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7" r:id="rId9"/>
    <p:sldId id="268" r:id="rId10"/>
    <p:sldId id="270" r:id="rId11"/>
    <p:sldId id="269" r:id="rId12"/>
    <p:sldId id="272" r:id="rId13"/>
    <p:sldId id="258" r:id="rId14"/>
    <p:sldId id="271" r:id="rId15"/>
    <p:sldId id="273" r:id="rId16"/>
  </p:sldIdLst>
  <p:sldSz cx="9144000" cy="6858000" type="screen4x3"/>
  <p:notesSz cx="6858000" cy="9212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47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F7E42-BB8E-49EF-915E-266108A1CCFE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94AC1-C0F0-4D42-9183-8EADA87B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49CDAD-6624-446B-B92C-661508A9033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A12304-350C-424B-BBBC-5EF8B4FBF04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kp4xl88368p9lbu/What_Do_You_C_YT.mov?dl=0" TargetMode="External"/><Relationship Id="rId2" Type="http://schemas.openxmlformats.org/officeDocument/2006/relationships/hyperlink" Target="https://www.youtube.com/watch?v=KoTf4ckCEm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304801"/>
            <a:ext cx="3962400" cy="2971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Dedicated local funding for children and youth: Can DC make it happen?</a:t>
            </a:r>
            <a:endParaRPr lang="en-US" sz="36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611607"/>
            <a:ext cx="4038600" cy="11997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DC Children and Youth Investment Trust, 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June 18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8" y="0"/>
            <a:ext cx="4378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9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Make the case</a:t>
            </a:r>
          </a:p>
          <a:p>
            <a:pPr lvl="1"/>
            <a:r>
              <a:rPr lang="en-US" sz="2600" dirty="0" smtClean="0"/>
              <a:t>Research and document needs</a:t>
            </a:r>
          </a:p>
          <a:p>
            <a:pPr lvl="1"/>
            <a:r>
              <a:rPr lang="en-US" sz="2600" dirty="0" smtClean="0"/>
              <a:t>Follow the money</a:t>
            </a:r>
          </a:p>
          <a:p>
            <a:pPr lvl="1"/>
            <a:r>
              <a:rPr lang="en-US" sz="2600" dirty="0" smtClean="0"/>
              <a:t>Build a consensus agenda</a:t>
            </a:r>
          </a:p>
          <a:p>
            <a:pPr lvl="1"/>
            <a:r>
              <a:rPr lang="en-US" sz="2600" dirty="0" smtClean="0"/>
              <a:t>Communicate the case for investing in children – be multi strategic</a:t>
            </a:r>
          </a:p>
          <a:p>
            <a:pPr marL="393192" lvl="1" indent="0">
              <a:buNone/>
            </a:pPr>
            <a:endParaRPr lang="en-US" sz="2600" dirty="0" smtClean="0"/>
          </a:p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Build a strong influential organization/partnership/coalition </a:t>
            </a:r>
          </a:p>
          <a:p>
            <a:pPr lvl="1"/>
            <a:r>
              <a:rPr lang="en-US" sz="2600" dirty="0" smtClean="0"/>
              <a:t>Create a go-to organization that can speak for many issues</a:t>
            </a:r>
          </a:p>
          <a:p>
            <a:pPr lvl="1"/>
            <a:r>
              <a:rPr lang="en-US" sz="2600" dirty="0" smtClean="0"/>
              <a:t>Gradually broaden the coalition – beyond the usual suspects</a:t>
            </a:r>
          </a:p>
          <a:p>
            <a:pPr lvl="1"/>
            <a:r>
              <a:rPr lang="en-US" sz="2600" dirty="0" smtClean="0"/>
              <a:t>Increase visibility and capital on the political and civic landscape</a:t>
            </a:r>
          </a:p>
          <a:p>
            <a:pPr marL="393192" lvl="1" indent="0">
              <a:buNone/>
            </a:pPr>
            <a:endParaRPr lang="en-US" sz="2600" dirty="0" smtClean="0"/>
          </a:p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Develop a revenue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policy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1"/>
            <a:r>
              <a:rPr lang="en-US" sz="2600" dirty="0" smtClean="0"/>
              <a:t>Determine priority funding needs to be met through the measure</a:t>
            </a:r>
          </a:p>
          <a:p>
            <a:pPr lvl="1"/>
            <a:r>
              <a:rPr lang="en-US" sz="2600" dirty="0" smtClean="0"/>
              <a:t>Continually build public support for those services</a:t>
            </a:r>
          </a:p>
          <a:p>
            <a:pPr lvl="1"/>
            <a:r>
              <a:rPr lang="en-US" sz="2600" dirty="0" smtClean="0"/>
              <a:t>Research options – tax vs. carve-out, other funds, legal support, etc.</a:t>
            </a:r>
          </a:p>
          <a:p>
            <a:pPr marL="393192" lvl="1" indent="0">
              <a:buNone/>
            </a:pPr>
            <a:endParaRPr lang="en-US" sz="2600" dirty="0" smtClean="0"/>
          </a:p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Craft a revenue measure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visionary and pragmatic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1"/>
            <a:r>
              <a:rPr lang="en-US" sz="2600" dirty="0" smtClean="0"/>
              <a:t>Source of funds, What services, Governance, Administration, Sunset</a:t>
            </a:r>
          </a:p>
          <a:p>
            <a:pPr lvl="1"/>
            <a:r>
              <a:rPr lang="en-US" sz="2600" dirty="0" smtClean="0"/>
              <a:t>How to put on ballot, Which election? Collaboration? </a:t>
            </a:r>
          </a:p>
          <a:p>
            <a:pPr lvl="1"/>
            <a:endParaRPr lang="en-US" sz="26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TOWARD A FUND</a:t>
            </a:r>
            <a:endParaRPr lang="en-US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Hubs of action are emerging in counties and cities in California – creating a community of learners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More lessons learned: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Power of polling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Power of “we’re doing it”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Look for the sweet spot – creativity is essential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Inside-outside strategies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Staff is essential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Takes time, but easy to waste time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Always a “work in progress” – building a civic culture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FUNDING THE NEXT GENERATION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www.fundingthenextgeneration.org</a:t>
            </a:r>
            <a:endParaRPr lang="en-US" sz="27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convening entity with credibility to organize early phase of work?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history of collaboration to increase budgets for kids?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community-wide goals and outcomes for children, youth and families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consensus about unmet needs?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civic culture to support kids or key leaders who have prioritized kids?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funders who will support the work?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ARE YOU READY?</a:t>
            </a:r>
            <a:endParaRPr lang="en-US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the groundwork – it’s legal.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funding – where is the money?</a:t>
            </a:r>
          </a:p>
          <a:p>
            <a:pPr lvl="2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community coalition</a:t>
            </a:r>
          </a:p>
          <a:p>
            <a:pPr lvl="2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community consensus about needs and priorities</a:t>
            </a:r>
          </a:p>
          <a:p>
            <a:pPr lvl="2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Educating the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needs – making the case</a:t>
            </a:r>
          </a:p>
          <a:p>
            <a:pPr lvl="2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youth and parent leadership</a:t>
            </a:r>
          </a:p>
          <a:p>
            <a:pPr lvl="2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Analyzing policy options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ROLE FOR FOUNDATIONS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No perfect place to start – Not a linear process.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Convene a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community meeting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to present options and a vision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Build a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community consensus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about priority funding needs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Create an ad-hoc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exploratory group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of supportive stakeholders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Assess public support – conduct a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poll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Identify a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political champion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Create a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resource map</a:t>
            </a:r>
            <a:endParaRPr lang="en-US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IDEAS FOR FIRST STEPS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https://www.youtube.com/watch?v=KoTf4ckCEmw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https://www.dropbox.com/s/kp4xl88368p9lbu/What_Do_You_C_YT.mov?dl=0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CAMPAIGN GOES ON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6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Services expanded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Flexibility in funding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Delivery system stabilized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nnovation and new models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New populations and new neighborhoods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Leveraging of resources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Creation of city-wide infrastructure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Increased accountability, coordination and planning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Empowered constituency</a:t>
            </a:r>
          </a:p>
          <a:p>
            <a:pPr marL="109728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HUGE RETURN ON INVESTMENT</a:t>
            </a:r>
          </a:p>
          <a:p>
            <a:pPr marL="109728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$75 M -- 50,000 children </a:t>
            </a:r>
          </a:p>
          <a:p>
            <a:pPr marL="109728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BENEFITS OF A LOCAL FUND are TRANSFORMATIVE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9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Must focus on HOW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Time is right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Public support for local initiatives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Power of organizing at local level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Focus of policy-making at the local level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New allies and new evidence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Economic recovery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Two ways to get money – It’s a Big Lift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Reallocation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New revenue streams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Local funding for kids is a quilt – no one panacea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SOME BASICS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8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47500" lnSpcReduction="20000"/>
          </a:bodyPr>
          <a:lstStyle/>
          <a:p>
            <a:endParaRPr lang="en-US" sz="5200" b="1" dirty="0" smtClean="0"/>
          </a:p>
          <a:p>
            <a:r>
              <a:rPr lang="en-US" sz="5800" b="1" dirty="0" smtClean="0">
                <a:solidFill>
                  <a:schemeClr val="accent1">
                    <a:lumMod val="50000"/>
                  </a:schemeClr>
                </a:solidFill>
              </a:rPr>
              <a:t>A Children’s Agenda – policy is not enough</a:t>
            </a:r>
          </a:p>
          <a:p>
            <a:endParaRPr lang="en-US" sz="5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800" b="1" dirty="0" smtClean="0">
                <a:solidFill>
                  <a:schemeClr val="accent1">
                    <a:lumMod val="50000"/>
                  </a:schemeClr>
                </a:solidFill>
              </a:rPr>
              <a:t>Children’s Budget Coalition</a:t>
            </a:r>
          </a:p>
          <a:p>
            <a:endParaRPr lang="en-US" sz="5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800" b="1" dirty="0" smtClean="0">
                <a:solidFill>
                  <a:schemeClr val="accent1">
                    <a:lumMod val="50000"/>
                  </a:schemeClr>
                </a:solidFill>
              </a:rPr>
              <a:t>Creating a Children’s Budget</a:t>
            </a:r>
          </a:p>
          <a:p>
            <a:endParaRPr lang="en-US" sz="5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800" b="1" dirty="0" smtClean="0">
                <a:solidFill>
                  <a:schemeClr val="accent1">
                    <a:lumMod val="50000"/>
                  </a:schemeClr>
                </a:solidFill>
              </a:rPr>
              <a:t>Powerful budget advocacy</a:t>
            </a:r>
          </a:p>
          <a:p>
            <a:pPr marL="109728" indent="0" algn="ctr">
              <a:buNone/>
            </a:pPr>
            <a:endParaRPr lang="en-US" sz="8800" b="1" dirty="0" smtClean="0">
              <a:solidFill>
                <a:schemeClr val="accent1">
                  <a:lumMod val="50000"/>
                </a:schemeClr>
              </a:solidFill>
              <a:latin typeface="Chiller" panose="04020404031007020602" pitchFamily="82" charset="0"/>
            </a:endParaRPr>
          </a:p>
          <a:p>
            <a:pPr marL="109728" indent="0" algn="ctr">
              <a:buNone/>
            </a:pPr>
            <a:r>
              <a:rPr lang="en-US" sz="16800" b="1" dirty="0" smtClean="0">
                <a:solidFill>
                  <a:schemeClr val="accent2">
                    <a:lumMod val="75000"/>
                  </a:schemeClr>
                </a:solidFill>
                <a:latin typeface="Chiller" panose="04020404031007020602" pitchFamily="82" charset="0"/>
              </a:rPr>
              <a:t>FRUSTRATION</a:t>
            </a:r>
            <a:endParaRPr lang="en-US" sz="16800" b="1" dirty="0">
              <a:solidFill>
                <a:schemeClr val="accent2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San Francisco Story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/>
          <a:lstStyle/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Goal</a:t>
            </a:r>
            <a:r>
              <a:rPr lang="en-US" sz="2500" b="1" dirty="0">
                <a:solidFill>
                  <a:srgbClr val="000000"/>
                </a:solidFill>
                <a:latin typeface="Times New Roman"/>
              </a:rPr>
              <a:t> –</a:t>
            </a:r>
            <a:r>
              <a:rPr lang="en-US" sz="2500" b="1" dirty="0">
                <a:solidFill>
                  <a:srgbClr val="1F497D"/>
                </a:solidFill>
                <a:latin typeface="Times New Roman"/>
              </a:rPr>
              <a:t> </a:t>
            </a:r>
            <a:r>
              <a:rPr lang="en-US" sz="2500" dirty="0">
                <a:solidFill>
                  <a:srgbClr val="1F497D"/>
                </a:solidFill>
                <a:latin typeface="Times New Roman"/>
              </a:rPr>
              <a:t>Sustainable, stable, funding for broad range of children’s services – no more annual battles</a:t>
            </a: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500" b="1" dirty="0">
                <a:solidFill>
                  <a:srgbClr val="1F497D"/>
                </a:solidFill>
                <a:latin typeface="Times New Roman"/>
              </a:rPr>
              <a:t>Institutionalization </a:t>
            </a:r>
            <a:r>
              <a:rPr lang="en-US" sz="2500" dirty="0">
                <a:solidFill>
                  <a:srgbClr val="1F497D"/>
                </a:solidFill>
                <a:latin typeface="Times New Roman"/>
              </a:rPr>
              <a:t>– City charter</a:t>
            </a:r>
            <a:endParaRPr lang="en-US" sz="2500" b="1" dirty="0">
              <a:solidFill>
                <a:srgbClr val="1F497D"/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500" b="1" dirty="0">
                <a:solidFill>
                  <a:srgbClr val="1F497D"/>
                </a:solidFill>
                <a:latin typeface="Times New Roman"/>
              </a:rPr>
              <a:t>Models – </a:t>
            </a:r>
            <a:r>
              <a:rPr lang="en-US" sz="2500" dirty="0">
                <a:solidFill>
                  <a:srgbClr val="1F497D"/>
                </a:solidFill>
                <a:latin typeface="Times New Roman"/>
              </a:rPr>
              <a:t>Required funding in city charter</a:t>
            </a: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500" b="1" dirty="0">
                <a:solidFill>
                  <a:srgbClr val="1F497D"/>
                </a:solidFill>
                <a:latin typeface="Times New Roman"/>
              </a:rPr>
              <a:t>Revenue Stream – </a:t>
            </a:r>
            <a:r>
              <a:rPr lang="en-US" sz="2500" dirty="0">
                <a:solidFill>
                  <a:srgbClr val="1F497D"/>
                </a:solidFill>
                <a:latin typeface="Times New Roman"/>
              </a:rPr>
              <a:t>New funds or reallocations – rational for “carve-out”</a:t>
            </a: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500" b="1" dirty="0">
                <a:solidFill>
                  <a:srgbClr val="1F497D"/>
                </a:solidFill>
                <a:latin typeface="Times New Roman"/>
              </a:rPr>
              <a:t>Specific objectives – </a:t>
            </a:r>
            <a:r>
              <a:rPr lang="en-US" sz="2500" dirty="0">
                <a:solidFill>
                  <a:srgbClr val="1F497D"/>
                </a:solidFill>
                <a:latin typeface="Times New Roman"/>
              </a:rPr>
              <a:t>What can be funded</a:t>
            </a:r>
            <a:endParaRPr lang="en-US" sz="2500" b="1" dirty="0">
              <a:solidFill>
                <a:srgbClr val="1F497D"/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500" b="1" dirty="0">
                <a:solidFill>
                  <a:srgbClr val="1F497D"/>
                </a:solidFill>
                <a:latin typeface="Times New Roman"/>
              </a:rPr>
              <a:t>Potential Sabotage </a:t>
            </a:r>
            <a:r>
              <a:rPr lang="en-US" sz="2500" dirty="0">
                <a:solidFill>
                  <a:srgbClr val="1F497D"/>
                </a:solidFill>
                <a:latin typeface="Times New Roman"/>
              </a:rPr>
              <a:t>– Baseline budget; Prohibitions</a:t>
            </a: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500" b="1" dirty="0">
                <a:solidFill>
                  <a:srgbClr val="1F497D"/>
                </a:solidFill>
                <a:latin typeface="Times New Roman"/>
              </a:rPr>
              <a:t>Implementation </a:t>
            </a:r>
            <a:r>
              <a:rPr lang="en-US" sz="2500" dirty="0">
                <a:solidFill>
                  <a:srgbClr val="1F497D"/>
                </a:solidFill>
                <a:latin typeface="Times New Roman"/>
              </a:rPr>
              <a:t>– Administration, planning, </a:t>
            </a:r>
            <a:r>
              <a:rPr lang="en-US" sz="2500" dirty="0" smtClean="0">
                <a:solidFill>
                  <a:srgbClr val="1F497D"/>
                </a:solidFill>
                <a:latin typeface="Times New Roman"/>
              </a:rPr>
              <a:t>oversight</a:t>
            </a: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endParaRPr lang="en-US" sz="2500" b="1" dirty="0">
              <a:solidFill>
                <a:srgbClr val="1F497D"/>
              </a:solidFill>
              <a:latin typeface="Times New Roman"/>
            </a:endParaRPr>
          </a:p>
          <a:p>
            <a:pPr marL="0" lvl="0" indent="0" algn="ctr">
              <a:spcBef>
                <a:spcPct val="20000"/>
              </a:spcBef>
              <a:buClr>
                <a:srgbClr val="FFD80C"/>
              </a:buClr>
              <a:buSzTx/>
              <a:buNone/>
            </a:pPr>
            <a:r>
              <a:rPr lang="en-US" sz="25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CHILDREN AND YOUTH FUND</a:t>
            </a:r>
            <a:endParaRPr lang="en-US" sz="25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CRAFTING A NEW REVENUE POLICY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_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03" y="0"/>
            <a:ext cx="6630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38200"/>
            <a:ext cx="2147116" cy="2133600"/>
          </a:xfrm>
          <a:prstGeom prst="rect">
            <a:avLst/>
          </a:prstGeom>
        </p:spPr>
      </p:pic>
      <p:pic>
        <p:nvPicPr>
          <p:cNvPr id="13" name="Picture 12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67200"/>
            <a:ext cx="2147116" cy="2133600"/>
          </a:xfrm>
          <a:prstGeom prst="rect">
            <a:avLst/>
          </a:prstGeom>
        </p:spPr>
      </p:pic>
      <p:pic>
        <p:nvPicPr>
          <p:cNvPr id="14" name="Picture 13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2147116" cy="2133600"/>
          </a:xfrm>
          <a:prstGeom prst="rect">
            <a:avLst/>
          </a:prstGeom>
        </p:spPr>
      </p:pic>
      <p:pic>
        <p:nvPicPr>
          <p:cNvPr id="15" name="Picture 14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67200"/>
            <a:ext cx="2147116" cy="2133600"/>
          </a:xfrm>
          <a:prstGeom prst="rect">
            <a:avLst/>
          </a:prstGeom>
        </p:spPr>
      </p:pic>
      <p:pic>
        <p:nvPicPr>
          <p:cNvPr id="16" name="Picture 15" descr="image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67000"/>
            <a:ext cx="214711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Users\Margaret Brodkin\Pictures\Children's Fund\FullSizeRender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-9144"/>
            <a:ext cx="9029700" cy="67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endParaRPr lang="en-US" sz="2000" b="1" dirty="0" smtClean="0">
              <a:solidFill>
                <a:srgbClr val="1F497D"/>
              </a:solidFill>
              <a:latin typeface="Times New Roman"/>
            </a:endParaRPr>
          </a:p>
          <a:p>
            <a:pPr marL="27432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Kids are a winning issue.</a:t>
            </a: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Take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the initiative – Frame the issue.  </a:t>
            </a:r>
          </a:p>
          <a:p>
            <a:pPr marL="27432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Think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big.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Propose a positive solution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It takes time to build a major policy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change.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Outcome is always uncertain – requires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risk.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Elections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are powerful venues for advancing policy change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Requires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“political” activity – but not partisan.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Must empower public – parents, youth, community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organizations.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“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Small group of committed citizens” can provide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leadership – service providers can be nucleus.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It’s NEVER over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!  Success breeds success.  </a:t>
            </a: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New revenue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triggers policy and systems change.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FFD80C"/>
              </a:buClr>
              <a:buSzTx/>
              <a:buFont typeface="Arial" pitchFamily="34" charset="0"/>
              <a:buChar char="•"/>
            </a:pPr>
            <a:endParaRPr lang="en-US" sz="2000" b="1" dirty="0">
              <a:solidFill>
                <a:srgbClr val="1F497D"/>
              </a:solidFill>
              <a:latin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LESSONS LEARNED –still learning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5">
      <a:dk1>
        <a:srgbClr val="2A4A75"/>
      </a:dk1>
      <a:lt1>
        <a:srgbClr val="EB641B"/>
      </a:lt1>
      <a:dk2>
        <a:srgbClr val="FFC000"/>
      </a:dk2>
      <a:lt2>
        <a:srgbClr val="FFFFFF"/>
      </a:lt2>
      <a:accent1>
        <a:srgbClr val="2DA2BF"/>
      </a:accent1>
      <a:accent2>
        <a:srgbClr val="DA1F28"/>
      </a:accent2>
      <a:accent3>
        <a:srgbClr val="1C314E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723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Dedicated local funding for children and youth: Can DC make it happen?</vt:lpstr>
      <vt:lpstr>BENEFITS OF A LOCAL FUND are TRANSFORMATIVE</vt:lpstr>
      <vt:lpstr>SOME BASICS</vt:lpstr>
      <vt:lpstr>The San Francisco Story</vt:lpstr>
      <vt:lpstr>CRAFTING A NEW REVENUE POLICY</vt:lpstr>
      <vt:lpstr>PowerPoint Presentation</vt:lpstr>
      <vt:lpstr>PowerPoint Presentation</vt:lpstr>
      <vt:lpstr>PowerPoint Presentation</vt:lpstr>
      <vt:lpstr>LESSONS LEARNED –still learning</vt:lpstr>
      <vt:lpstr>STEPS TOWARD A FUND</vt:lpstr>
      <vt:lpstr>FUNDING THE NEXT GENERATION www.fundingthenextgeneration.org</vt:lpstr>
      <vt:lpstr>ARE YOU READY?</vt:lpstr>
      <vt:lpstr>ROLE FOR FOUNDATIONS</vt:lpstr>
      <vt:lpstr>IDEAS FOR FIRST STEPS</vt:lpstr>
      <vt:lpstr>THE CAMPAIGN GOES 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Children and Youth Investment Trust</dc:title>
  <dc:creator>Margaret Brodkin</dc:creator>
  <cp:lastModifiedBy>Margaret Brodkin</cp:lastModifiedBy>
  <cp:revision>39</cp:revision>
  <cp:lastPrinted>2015-06-15T15:15:15Z</cp:lastPrinted>
  <dcterms:created xsi:type="dcterms:W3CDTF">2015-06-15T00:02:12Z</dcterms:created>
  <dcterms:modified xsi:type="dcterms:W3CDTF">2015-06-15T17:16:54Z</dcterms:modified>
</cp:coreProperties>
</file>