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62" r:id="rId3"/>
    <p:sldId id="257" r:id="rId4"/>
    <p:sldId id="294" r:id="rId5"/>
    <p:sldId id="259" r:id="rId6"/>
    <p:sldId id="258" r:id="rId7"/>
    <p:sldId id="276" r:id="rId8"/>
    <p:sldId id="260" r:id="rId9"/>
    <p:sldId id="274" r:id="rId10"/>
    <p:sldId id="264" r:id="rId11"/>
    <p:sldId id="265" r:id="rId12"/>
    <p:sldId id="261" r:id="rId13"/>
    <p:sldId id="267" r:id="rId14"/>
    <p:sldId id="263" r:id="rId15"/>
    <p:sldId id="270" r:id="rId16"/>
    <p:sldId id="269" r:id="rId17"/>
    <p:sldId id="271" r:id="rId18"/>
    <p:sldId id="272" r:id="rId19"/>
    <p:sldId id="273" r:id="rId20"/>
    <p:sldId id="266" r:id="rId21"/>
    <p:sldId id="268" r:id="rId22"/>
    <p:sldId id="295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6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7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1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EC050-090B-C24E-8984-7A23AFF00ADE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7C419-8AF4-224E-BF08-8E25F500C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0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52681-D05B-8E44-B55A-A46EAAF002D9}" type="slidenum">
              <a:rPr lang="en-US"/>
              <a:pPr/>
              <a:t>24</a:t>
            </a:fld>
            <a:endParaRPr lang="en-US"/>
          </a:p>
        </p:txBody>
      </p:sp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3588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0998" tIns="45500" rIns="90998" bIns="45500"/>
          <a:lstStyle/>
          <a:p>
            <a:endParaRPr lang="en-US"/>
          </a:p>
          <a:p>
            <a:endParaRPr lang="en-US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8" tIns="45500" rIns="90998" bIns="45500" anchor="b"/>
          <a:lstStyle>
            <a:lvl1pPr defTabSz="9080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879088" indent="-35447288" defTabSz="9080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8904525" indent="-48039338" defTabSz="9080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24409AD-B077-B848-A1BD-A255F198301B}" type="slidenum">
              <a:rPr lang="en-US" sz="1100">
                <a:latin typeface="Times New Roman" charset="0"/>
              </a:rPr>
              <a:pPr algn="r" eaLnBrk="1" hangingPunct="1"/>
              <a:t>24</a:t>
            </a:fld>
            <a:endParaRPr lang="en-US" sz="11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0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B4D2E-1903-694A-AAD4-2BB97E060711}" type="slidenum">
              <a:rPr lang="en-US"/>
              <a:pPr/>
              <a:t>33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1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1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8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5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37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0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1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4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F9BE-BC5B-4742-9EB7-746B39D7E548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373C9-66BB-2F41-90CC-E13300DA9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133" y="2198611"/>
            <a:ext cx="7772400" cy="2625534"/>
          </a:xfrm>
        </p:spPr>
        <p:txBody>
          <a:bodyPr>
            <a:normAutofit/>
          </a:bodyPr>
          <a:lstStyle/>
          <a:p>
            <a:r>
              <a:rPr lang="en-US" dirty="0" smtClean="0"/>
              <a:t>Funding the Next Generation</a:t>
            </a:r>
            <a:br>
              <a:rPr lang="en-US" dirty="0" smtClean="0"/>
            </a:br>
            <a:r>
              <a:rPr lang="en-US" dirty="0" smtClean="0"/>
              <a:t>Budget Workshop</a:t>
            </a:r>
            <a:br>
              <a:rPr lang="en-US" dirty="0" smtClean="0"/>
            </a:br>
            <a:r>
              <a:rPr lang="en-US" dirty="0" smtClean="0"/>
              <a:t>March 27,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Joaquin Summary</a:t>
            </a:r>
            <a:endParaRPr lang="en-US" dirty="0"/>
          </a:p>
        </p:txBody>
      </p:sp>
      <p:pic>
        <p:nvPicPr>
          <p:cNvPr id="4" name="Content Placeholder 3" descr="Screen Shot 2015-03-23 at 12.11.3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034" r="-39034"/>
          <a:stretch>
            <a:fillRect/>
          </a:stretch>
        </p:blipFill>
        <p:spPr>
          <a:xfrm>
            <a:off x="457200" y="163225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554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Joaquin Summary</a:t>
            </a:r>
            <a:endParaRPr lang="en-US" dirty="0"/>
          </a:p>
        </p:txBody>
      </p:sp>
      <p:pic>
        <p:nvPicPr>
          <p:cNvPr id="4" name="Content Placeholder 3" descr="Screen Shot 2015-03-23 at 12.12.0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9" r="-8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883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 Joaquin Summary</a:t>
            </a:r>
            <a:endParaRPr lang="en-US" dirty="0"/>
          </a:p>
        </p:txBody>
      </p:sp>
      <p:pic>
        <p:nvPicPr>
          <p:cNvPr id="4" name="Content Placeholder 3" descr="Screen Shot 2015-03-23 at 12.12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28" r="-70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15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Merced County</a:t>
            </a:r>
            <a:endParaRPr lang="en-US" dirty="0"/>
          </a:p>
        </p:txBody>
      </p:sp>
      <p:pic>
        <p:nvPicPr>
          <p:cNvPr id="4" name="Content Placeholder 3" descr="Merced County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06" t="-2062" r="-7981" b="4763"/>
          <a:stretch/>
        </p:blipFill>
        <p:spPr/>
      </p:pic>
    </p:spTree>
    <p:extLst>
      <p:ext uri="{BB962C8B-B14F-4D97-AF65-F5344CB8AC3E}">
        <p14:creationId xmlns:p14="http://schemas.microsoft.com/office/powerpoint/2010/main" val="15702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Solano County Summary</a:t>
            </a:r>
            <a:endParaRPr lang="en-US" dirty="0"/>
          </a:p>
        </p:txBody>
      </p:sp>
      <p:pic>
        <p:nvPicPr>
          <p:cNvPr id="4" name="Content Placeholder 3" descr="Solano Summa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1" b="19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740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San Francisco Human Service Program Summary</a:t>
            </a:r>
            <a:endParaRPr lang="en-US" dirty="0"/>
          </a:p>
        </p:txBody>
      </p:sp>
      <p:pic>
        <p:nvPicPr>
          <p:cNvPr id="4" name="Content Placeholder 3" descr="Program Budget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56" t="-1" r="-71256" b="-6549"/>
          <a:stretch/>
        </p:blipFill>
        <p:spPr>
          <a:xfrm rot="16200000">
            <a:off x="462530" y="257574"/>
            <a:ext cx="8229600" cy="7211211"/>
          </a:xfrm>
        </p:spPr>
      </p:pic>
    </p:spTree>
    <p:extLst>
      <p:ext uri="{BB962C8B-B14F-4D97-AF65-F5344CB8AC3E}">
        <p14:creationId xmlns:p14="http://schemas.microsoft.com/office/powerpoint/2010/main" val="28812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 Norte Budget Units</a:t>
            </a:r>
            <a:endParaRPr lang="en-US" dirty="0"/>
          </a:p>
        </p:txBody>
      </p:sp>
      <p:pic>
        <p:nvPicPr>
          <p:cNvPr id="4" name="Content Placeholder 3" descr="Screen Shot 2015-03-23 at 11.38.50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8" r="-10753"/>
          <a:stretch/>
        </p:blipFill>
        <p:spPr/>
      </p:pic>
    </p:spTree>
    <p:extLst>
      <p:ext uri="{BB962C8B-B14F-4D97-AF65-F5344CB8AC3E}">
        <p14:creationId xmlns:p14="http://schemas.microsoft.com/office/powerpoint/2010/main" val="22544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Controller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 – All Funds Summary*</a:t>
            </a:r>
          </a:p>
          <a:p>
            <a:r>
              <a:rPr lang="en-US" dirty="0" smtClean="0"/>
              <a:t>2 – Governmental Funds Summary*</a:t>
            </a:r>
          </a:p>
          <a:p>
            <a:r>
              <a:rPr lang="en-US" dirty="0" smtClean="0"/>
              <a:t>3 – Fund Balances of Governmental Funds</a:t>
            </a:r>
          </a:p>
          <a:p>
            <a:r>
              <a:rPr lang="en-US" dirty="0" smtClean="0"/>
              <a:t>4 – Fund Balance Reserves</a:t>
            </a:r>
          </a:p>
          <a:p>
            <a:r>
              <a:rPr lang="en-US" dirty="0" smtClean="0"/>
              <a:t>5 – Sources Summary by Fund*</a:t>
            </a:r>
          </a:p>
          <a:p>
            <a:r>
              <a:rPr lang="en-US" dirty="0" smtClean="0"/>
              <a:t>6 – Sources Detail</a:t>
            </a:r>
          </a:p>
          <a:p>
            <a:r>
              <a:rPr lang="en-US" dirty="0" smtClean="0"/>
              <a:t>7 – Uses Summary by Function and fund*</a:t>
            </a:r>
          </a:p>
          <a:p>
            <a:r>
              <a:rPr lang="en-US" dirty="0" smtClean="0"/>
              <a:t>8 – Uses Summary by Function and Activity*</a:t>
            </a:r>
          </a:p>
          <a:p>
            <a:r>
              <a:rPr lang="en-US" dirty="0" smtClean="0"/>
              <a:t>9 – Sources and Uses by Budget Unit</a:t>
            </a:r>
          </a:p>
          <a:p>
            <a:r>
              <a:rPr lang="en-US" dirty="0" smtClean="0"/>
              <a:t>10-15 Other Funds Detail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Sonoma County Schedule 1</a:t>
            </a:r>
            <a:endParaRPr lang="en-US" dirty="0"/>
          </a:p>
        </p:txBody>
      </p:sp>
      <p:pic>
        <p:nvPicPr>
          <p:cNvPr id="4" name="Content Placeholder 3" descr="Screen Shot 2015-03-23 at 3.35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4" r="-7194"/>
          <a:stretch>
            <a:fillRect/>
          </a:stretch>
        </p:blipFill>
        <p:spPr>
          <a:xfrm>
            <a:off x="457200" y="1600200"/>
            <a:ext cx="8229600" cy="3959765"/>
          </a:xfrm>
        </p:spPr>
      </p:pic>
      <p:pic>
        <p:nvPicPr>
          <p:cNvPr id="5" name="Picture 4" descr="Screen Shot 2015-03-23 at 3.35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2" y="5619210"/>
            <a:ext cx="7256829" cy="9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Sonoma County Schedule 5</a:t>
            </a:r>
            <a:endParaRPr lang="en-US" dirty="0"/>
          </a:p>
        </p:txBody>
      </p:sp>
      <p:pic>
        <p:nvPicPr>
          <p:cNvPr id="4" name="Content Placeholder 3" descr="Screen Shot 2015-03-23 at 3.37.0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18" r="-10727"/>
          <a:stretch/>
        </p:blipFill>
        <p:spPr>
          <a:xfrm>
            <a:off x="171450" y="154622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67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0215"/>
            <a:ext cx="8229600" cy="4395948"/>
          </a:xfrm>
        </p:spPr>
        <p:txBody>
          <a:bodyPr/>
          <a:lstStyle/>
          <a:p>
            <a:r>
              <a:rPr lang="en-US" dirty="0" smtClean="0"/>
              <a:t>Start with the End in Mind – Margaret</a:t>
            </a:r>
          </a:p>
          <a:p>
            <a:r>
              <a:rPr lang="en-US" dirty="0" smtClean="0"/>
              <a:t>Budget 101 – Ed</a:t>
            </a:r>
          </a:p>
          <a:p>
            <a:r>
              <a:rPr lang="en-US" dirty="0" smtClean="0"/>
              <a:t>State Funding and Realignment – Reed</a:t>
            </a:r>
          </a:p>
          <a:p>
            <a:r>
              <a:rPr lang="en-US" dirty="0" smtClean="0"/>
              <a:t>Getting/Using Budget </a:t>
            </a:r>
            <a:r>
              <a:rPr lang="en-US" smtClean="0"/>
              <a:t>Information – Patti V.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Sonoma County Schedule 8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Screen Shot 2015-03-23 at 3.42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33" r="-26451"/>
          <a:stretch/>
        </p:blipFill>
        <p:spPr/>
      </p:pic>
    </p:spTree>
    <p:extLst>
      <p:ext uri="{BB962C8B-B14F-4D97-AF65-F5344CB8AC3E}">
        <p14:creationId xmlns:p14="http://schemas.microsoft.com/office/powerpoint/2010/main" val="40618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 Norte – Schedule 9</a:t>
            </a:r>
            <a:endParaRPr lang="en-US" dirty="0"/>
          </a:p>
        </p:txBody>
      </p:sp>
      <p:pic>
        <p:nvPicPr>
          <p:cNvPr id="4" name="Content Placeholder 3" descr="Screen Shot 2015-03-23 at 11.33.4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1" r="-7980"/>
          <a:stretch/>
        </p:blipFill>
        <p:spPr/>
      </p:pic>
    </p:spTree>
    <p:extLst>
      <p:ext uri="{BB962C8B-B14F-4D97-AF65-F5344CB8AC3E}">
        <p14:creationId xmlns:p14="http://schemas.microsoft.com/office/powerpoint/2010/main" val="22089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State Funding and Realignment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9854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19200"/>
          </a:xfrm>
        </p:spPr>
        <p:txBody>
          <a:bodyPr/>
          <a:lstStyle/>
          <a:p>
            <a:r>
              <a:rPr lang="en-US" sz="2800" b="1"/>
              <a:t>What programs were realigned in 2011?</a:t>
            </a:r>
            <a:r>
              <a:rPr lang="en-US" sz="3200" b="1"/>
              <a:t/>
            </a:r>
            <a:br>
              <a:rPr lang="en-US" sz="3200" b="1"/>
            </a:br>
            <a:r>
              <a:rPr lang="en-US" sz="1800" i="1"/>
              <a:t>Over two thirds of the dollars transferred to county control under 2011 Realignment fund health and human services programs.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0000" cy="419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ja-JP" altLang="en-US" sz="2000" b="1"/>
              <a:t>“</a:t>
            </a:r>
            <a:r>
              <a:rPr lang="en-US" sz="2000" b="1"/>
              <a:t>Protective Services</a:t>
            </a:r>
            <a:r>
              <a:rPr lang="ja-JP" altLang="en-US" sz="2000" b="1"/>
              <a:t>”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Foster Care</a:t>
            </a:r>
          </a:p>
          <a:p>
            <a:pPr>
              <a:lnSpc>
                <a:spcPct val="90000"/>
              </a:lnSpc>
            </a:pPr>
            <a:r>
              <a:rPr lang="en-US" sz="2000"/>
              <a:t>Child Welfare Services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THP-Plus, ILP, STOP, SFP, KSSP</a:t>
            </a:r>
          </a:p>
          <a:p>
            <a:pPr>
              <a:lnSpc>
                <a:spcPct val="90000"/>
              </a:lnSpc>
            </a:pPr>
            <a:r>
              <a:rPr lang="en-US" sz="2000"/>
              <a:t>Adoptions/ Adoptions Assistance</a:t>
            </a:r>
          </a:p>
          <a:p>
            <a:pPr>
              <a:lnSpc>
                <a:spcPct val="90000"/>
              </a:lnSpc>
            </a:pPr>
            <a:r>
              <a:rPr lang="en-US" sz="2000"/>
              <a:t>CAPIT: </a:t>
            </a:r>
            <a:r>
              <a:rPr lang="en-US" sz="1800"/>
              <a:t>Child Abuse Prevention, Intervention, &amp; Treatment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Adult Protective Services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649663" cy="4040188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/>
              <a:t> </a:t>
            </a:r>
            <a:r>
              <a:rPr lang="ja-JP" altLang="en-US" sz="2000" b="1"/>
              <a:t>“</a:t>
            </a:r>
            <a:r>
              <a:rPr lang="en-US" sz="2000" b="1"/>
              <a:t>Behavioral Health</a:t>
            </a:r>
            <a:r>
              <a:rPr lang="ja-JP" altLang="en-US" sz="2000" b="1"/>
              <a:t>”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EPSDT</a:t>
            </a:r>
          </a:p>
          <a:p>
            <a:pPr>
              <a:lnSpc>
                <a:spcPct val="90000"/>
              </a:lnSpc>
            </a:pPr>
            <a:r>
              <a:rPr lang="en-US" sz="2000"/>
              <a:t>Mental Health Managed Care</a:t>
            </a:r>
          </a:p>
          <a:p>
            <a:pPr>
              <a:lnSpc>
                <a:spcPct val="90000"/>
              </a:lnSpc>
            </a:pPr>
            <a:r>
              <a:rPr lang="en-US" sz="2000"/>
              <a:t>Drug Medi-Cal</a:t>
            </a:r>
          </a:p>
          <a:p>
            <a:pPr>
              <a:lnSpc>
                <a:spcPct val="90000"/>
              </a:lnSpc>
            </a:pPr>
            <a:r>
              <a:rPr lang="en-US" sz="2000"/>
              <a:t>Drug Courts</a:t>
            </a:r>
          </a:p>
          <a:p>
            <a:pPr>
              <a:lnSpc>
                <a:spcPct val="90000"/>
              </a:lnSpc>
            </a:pPr>
            <a:r>
              <a:rPr lang="en-US" sz="2000"/>
              <a:t>Perinatal Drug Services</a:t>
            </a:r>
          </a:p>
          <a:p>
            <a:pPr>
              <a:lnSpc>
                <a:spcPct val="90000"/>
              </a:lnSpc>
            </a:pPr>
            <a:r>
              <a:rPr lang="en-US" sz="2000"/>
              <a:t>Non-Drug Medi-Cal Services</a:t>
            </a:r>
          </a:p>
          <a:p>
            <a:pPr>
              <a:lnSpc>
                <a:spcPct val="90000"/>
              </a:lnSpc>
            </a:pPr>
            <a:r>
              <a:rPr lang="en-US" sz="2000"/>
              <a:t>Women &amp; Children</a:t>
            </a:r>
            <a:r>
              <a:rPr lang="ja-JP" altLang="en-US" sz="2000"/>
              <a:t>’</a:t>
            </a:r>
            <a:r>
              <a:rPr lang="en-US" sz="2000"/>
              <a:t>s Residential Treatment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85800" y="1981200"/>
            <a:ext cx="3733800" cy="426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48200" y="1981200"/>
            <a:ext cx="3886200" cy="4267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567660" y="1888759"/>
            <a:ext cx="5456420" cy="4796854"/>
            <a:chOff x="3567660" y="1888759"/>
            <a:chExt cx="5456420" cy="4796854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3567660" y="1888759"/>
              <a:ext cx="5456420" cy="4796854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34720" y="2400855"/>
              <a:ext cx="2473377" cy="41857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Adult Protective Services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Child Abuse Prevention, Intervention &amp; Treatment (CAPIT)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Women and Children’s Residential Treatment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Drug Medical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Nondrug Medical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Drug Court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Law Enforcement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Trial Court Security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Juvenile Justice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District Attorney and Public Defender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Community </a:t>
              </a:r>
            </a:p>
            <a:p>
              <a:pPr lvl="1"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Corrections</a:t>
              </a:r>
            </a:p>
            <a:p>
              <a:pPr lvl="1"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Local Public Safety </a:t>
              </a:r>
            </a:p>
            <a:p>
              <a:pPr lvl="1"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Subventions</a:t>
              </a:r>
            </a:p>
            <a:p>
              <a:pPr lvl="1">
                <a:defRPr/>
              </a:pPr>
              <a:endParaRPr lang="en-US" sz="1400" b="1" dirty="0">
                <a:latin typeface="Garamond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8898" y="2026170"/>
              <a:ext cx="1648918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2011 Realignment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4885" y="1888759"/>
            <a:ext cx="5456420" cy="4796854"/>
            <a:chOff x="164885" y="1888759"/>
            <a:chExt cx="5456420" cy="4796854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 bwMode="auto">
            <a:xfrm>
              <a:off x="164885" y="1888759"/>
              <a:ext cx="5456420" cy="4796854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6817" y="2377188"/>
              <a:ext cx="1991190" cy="397031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AB 8 County Health Services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Local Health Services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California Children’s Services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Indigent Health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CalWORKs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Employment Services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County Services Block Grant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In-Home Supportive Services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County Stabilization Subvention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County Juvenile Justice Subvention (AB90)</a:t>
              </a:r>
            </a:p>
            <a:p>
              <a:pPr>
                <a:defRPr/>
              </a:pPr>
              <a:endParaRPr lang="en-US" sz="1400" b="1" dirty="0">
                <a:latin typeface="Garamond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68642" y="2008682"/>
              <a:ext cx="1648918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1991 Realignment</a:t>
              </a:r>
            </a:p>
          </p:txBody>
        </p:sp>
      </p:grpSp>
      <p:sp>
        <p:nvSpPr>
          <p:cNvPr id="74755" name="Title 3"/>
          <p:cNvSpPr>
            <a:spLocks noGrp="1"/>
          </p:cNvSpPr>
          <p:nvPr>
            <p:ph type="title" idx="4294967295"/>
          </p:nvPr>
        </p:nvSpPr>
        <p:spPr>
          <a:xfrm>
            <a:off x="411163" y="165100"/>
            <a:ext cx="8153400" cy="1066800"/>
          </a:xfrm>
        </p:spPr>
        <p:txBody>
          <a:bodyPr>
            <a:noAutofit/>
          </a:bodyPr>
          <a:lstStyle/>
          <a:p>
            <a:r>
              <a:rPr lang="en-US" sz="2800" b="1"/>
              <a:t>Intersection of 1991 &amp; 2011 Realignments:</a:t>
            </a:r>
            <a:br>
              <a:rPr lang="en-US" sz="2800" b="1"/>
            </a:br>
            <a:r>
              <a:rPr lang="en-US" sz="2000" b="1"/>
              <a:t>The fiscal relationship between the state and counties is complex and changeable</a:t>
            </a:r>
            <a:endParaRPr lang="en-US" sz="3400" b="1"/>
          </a:p>
        </p:txBody>
      </p:sp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1222375" y="2676525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400" b="1">
              <a:latin typeface="Garamond" charset="0"/>
            </a:endParaRPr>
          </a:p>
          <a:p>
            <a:pPr>
              <a:buFont typeface="Arial" charset="0"/>
              <a:buChar char="•"/>
            </a:pPr>
            <a:endParaRPr lang="en-US" sz="1400" b="1">
              <a:latin typeface="Garamond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921833" y="2706348"/>
            <a:ext cx="3132944" cy="3267856"/>
            <a:chOff x="2998033" y="2668248"/>
            <a:chExt cx="3132944" cy="3267856"/>
          </a:xfrm>
          <a:solidFill>
            <a:schemeClr val="accent5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" name="Oval 9"/>
            <p:cNvSpPr/>
            <p:nvPr/>
          </p:nvSpPr>
          <p:spPr bwMode="auto">
            <a:xfrm>
              <a:off x="2998033" y="2668248"/>
              <a:ext cx="3132944" cy="3267856"/>
            </a:xfrm>
            <a:prstGeom prst="ellipse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1800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3760" y="3575946"/>
              <a:ext cx="1676400" cy="138499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Foster Care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CWS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Adoptions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Mental Health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EPSDT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Managed Care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85936" y="3063451"/>
              <a:ext cx="798884" cy="30777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Garamond" pitchFamily="18" charset="0"/>
                  <a:ea typeface="+mn-ea"/>
                  <a:cs typeface="Times New Roman" pitchFamily="18" charset="0"/>
                </a:rPr>
                <a:t>Shared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236204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What does 2011 Realignment do?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Provides counties with </a:t>
            </a:r>
            <a:r>
              <a:rPr lang="en-US" sz="2400" u="sng"/>
              <a:t>increased flexibility</a:t>
            </a:r>
            <a:r>
              <a:rPr lang="en-US" sz="2400"/>
              <a:t> to prioritize among the Realigned programs AND provides </a:t>
            </a:r>
            <a:r>
              <a:rPr lang="en-US" sz="2400" u="sng"/>
              <a:t>revenue growth</a:t>
            </a:r>
            <a:r>
              <a:rPr lang="en-US" sz="2400"/>
              <a:t> (so long as the economy is growing).</a:t>
            </a:r>
          </a:p>
          <a:p>
            <a:pPr>
              <a:lnSpc>
                <a:spcPct val="90000"/>
              </a:lnSpc>
            </a:pPr>
            <a:r>
              <a:rPr lang="en-US" sz="2400"/>
              <a:t>Changes incentives for included programs</a:t>
            </a:r>
          </a:p>
          <a:p>
            <a:pPr>
              <a:lnSpc>
                <a:spcPct val="90000"/>
              </a:lnSpc>
            </a:pPr>
            <a:r>
              <a:rPr lang="en-US" sz="2400"/>
              <a:t>Reshapes state policy design and implementation</a:t>
            </a:r>
          </a:p>
          <a:p>
            <a:pPr>
              <a:lnSpc>
                <a:spcPct val="90000"/>
              </a:lnSpc>
            </a:pPr>
            <a:r>
              <a:rPr lang="en-US" sz="2400"/>
              <a:t>Complicates advocacy and accountability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Conversations that took place in 1 Capitol now take place in 58 county chambers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886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/>
              <a:t>Flexibility: Realignment gives counties new choices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400"/>
              <a:t>“</a:t>
            </a:r>
            <a:r>
              <a:rPr lang="en-US" sz="2400"/>
              <a:t>Tailor programs to the needs of their communities</a:t>
            </a:r>
            <a:r>
              <a:rPr lang="ja-JP" altLang="en-US" sz="2400"/>
              <a:t>”</a:t>
            </a:r>
            <a:r>
              <a:rPr lang="en-US" sz="2400"/>
              <a:t> </a:t>
            </a:r>
          </a:p>
          <a:p>
            <a:pPr>
              <a:lnSpc>
                <a:spcPct val="90000"/>
              </a:lnSpc>
            </a:pPr>
            <a:r>
              <a:rPr lang="en-US" sz="2400"/>
              <a:t>Reallocate funds among programs and/or between social services and mental health</a:t>
            </a:r>
          </a:p>
          <a:p>
            <a:pPr>
              <a:lnSpc>
                <a:spcPct val="90000"/>
              </a:lnSpc>
            </a:pPr>
            <a:r>
              <a:rPr lang="en-US" sz="2400"/>
              <a:t>Eliminate optional programs without giving up the money; reinvest according to local priorities </a:t>
            </a:r>
          </a:p>
          <a:p>
            <a:pPr>
              <a:lnSpc>
                <a:spcPct val="90000"/>
              </a:lnSpc>
            </a:pPr>
            <a:r>
              <a:rPr lang="en-US" sz="2400"/>
              <a:t>Leverage Realignment funds by redirecting  funding towards programs with federal match</a:t>
            </a:r>
          </a:p>
          <a:p>
            <a:pPr>
              <a:lnSpc>
                <a:spcPct val="90000"/>
              </a:lnSpc>
            </a:pPr>
            <a:r>
              <a:rPr lang="en-US" sz="2400"/>
              <a:t>Establish reserve accounts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006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/>
              <a:t>Growth: Total revenue growth faster than predicted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Significant growth in Realignment revenues - actual higher than 2011 LAO estimates:</a:t>
            </a:r>
            <a:endParaRPr lang="en-US"/>
          </a:p>
        </p:txBody>
      </p:sp>
      <p:pic>
        <p:nvPicPr>
          <p:cNvPr id="6148" name="Picture 4" descr="Screen shot 2012-05-02 at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72390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Screen shot 2015-03-24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50800"/>
            <a:ext cx="9232900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5" name="Picture 5" descr="Screen shot 2015-03-24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57150"/>
            <a:ext cx="9271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0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and What do you need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You know a lot already</a:t>
            </a:r>
          </a:p>
          <a:p>
            <a:pPr lvl="1"/>
            <a:r>
              <a:rPr lang="en-US" dirty="0" smtClean="0"/>
              <a:t>How much priority services might cost?</a:t>
            </a:r>
          </a:p>
          <a:p>
            <a:pPr lvl="1"/>
            <a:r>
              <a:rPr lang="en-US" dirty="0" smtClean="0"/>
              <a:t>How much you can reasonably raise?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Sample Fact Sheet</a:t>
            </a:r>
          </a:p>
        </p:txBody>
      </p:sp>
    </p:spTree>
    <p:extLst>
      <p:ext uri="{BB962C8B-B14F-4D97-AF65-F5344CB8AC3E}">
        <p14:creationId xmlns:p14="http://schemas.microsoft.com/office/powerpoint/2010/main" val="183370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ja-JP" altLang="en-US" sz="3200" b="1"/>
              <a:t>“</a:t>
            </a:r>
            <a:r>
              <a:rPr lang="en-US" sz="3200" b="1"/>
              <a:t>New state dollars</a:t>
            </a:r>
            <a:r>
              <a:rPr lang="ja-JP" altLang="en-US" sz="3200" b="1"/>
              <a:t>”</a:t>
            </a:r>
            <a:r>
              <a:rPr lang="en-US" sz="3200" b="1"/>
              <a:t> vs 1992 ERAF</a:t>
            </a:r>
            <a:r>
              <a:rPr lang="en-US"/>
              <a:t> </a:t>
            </a:r>
          </a:p>
        </p:txBody>
      </p:sp>
      <p:pic>
        <p:nvPicPr>
          <p:cNvPr id="22532" name="Picture 4" descr="Screen shot 2015-03-24 a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49580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Screen shot 2015-03-24 at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724400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/>
              <a:t>What </a:t>
            </a:r>
            <a:r>
              <a:rPr lang="en-US" sz="3600" b="1" i="1"/>
              <a:t>could </a:t>
            </a:r>
            <a:r>
              <a:rPr lang="en-US" sz="3600" b="1"/>
              <a:t>counties do with Realignment?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Expand previously under-funded programs, for example:</a:t>
            </a:r>
          </a:p>
          <a:p>
            <a:pPr lvl="1"/>
            <a:r>
              <a:rPr lang="en-US" sz="2000"/>
              <a:t>Child or adult community mental health</a:t>
            </a:r>
          </a:p>
          <a:p>
            <a:pPr lvl="1"/>
            <a:r>
              <a:rPr lang="en-US" sz="2000"/>
              <a:t>Transitional housing</a:t>
            </a:r>
          </a:p>
          <a:p>
            <a:pPr lvl="1"/>
            <a:r>
              <a:rPr lang="en-US" sz="2000"/>
              <a:t>Adult protective services</a:t>
            </a:r>
          </a:p>
          <a:p>
            <a:r>
              <a:rPr lang="en-US" sz="2400"/>
              <a:t>Create new programming, for example:</a:t>
            </a:r>
          </a:p>
          <a:p>
            <a:pPr lvl="1"/>
            <a:r>
              <a:rPr lang="en-US" sz="2000"/>
              <a:t>Prevention, family supports</a:t>
            </a:r>
          </a:p>
          <a:p>
            <a:pPr lvl="1"/>
            <a:r>
              <a:rPr lang="en-US" sz="2000"/>
              <a:t>Supports for parenting foster and probation youth</a:t>
            </a:r>
          </a:p>
        </p:txBody>
      </p:sp>
    </p:spTree>
    <p:extLst>
      <p:ext uri="{BB962C8B-B14F-4D97-AF65-F5344CB8AC3E}">
        <p14:creationId xmlns:p14="http://schemas.microsoft.com/office/powerpoint/2010/main" val="12382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How</a:t>
            </a:r>
            <a:r>
              <a:rPr lang="ja-JP" altLang="en-US" sz="3600" b="1"/>
              <a:t>’</a:t>
            </a:r>
            <a:r>
              <a:rPr lang="en-US" sz="3600" b="1"/>
              <a:t>s it playing out?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Multiple </a:t>
            </a:r>
            <a:r>
              <a:rPr lang="ja-JP" altLang="en-US" sz="2800"/>
              <a:t>“</a:t>
            </a:r>
            <a:r>
              <a:rPr lang="en-US" sz="2800"/>
              <a:t>calls on growth</a:t>
            </a:r>
            <a:r>
              <a:rPr lang="ja-JP" altLang="en-US" sz="2800"/>
              <a:t>”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Differing county interpretations, especially on mandates and cost sharing</a:t>
            </a:r>
          </a:p>
          <a:p>
            <a:pPr>
              <a:lnSpc>
                <a:spcPct val="90000"/>
              </a:lnSpc>
            </a:pPr>
            <a:r>
              <a:rPr lang="en-US" sz="2800"/>
              <a:t>Enough examples of county use of flexibility to demonstrate scope of possibility </a:t>
            </a:r>
          </a:p>
          <a:p>
            <a:pPr>
              <a:lnSpc>
                <a:spcPct val="90000"/>
              </a:lnSpc>
            </a:pPr>
            <a:r>
              <a:rPr lang="en-US" sz="2800"/>
              <a:t>Little transparency/accountability at the state or county levels</a:t>
            </a:r>
          </a:p>
        </p:txBody>
      </p:sp>
    </p:spTree>
    <p:extLst>
      <p:ext uri="{BB962C8B-B14F-4D97-AF65-F5344CB8AC3E}">
        <p14:creationId xmlns:p14="http://schemas.microsoft.com/office/powerpoint/2010/main" val="5237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What did we learn from 1991 realignment?</a:t>
            </a:r>
            <a:br>
              <a:rPr lang="en-US" sz="2800" b="1"/>
            </a:br>
            <a:r>
              <a:rPr lang="en-US" sz="2400" b="1"/>
              <a:t>(per Diane Cummins)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Bases and growth formulas don</a:t>
            </a:r>
            <a:r>
              <a:rPr lang="ja-JP" altLang="en-US" sz="2400"/>
              <a:t>’</a:t>
            </a:r>
            <a:r>
              <a:rPr lang="en-US" sz="2400"/>
              <a:t>t work if the projections are too rosy: Shortfall: $2.2 &gt; $1.9 bn within first year</a:t>
            </a:r>
          </a:p>
          <a:p>
            <a:pPr>
              <a:lnSpc>
                <a:spcPct val="90000"/>
              </a:lnSpc>
            </a:pPr>
            <a:r>
              <a:rPr lang="en-US" sz="2400"/>
              <a:t>Formulas can</a:t>
            </a:r>
            <a:r>
              <a:rPr lang="ja-JP" altLang="en-US" sz="2400"/>
              <a:t>’</a:t>
            </a:r>
            <a:r>
              <a:rPr lang="en-US" sz="2400"/>
              <a:t>t be inflexible over the medium to long-term, as underlying conditions change</a:t>
            </a:r>
          </a:p>
          <a:p>
            <a:pPr>
              <a:lnSpc>
                <a:spcPct val="90000"/>
              </a:lnSpc>
            </a:pPr>
            <a:r>
              <a:rPr lang="en-US" sz="2400"/>
              <a:t>Changes in the sharing ratios in entitlement programs essentially acted as a mandated allocation of growth</a:t>
            </a:r>
          </a:p>
          <a:p>
            <a:pPr>
              <a:lnSpc>
                <a:spcPct val="90000"/>
              </a:lnSpc>
            </a:pPr>
            <a:r>
              <a:rPr lang="en-US" sz="2400"/>
              <a:t>Significant inequities among counties</a:t>
            </a:r>
          </a:p>
          <a:p>
            <a:pPr>
              <a:lnSpc>
                <a:spcPct val="90000"/>
              </a:lnSpc>
            </a:pPr>
            <a:r>
              <a:rPr lang="en-US" sz="2400"/>
              <a:t>11-19 counties per year used the flexibility to transfer between Behavioral Health and Social Services, mostly from BH &gt; SS</a:t>
            </a:r>
          </a:p>
        </p:txBody>
      </p:sp>
    </p:spTree>
    <p:extLst>
      <p:ext uri="{BB962C8B-B14F-4D97-AF65-F5344CB8AC3E}">
        <p14:creationId xmlns:p14="http://schemas.microsoft.com/office/powerpoint/2010/main" val="845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We</a:t>
            </a:r>
            <a:r>
              <a:rPr lang="ja-JP" altLang="en-US" sz="2800" b="1"/>
              <a:t>’</a:t>
            </a:r>
            <a:r>
              <a:rPr lang="en-US" sz="2800" b="1"/>
              <a:t>ll be hearing more about this in the next 18 months</a:t>
            </a: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Current Prop 30 tax increases sunset on 12/31/17 </a:t>
            </a:r>
          </a:p>
          <a:p>
            <a:pPr>
              <a:lnSpc>
                <a:spcPct val="90000"/>
              </a:lnSpc>
            </a:pPr>
            <a:r>
              <a:rPr lang="en-US" sz="2400"/>
              <a:t>California</a:t>
            </a:r>
            <a:r>
              <a:rPr lang="ja-JP" altLang="en-US" sz="2400"/>
              <a:t>’</a:t>
            </a:r>
            <a:r>
              <a:rPr lang="en-US" sz="2400"/>
              <a:t>s economy is roaring, but California</a:t>
            </a:r>
            <a:r>
              <a:rPr lang="ja-JP" altLang="en-US" sz="2400"/>
              <a:t>’</a:t>
            </a:r>
            <a:r>
              <a:rPr lang="en-US" sz="2400"/>
              <a:t>s fiscal problems were (are?) </a:t>
            </a:r>
            <a:r>
              <a:rPr lang="en-US" sz="2400" i="1"/>
              <a:t>huge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Very slim majority (52%) currently favor extending tax increases</a:t>
            </a:r>
          </a:p>
          <a:p>
            <a:pPr>
              <a:lnSpc>
                <a:spcPct val="90000"/>
              </a:lnSpc>
            </a:pPr>
            <a:r>
              <a:rPr lang="en-US" sz="2400"/>
              <a:t>Some wonks favor slight tweaks, others want to make the tax increases permanent</a:t>
            </a:r>
          </a:p>
          <a:p>
            <a:pPr>
              <a:lnSpc>
                <a:spcPct val="90000"/>
              </a:lnSpc>
            </a:pPr>
            <a:r>
              <a:rPr lang="en-US" sz="2400"/>
              <a:t>Over 70% of Californians think that voters should make some of the state</a:t>
            </a:r>
            <a:r>
              <a:rPr lang="ja-JP" altLang="en-US" sz="2400"/>
              <a:t>’</a:t>
            </a:r>
            <a:r>
              <a:rPr lang="en-US" sz="2400"/>
              <a:t>s fiscal decisions at the ballot box</a:t>
            </a:r>
          </a:p>
          <a:p>
            <a:pPr>
              <a:lnSpc>
                <a:spcPct val="90000"/>
              </a:lnSpc>
            </a:pPr>
            <a:r>
              <a:rPr lang="en-US" sz="2400"/>
              <a:t>http://www.ppic.org/main/blog_detail.asp?i=1673</a:t>
            </a:r>
          </a:p>
        </p:txBody>
      </p:sp>
    </p:spTree>
    <p:extLst>
      <p:ext uri="{BB962C8B-B14F-4D97-AF65-F5344CB8AC3E}">
        <p14:creationId xmlns:p14="http://schemas.microsoft.com/office/powerpoint/2010/main" val="25553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Del Norte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Patti </a:t>
            </a:r>
            <a:r>
              <a:rPr lang="en-US" sz="4800" dirty="0" err="1" smtClean="0"/>
              <a:t>Vernelson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62375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140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Fact sheet instruction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98" r="-34514"/>
          <a:stretch/>
        </p:blipFill>
        <p:spPr>
          <a:xfrm>
            <a:off x="457200" y="320358"/>
            <a:ext cx="8229600" cy="6092588"/>
          </a:xfrm>
        </p:spPr>
      </p:pic>
    </p:spTree>
    <p:extLst>
      <p:ext uri="{BB962C8B-B14F-4D97-AF65-F5344CB8AC3E}">
        <p14:creationId xmlns:p14="http://schemas.microsoft.com/office/powerpoint/2010/main" val="20791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 need to do a Children’s Budget—or just gather some facts?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5574"/>
            <a:ext cx="8229600" cy="4080589"/>
          </a:xfrm>
        </p:spPr>
        <p:txBody>
          <a:bodyPr/>
          <a:lstStyle/>
          <a:p>
            <a:r>
              <a:rPr lang="en-US" dirty="0" smtClean="0"/>
              <a:t>Will take time and need help</a:t>
            </a:r>
            <a:endParaRPr lang="en-US" dirty="0"/>
          </a:p>
          <a:p>
            <a:r>
              <a:rPr lang="en-US" dirty="0" smtClean="0"/>
              <a:t>Can be good to start the discussions</a:t>
            </a:r>
          </a:p>
          <a:p>
            <a:r>
              <a:rPr lang="en-US" dirty="0" smtClean="0"/>
              <a:t>Can be a great way to organize advocates</a:t>
            </a:r>
          </a:p>
          <a:p>
            <a:r>
              <a:rPr lang="en-US" dirty="0" smtClean="0"/>
              <a:t>Focus on what’s important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101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Timeline</a:t>
            </a:r>
          </a:p>
          <a:p>
            <a:r>
              <a:rPr lang="en-US" dirty="0" smtClean="0"/>
              <a:t>Understand Terms</a:t>
            </a:r>
          </a:p>
          <a:p>
            <a:r>
              <a:rPr lang="en-US" dirty="0" smtClean="0"/>
              <a:t>Start with Big Picture</a:t>
            </a:r>
          </a:p>
          <a:p>
            <a:r>
              <a:rPr lang="en-US" dirty="0" smtClean="0"/>
              <a:t>Focus on what can be controlled locally</a:t>
            </a:r>
          </a:p>
          <a:p>
            <a:r>
              <a:rPr lang="en-US" dirty="0" smtClean="0"/>
              <a:t>Don’t get lost in the details</a:t>
            </a:r>
          </a:p>
          <a:p>
            <a:r>
              <a:rPr lang="en-US" dirty="0" smtClean="0"/>
              <a:t>Have County staff do the work—but ask nicely and be flexible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to June Fiscal Year</a:t>
            </a:r>
          </a:p>
          <a:p>
            <a:r>
              <a:rPr lang="en-US" dirty="0" smtClean="0"/>
              <a:t>October-December – budget instructions</a:t>
            </a:r>
          </a:p>
          <a:p>
            <a:r>
              <a:rPr lang="en-US" dirty="0" smtClean="0"/>
              <a:t>January-March – Departmental Preparation/Hearings</a:t>
            </a:r>
          </a:p>
          <a:p>
            <a:r>
              <a:rPr lang="en-US" dirty="0" smtClean="0"/>
              <a:t>April-May – CAO Budget Office/Auditor Controller</a:t>
            </a:r>
          </a:p>
          <a:p>
            <a:r>
              <a:rPr lang="en-US" dirty="0" smtClean="0"/>
              <a:t>June – Board of Supervisors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Budget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Budget – Appropriations Ordinance</a:t>
            </a:r>
          </a:p>
          <a:p>
            <a:r>
              <a:rPr lang="en-US" dirty="0" smtClean="0"/>
              <a:t>Sources/ Uses</a:t>
            </a:r>
          </a:p>
          <a:p>
            <a:r>
              <a:rPr lang="en-US" dirty="0" smtClean="0"/>
              <a:t>Funds</a:t>
            </a:r>
          </a:p>
          <a:p>
            <a:pPr lvl="1"/>
            <a:r>
              <a:rPr lang="en-US" dirty="0" smtClean="0"/>
              <a:t>Governmental</a:t>
            </a:r>
          </a:p>
          <a:p>
            <a:pPr lvl="2"/>
            <a:r>
              <a:rPr lang="en-US" b="1" u="sng" dirty="0" smtClean="0"/>
              <a:t>General</a:t>
            </a:r>
          </a:p>
          <a:p>
            <a:pPr lvl="2"/>
            <a:r>
              <a:rPr lang="en-US" dirty="0" smtClean="0"/>
              <a:t>Special Revenue</a:t>
            </a:r>
          </a:p>
          <a:p>
            <a:pPr lvl="2"/>
            <a:r>
              <a:rPr lang="en-US" dirty="0" smtClean="0"/>
              <a:t>Capital and Debt</a:t>
            </a:r>
          </a:p>
          <a:p>
            <a:pPr lvl="1"/>
            <a:r>
              <a:rPr lang="en-US" dirty="0" smtClean="0"/>
              <a:t>Internal Service/Enterprise/ Special Districts</a:t>
            </a:r>
          </a:p>
          <a:p>
            <a:r>
              <a:rPr lang="en-US" dirty="0" smtClean="0"/>
              <a:t>Fund Balance/Reserves</a:t>
            </a:r>
          </a:p>
          <a:p>
            <a:r>
              <a:rPr lang="en-US" dirty="0" smtClean="0"/>
              <a:t>Departments/Programs/Functions</a:t>
            </a:r>
          </a:p>
          <a:p>
            <a:r>
              <a:rPr lang="en-US" dirty="0" smtClean="0"/>
              <a:t>Characters/Objects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935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Napa County Table of Contents</a:t>
            </a:r>
            <a:endParaRPr lang="en-US" dirty="0"/>
          </a:p>
        </p:txBody>
      </p:sp>
      <p:pic>
        <p:nvPicPr>
          <p:cNvPr id="4" name="Content Placeholder 3" descr="Screen Shot 2015-03-23 at 1.25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66" r="-17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343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892</Words>
  <Application>Microsoft Office PowerPoint</Application>
  <PresentationFormat>On-screen Show (4:3)</PresentationFormat>
  <Paragraphs>169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ＭＳ Ｐゴシック</vt:lpstr>
      <vt:lpstr>Arial</vt:lpstr>
      <vt:lpstr>Calibri</vt:lpstr>
      <vt:lpstr>Garamond</vt:lpstr>
      <vt:lpstr>Times New Roman</vt:lpstr>
      <vt:lpstr>Office Theme</vt:lpstr>
      <vt:lpstr>Funding the Next Generation Budget Workshop March 27, 2015</vt:lpstr>
      <vt:lpstr>Agenda</vt:lpstr>
      <vt:lpstr>How much and What do you need to know?</vt:lpstr>
      <vt:lpstr> </vt:lpstr>
      <vt:lpstr>Do you need to do a Children’s Budget—or just gather some facts?</vt:lpstr>
      <vt:lpstr>Budget 101</vt:lpstr>
      <vt:lpstr>Timeline</vt:lpstr>
      <vt:lpstr>Budget Terms</vt:lpstr>
      <vt:lpstr>Napa County Table of Contents</vt:lpstr>
      <vt:lpstr>San Joaquin Summary</vt:lpstr>
      <vt:lpstr>San Joaquin Summary</vt:lpstr>
      <vt:lpstr>San Joaquin Summary</vt:lpstr>
      <vt:lpstr>Merced County</vt:lpstr>
      <vt:lpstr>Solano County Summary</vt:lpstr>
      <vt:lpstr>San Francisco Human Service Program Summary</vt:lpstr>
      <vt:lpstr>Del Norte Budget Units</vt:lpstr>
      <vt:lpstr>State Controller Schedules</vt:lpstr>
      <vt:lpstr>Sonoma County Schedule 1</vt:lpstr>
      <vt:lpstr>Sonoma County Schedule 5</vt:lpstr>
      <vt:lpstr>Sonoma County Schedule 8 </vt:lpstr>
      <vt:lpstr>Del Norte – Schedule 9</vt:lpstr>
      <vt:lpstr> </vt:lpstr>
      <vt:lpstr>What programs were realigned in 2011? Over two thirds of the dollars transferred to county control under 2011 Realignment fund health and human services programs.</vt:lpstr>
      <vt:lpstr>Intersection of 1991 &amp; 2011 Realignments: The fiscal relationship between the state and counties is complex and changeable</vt:lpstr>
      <vt:lpstr>What does 2011 Realignment do?</vt:lpstr>
      <vt:lpstr>Flexibility: Realignment gives counties new choices</vt:lpstr>
      <vt:lpstr>Growth: Total revenue growth faster than predicted</vt:lpstr>
      <vt:lpstr>PowerPoint Presentation</vt:lpstr>
      <vt:lpstr>PowerPoint Presentation</vt:lpstr>
      <vt:lpstr>“New state dollars” vs 1992 ERAF </vt:lpstr>
      <vt:lpstr>What could counties do with Realignment?</vt:lpstr>
      <vt:lpstr>How’s it playing out?</vt:lpstr>
      <vt:lpstr>What did we learn from 1991 realignment? (per Diane Cummins)</vt:lpstr>
      <vt:lpstr>We’ll be hearing more about this in the next 18 months</vt:lpstr>
      <vt:lpstr>The Del Norte Experience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Funding the Next Generation Budget Workshop March 27, 2015</dc:title>
  <dc:creator>Ed Harrington</dc:creator>
  <cp:lastModifiedBy>Margaret</cp:lastModifiedBy>
  <cp:revision>14</cp:revision>
  <dcterms:created xsi:type="dcterms:W3CDTF">2015-03-23T19:16:02Z</dcterms:created>
  <dcterms:modified xsi:type="dcterms:W3CDTF">2017-04-26T19:32:22Z</dcterms:modified>
</cp:coreProperties>
</file>