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695" r:id="rId2"/>
    <p:sldMasterId id="2147483648" r:id="rId3"/>
    <p:sldMasterId id="2147483675" r:id="rId4"/>
  </p:sldMasterIdLst>
  <p:handoutMasterIdLst>
    <p:handoutMasterId r:id="rId19"/>
  </p:handoutMasterIdLst>
  <p:sldIdLst>
    <p:sldId id="258" r:id="rId5"/>
    <p:sldId id="272" r:id="rId6"/>
    <p:sldId id="271" r:id="rId7"/>
    <p:sldId id="276" r:id="rId8"/>
    <p:sldId id="281" r:id="rId9"/>
    <p:sldId id="290" r:id="rId10"/>
    <p:sldId id="288" r:id="rId11"/>
    <p:sldId id="282" r:id="rId12"/>
    <p:sldId id="283" r:id="rId13"/>
    <p:sldId id="285" r:id="rId14"/>
    <p:sldId id="286" r:id="rId15"/>
    <p:sldId id="287" r:id="rId16"/>
    <p:sldId id="279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4" autoAdjust="0"/>
    <p:restoredTop sz="96169" autoAdjust="0"/>
  </p:normalViewPr>
  <p:slideViewPr>
    <p:cSldViewPr snapToGrid="0" snapToObjects="1">
      <p:cViewPr>
        <p:scale>
          <a:sx n="80" d="100"/>
          <a:sy n="80" d="100"/>
        </p:scale>
        <p:origin x="-1144" y="-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yf-serverY2\public\sfcfc\Preschool%20For%20All\Evaluation\2013%20PFA%20Data%20Book\1%20PFA%20Four-Year-Old%20Enrollment%20Over%20Tim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cyf-serverY2\public\sfcfc\Preschool%20For%20All\Evaluation\2013%20PFA%20Data%20Book\3%20CLASS%20Comparison%20Cha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cyf-serverY2\public\sfcfc\Preschool%20For%20All\Evaluation\2013%20PFA%20Data%20Book\5%20PFA%20Child%20Outco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pP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Preschool</a:t>
            </a:r>
            <a:r>
              <a:rPr lang="en-US" sz="1800" baseline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Attendance of Four-Year-Olds in San Francisco</a:t>
            </a:r>
            <a:endParaRPr lang="en-US" sz="180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Sheet1!$A$212:$A$214</c:f>
              <c:strCache>
                <c:ptCount val="3"/>
                <c:pt idx="0">
                  <c:v>All Children</c:v>
                </c:pt>
                <c:pt idx="1">
                  <c:v>African American</c:v>
                </c:pt>
                <c:pt idx="2">
                  <c:v>Latino</c:v>
                </c:pt>
              </c:strCache>
            </c:strRef>
          </c:cat>
          <c:val>
            <c:numRef>
              <c:f>Sheet1!$B$212:$B$214</c:f>
              <c:numCache>
                <c:formatCode>0%</c:formatCode>
                <c:ptCount val="3"/>
                <c:pt idx="0">
                  <c:v>0.72</c:v>
                </c:pt>
                <c:pt idx="1">
                  <c:v>0.68</c:v>
                </c:pt>
                <c:pt idx="2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Sheet1!$C$211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Sheet1!$A$212:$A$214</c:f>
              <c:strCache>
                <c:ptCount val="3"/>
                <c:pt idx="0">
                  <c:v>All Children</c:v>
                </c:pt>
                <c:pt idx="1">
                  <c:v>African American</c:v>
                </c:pt>
                <c:pt idx="2">
                  <c:v>Latino</c:v>
                </c:pt>
              </c:strCache>
            </c:strRef>
          </c:cat>
          <c:val>
            <c:numRef>
              <c:f>Sheet1!$C$212:$C$214</c:f>
              <c:numCache>
                <c:formatCode>0%</c:formatCode>
                <c:ptCount val="3"/>
                <c:pt idx="0">
                  <c:v>0.83</c:v>
                </c:pt>
                <c:pt idx="1">
                  <c:v>0.79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170944"/>
        <c:axId val="93137536"/>
      </c:barChart>
      <c:catAx>
        <c:axId val="7717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pPr>
            <a:endParaRPr lang="en-US"/>
          </a:p>
        </c:txPr>
        <c:crossAx val="93137536"/>
        <c:crosses val="autoZero"/>
        <c:auto val="1"/>
        <c:lblAlgn val="ctr"/>
        <c:lblOffset val="100"/>
        <c:noMultiLvlLbl val="0"/>
      </c:catAx>
      <c:valAx>
        <c:axId val="93137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77170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Quality of Adult-Child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Interactions 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in Preschool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6986881508069701"/>
          <c:y val="6.92222175286772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Sheet2!$A$16</c:f>
              <c:strCache>
                <c:ptCount val="1"/>
                <c:pt idx="0">
                  <c:v>National sample (MS/SWEEP)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Sheet2!$B$16:$D$16</c:f>
              <c:numCache>
                <c:formatCode>0.0</c:formatCode>
                <c:ptCount val="3"/>
                <c:pt idx="0">
                  <c:v>5.4766666666666701</c:v>
                </c:pt>
                <c:pt idx="1">
                  <c:v>4.4566666666666661</c:v>
                </c:pt>
                <c:pt idx="2">
                  <c:v>2.0649999999999999</c:v>
                </c:pt>
              </c:numCache>
            </c:numRef>
          </c:val>
        </c:ser>
        <c:ser>
          <c:idx val="1"/>
          <c:order val="1"/>
          <c:tx>
            <c:strRef>
              <c:f>Sheet2!$A$17</c:f>
              <c:strCache>
                <c:ptCount val="1"/>
                <c:pt idx="0">
                  <c:v>California sample (RAND)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Sheet2!$B$17:$D$17</c:f>
              <c:numCache>
                <c:formatCode>0.0</c:formatCode>
                <c:ptCount val="3"/>
                <c:pt idx="0">
                  <c:v>5.45</c:v>
                </c:pt>
                <c:pt idx="1">
                  <c:v>4.8666666666666663</c:v>
                </c:pt>
                <c:pt idx="2">
                  <c:v>2.6333333333333342</c:v>
                </c:pt>
              </c:numCache>
            </c:numRef>
          </c:val>
        </c:ser>
        <c:ser>
          <c:idx val="2"/>
          <c:order val="2"/>
          <c:tx>
            <c:strRef>
              <c:f>Sheet2!$A$18</c:f>
              <c:strCache>
                <c:ptCount val="1"/>
                <c:pt idx="0">
                  <c:v>Tulsa UPK (Georgetown)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Sheet2!$B$18:$D$18</c:f>
              <c:numCache>
                <c:formatCode>0.0</c:formatCode>
                <c:ptCount val="3"/>
                <c:pt idx="0">
                  <c:v>5.22525</c:v>
                </c:pt>
                <c:pt idx="1">
                  <c:v>4.9626666666666663</c:v>
                </c:pt>
                <c:pt idx="2">
                  <c:v>3.211666666666666</c:v>
                </c:pt>
              </c:numCache>
            </c:numRef>
          </c:val>
        </c:ser>
        <c:ser>
          <c:idx val="3"/>
          <c:order val="3"/>
          <c:tx>
            <c:strRef>
              <c:f>Sheet2!$A$19</c:f>
              <c:strCache>
                <c:ptCount val="1"/>
                <c:pt idx="0">
                  <c:v>Georgia Pre-K (UNC)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Sheet2!$B$19:$D$19</c:f>
              <c:numCache>
                <c:formatCode>0.0</c:formatCode>
                <c:ptCount val="3"/>
                <c:pt idx="0">
                  <c:v>5.524999999999995</c:v>
                </c:pt>
                <c:pt idx="1">
                  <c:v>5.166666666666667</c:v>
                </c:pt>
                <c:pt idx="2">
                  <c:v>2.7999999999999989</c:v>
                </c:pt>
              </c:numCache>
            </c:numRef>
          </c:val>
        </c:ser>
        <c:ser>
          <c:idx val="4"/>
          <c:order val="4"/>
          <c:tx>
            <c:strRef>
              <c:f>Sheet2!$A$20</c:f>
              <c:strCache>
                <c:ptCount val="1"/>
                <c:pt idx="0">
                  <c:v>Illinois PFA (SRI)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Sheet2!$B$20:$D$20</c:f>
              <c:numCache>
                <c:formatCode>0.0</c:formatCode>
                <c:ptCount val="3"/>
                <c:pt idx="0">
                  <c:v>5.6</c:v>
                </c:pt>
                <c:pt idx="1">
                  <c:v>5.2</c:v>
                </c:pt>
                <c:pt idx="2">
                  <c:v>3.2</c:v>
                </c:pt>
              </c:numCache>
            </c:numRef>
          </c:val>
        </c:ser>
        <c:ser>
          <c:idx val="5"/>
          <c:order val="5"/>
          <c:tx>
            <c:strRef>
              <c:f>Sheet2!$A$21</c:f>
              <c:strCache>
                <c:ptCount val="1"/>
                <c:pt idx="0">
                  <c:v>San Francisco PFA (ASR)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Sheet2!$B$15:$D$15</c:f>
              <c:strCache>
                <c:ptCount val="3"/>
                <c:pt idx="0">
                  <c:v>Emotional Support</c:v>
                </c:pt>
                <c:pt idx="1">
                  <c:v>Classroom Organization</c:v>
                </c:pt>
                <c:pt idx="2">
                  <c:v>Instructional Support</c:v>
                </c:pt>
              </c:strCache>
            </c:strRef>
          </c:cat>
          <c:val>
            <c:numRef>
              <c:f>Sheet2!$B$21:$D$21</c:f>
              <c:numCache>
                <c:formatCode>0.0</c:formatCode>
                <c:ptCount val="3"/>
                <c:pt idx="0">
                  <c:v>6.08</c:v>
                </c:pt>
                <c:pt idx="1">
                  <c:v>5.4666666666666659</c:v>
                </c:pt>
                <c:pt idx="2">
                  <c:v>3.36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794112"/>
        <c:axId val="96795648"/>
      </c:barChart>
      <c:catAx>
        <c:axId val="967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96795648"/>
        <c:crosses val="autoZero"/>
        <c:auto val="1"/>
        <c:lblAlgn val="ctr"/>
        <c:lblOffset val="100"/>
        <c:noMultiLvlLbl val="0"/>
      </c:catAx>
      <c:valAx>
        <c:axId val="96795648"/>
        <c:scaling>
          <c:orientation val="minMax"/>
          <c:min val="1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96794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School Readiness Skills of Children in San Francisco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956401439473001E-2"/>
          <c:y val="0.124834998443031"/>
          <c:w val="0.89635159792832597"/>
          <c:h val="0.79556539706446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Non-PFA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Sheet1!$B$19:$B$21</c:f>
              <c:strCache>
                <c:ptCount val="3"/>
                <c:pt idx="0">
                  <c:v>Early Literacy</c:v>
                </c:pt>
                <c:pt idx="1">
                  <c:v>Early Mathematics</c:v>
                </c:pt>
                <c:pt idx="2">
                  <c:v>Self-Regulation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8.89</c:v>
                </c:pt>
                <c:pt idx="1">
                  <c:v>10.45</c:v>
                </c:pt>
                <c:pt idx="2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PFA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Sheet1!$B$19:$B$21</c:f>
              <c:strCache>
                <c:ptCount val="3"/>
                <c:pt idx="0">
                  <c:v>Early Literacy</c:v>
                </c:pt>
                <c:pt idx="1">
                  <c:v>Early Mathematics</c:v>
                </c:pt>
                <c:pt idx="2">
                  <c:v>Self-Regulation</c:v>
                </c:pt>
              </c:strCache>
            </c:strRef>
          </c:cat>
          <c:val>
            <c:numRef>
              <c:f>Sheet1!$D$19:$D$21</c:f>
              <c:numCache>
                <c:formatCode>General</c:formatCode>
                <c:ptCount val="3"/>
                <c:pt idx="0">
                  <c:v>11.13</c:v>
                </c:pt>
                <c:pt idx="1">
                  <c:v>12.04</c:v>
                </c:pt>
                <c:pt idx="2">
                  <c:v>15.54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846208"/>
        <c:axId val="96847744"/>
      </c:barChart>
      <c:catAx>
        <c:axId val="96846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96847744"/>
        <c:crosses val="autoZero"/>
        <c:auto val="1"/>
        <c:lblAlgn val="ctr"/>
        <c:lblOffset val="100"/>
        <c:noMultiLvlLbl val="0"/>
      </c:catAx>
      <c:valAx>
        <c:axId val="96847744"/>
        <c:scaling>
          <c:orientation val="minMax"/>
          <c:max val="16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8462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0.05595</cdr:x>
      <cdr:y>0.45722</cdr:y>
    </cdr:from>
    <cdr:to>
      <cdr:x>0.08882</cdr:x>
      <cdr:y>0.93422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841187" y="3990418"/>
          <a:ext cx="2824865" cy="25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National Average</a:t>
          </a:r>
        </a:p>
      </cdr:txBody>
    </cdr:sp>
  </cdr:relSizeAnchor>
  <cdr:relSizeAnchor xmlns:cdr="http://schemas.openxmlformats.org/drawingml/2006/chartDrawing">
    <cdr:from>
      <cdr:x>0.10034</cdr:x>
      <cdr:y>0.56771</cdr:y>
    </cdr:from>
    <cdr:to>
      <cdr:x>0.13075</cdr:x>
      <cdr:y>0.93422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29564" y="3737772"/>
          <a:ext cx="1882791" cy="239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State A</a:t>
          </a:r>
          <a:r>
            <a:rPr lang="en-US" sz="1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verage</a:t>
          </a:r>
          <a:endParaRPr lang="en-US" sz="1200" b="1" dirty="0">
            <a:solidFill>
              <a:schemeClr val="accent6">
                <a:lumMod val="20000"/>
                <a:lumOff val="80000"/>
              </a:schemeClr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0.14227</cdr:x>
      <cdr:y>0.56771</cdr:y>
    </cdr:from>
    <cdr:to>
      <cdr:x>0.17268</cdr:x>
      <cdr:y>0.93422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301334" y="3737772"/>
          <a:ext cx="1882791" cy="239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Oklahoma</a:t>
          </a:r>
        </a:p>
      </cdr:txBody>
    </cdr:sp>
  </cdr:relSizeAnchor>
  <cdr:relSizeAnchor xmlns:cdr="http://schemas.openxmlformats.org/drawingml/2006/chartDrawing">
    <cdr:from>
      <cdr:x>0.18419</cdr:x>
      <cdr:y>0.56771</cdr:y>
    </cdr:from>
    <cdr:to>
      <cdr:x>0.2146</cdr:x>
      <cdr:y>0.93422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632232" y="3737772"/>
          <a:ext cx="1882791" cy="239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Georgia</a:t>
          </a:r>
        </a:p>
      </cdr:txBody>
    </cdr:sp>
  </cdr:relSizeAnchor>
  <cdr:relSizeAnchor xmlns:cdr="http://schemas.openxmlformats.org/drawingml/2006/chartDrawing">
    <cdr:from>
      <cdr:x>0.22612</cdr:x>
      <cdr:y>0.56771</cdr:y>
    </cdr:from>
    <cdr:to>
      <cdr:x>0.25653</cdr:x>
      <cdr:y>0.93422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963129" y="3737773"/>
          <a:ext cx="1882791" cy="239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Illinois</a:t>
          </a:r>
        </a:p>
      </cdr:txBody>
    </cdr:sp>
  </cdr:relSizeAnchor>
  <cdr:relSizeAnchor xmlns:cdr="http://schemas.openxmlformats.org/drawingml/2006/chartDrawing">
    <cdr:from>
      <cdr:x>0.26805</cdr:x>
      <cdr:y>0.36866</cdr:y>
    </cdr:from>
    <cdr:to>
      <cdr:x>0.30648</cdr:x>
      <cdr:y>0.93422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814415" y="3194869"/>
          <a:ext cx="2905309" cy="30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San Francisco Preschool</a:t>
          </a:r>
          <a:r>
            <a:rPr lang="en-US" sz="1200" b="1" baseline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 for All</a:t>
          </a:r>
          <a:endParaRPr lang="en-US" sz="1200" b="1">
            <a:solidFill>
              <a:schemeClr val="accent6">
                <a:lumMod val="20000"/>
                <a:lumOff val="80000"/>
              </a:schemeClr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0.25091</cdr:x>
      <cdr:y>0.38681</cdr:y>
    </cdr:from>
    <cdr:to>
      <cdr:x>0.29916</cdr:x>
      <cdr:y>0.90251</cdr:y>
    </cdr:to>
    <cdr:sp macro="" textlink="">
      <cdr:nvSpPr>
        <cdr:cNvPr id="7" name="TextBox 14"/>
        <cdr:cNvSpPr txBox="1"/>
      </cdr:nvSpPr>
      <cdr:spPr>
        <a:xfrm xmlns:a="http://schemas.openxmlformats.org/drawingml/2006/main" rot="16200000">
          <a:off x="874956" y="3051626"/>
          <a:ext cx="2593563" cy="380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Preschool for All</a:t>
          </a:r>
          <a:endParaRPr lang="en-US" sz="1800" b="1" dirty="0">
            <a:solidFill>
              <a:schemeClr val="accent6">
                <a:lumMod val="20000"/>
                <a:lumOff val="80000"/>
              </a:schemeClr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0.16646</cdr:x>
      <cdr:y>0.66322</cdr:y>
    </cdr:from>
    <cdr:to>
      <cdr:x>0.21471</cdr:x>
      <cdr:y>0.90251</cdr:y>
    </cdr:to>
    <cdr:sp macro="" textlink="">
      <cdr:nvSpPr>
        <cdr:cNvPr id="8" name="TextBox 14"/>
        <cdr:cNvSpPr txBox="1"/>
      </cdr:nvSpPr>
      <cdr:spPr>
        <a:xfrm xmlns:a="http://schemas.openxmlformats.org/drawingml/2006/main" rot="16200000">
          <a:off x="733396" y="4857727"/>
          <a:ext cx="1543043" cy="380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8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No</a:t>
          </a:r>
          <a:r>
            <a:rPr lang="en-US" sz="1800" b="1" baseline="0" dirty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 </a:t>
          </a:r>
          <a:r>
            <a:rPr lang="en-US" sz="1800" b="1" baseline="0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rPr>
            <a:t>PFA</a:t>
          </a:r>
          <a:endParaRPr lang="en-US" sz="1800" b="1" dirty="0">
            <a:solidFill>
              <a:schemeClr val="accent6">
                <a:lumMod val="20000"/>
                <a:lumOff val="80000"/>
              </a:schemeClr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0.15079</cdr:x>
      <cdr:y>0.31428</cdr:y>
    </cdr:from>
    <cdr:to>
      <cdr:x>0.26297</cdr:x>
      <cdr:y>0.38814</cdr:y>
    </cdr:to>
    <cdr:sp macro="" textlink="">
      <cdr:nvSpPr>
        <cdr:cNvPr id="12" name="Right Arrow 11"/>
        <cdr:cNvSpPr/>
      </cdr:nvSpPr>
      <cdr:spPr>
        <a:xfrm xmlns:a="http://schemas.openxmlformats.org/drawingml/2006/main" rot="18900000">
          <a:off x="1190653" y="1580570"/>
          <a:ext cx="885798" cy="37145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0.13992</cdr:x>
      <cdr:y>0.30902</cdr:y>
    </cdr:from>
    <cdr:to>
      <cdr:x>0.28709</cdr:x>
      <cdr:y>0.35037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900000">
          <a:off x="1104860" y="1554127"/>
          <a:ext cx="1162088" cy="207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6">
                  <a:lumMod val="20000"/>
                  <a:lumOff val="80000"/>
                </a:schemeClr>
              </a:solidFill>
            </a:rPr>
            <a:t>+3 months</a:t>
          </a:r>
        </a:p>
      </cdr:txBody>
    </cdr:sp>
  </cdr:relSizeAnchor>
  <cdr:relSizeAnchor xmlns:cdr="http://schemas.openxmlformats.org/drawingml/2006/chartDrawing">
    <cdr:from>
      <cdr:x>0.45959</cdr:x>
      <cdr:y>0.24357</cdr:y>
    </cdr:from>
    <cdr:to>
      <cdr:x>0.57177</cdr:x>
      <cdr:y>0.31742</cdr:y>
    </cdr:to>
    <cdr:sp macro="" textlink="">
      <cdr:nvSpPr>
        <cdr:cNvPr id="16" name="Right Arrow 15"/>
        <cdr:cNvSpPr/>
      </cdr:nvSpPr>
      <cdr:spPr>
        <a:xfrm xmlns:a="http://schemas.openxmlformats.org/drawingml/2006/main" rot="18900000">
          <a:off x="3629065" y="1224967"/>
          <a:ext cx="885798" cy="37140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0.44632</cdr:x>
      <cdr:y>0.24338</cdr:y>
    </cdr:from>
    <cdr:to>
      <cdr:x>0.59349</cdr:x>
      <cdr:y>0.28474</cdr:y>
    </cdr:to>
    <cdr:sp macro="" textlink="">
      <cdr:nvSpPr>
        <cdr:cNvPr id="17" name="TextBox 2"/>
        <cdr:cNvSpPr txBox="1"/>
      </cdr:nvSpPr>
      <cdr:spPr>
        <a:xfrm xmlns:a="http://schemas.openxmlformats.org/drawingml/2006/main" rot="18900000">
          <a:off x="3524232" y="1223983"/>
          <a:ext cx="1162088" cy="20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chemeClr val="accent6">
                  <a:lumMod val="20000"/>
                  <a:lumOff val="80000"/>
                </a:schemeClr>
              </a:solidFill>
            </a:rPr>
            <a:t>+3-4</a:t>
          </a:r>
          <a:r>
            <a:rPr lang="en-US" sz="1100" b="1" baseline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100" b="1">
              <a:solidFill>
                <a:schemeClr val="accent6">
                  <a:lumMod val="20000"/>
                  <a:lumOff val="80000"/>
                </a:schemeClr>
              </a:solidFill>
            </a:rPr>
            <a:t>months</a:t>
          </a:r>
        </a:p>
      </cdr:txBody>
    </cdr:sp>
  </cdr:relSizeAnchor>
  <cdr:relSizeAnchor xmlns:cdr="http://schemas.openxmlformats.org/drawingml/2006/chartDrawing">
    <cdr:from>
      <cdr:x>0.7387</cdr:x>
      <cdr:y>0.10961</cdr:y>
    </cdr:from>
    <cdr:to>
      <cdr:x>0.79901</cdr:x>
      <cdr:y>0.42173</cdr:y>
    </cdr:to>
    <cdr:sp macro="" textlink="">
      <cdr:nvSpPr>
        <cdr:cNvPr id="18" name="Right Arrow 17"/>
        <cdr:cNvSpPr/>
      </cdr:nvSpPr>
      <cdr:spPr>
        <a:xfrm xmlns:a="http://schemas.openxmlformats.org/drawingml/2006/main" rot="18000000">
          <a:off x="5286191" y="1098004"/>
          <a:ext cx="1569736" cy="47622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0.76267</cdr:x>
      <cdr:y>0.04366</cdr:y>
    </cdr:from>
    <cdr:to>
      <cdr:x>0.79645</cdr:x>
      <cdr:y>0.43358</cdr:y>
    </cdr:to>
    <cdr:sp macro="" textlink="">
      <cdr:nvSpPr>
        <cdr:cNvPr id="19" name="TextBox 2"/>
        <cdr:cNvSpPr txBox="1"/>
      </cdr:nvSpPr>
      <cdr:spPr>
        <a:xfrm xmlns:a="http://schemas.openxmlformats.org/drawingml/2006/main" rot="18000000">
          <a:off x="5175108" y="1066690"/>
          <a:ext cx="1960991" cy="2667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chemeClr val="accent6">
                  <a:lumMod val="20000"/>
                  <a:lumOff val="80000"/>
                </a:schemeClr>
              </a:solidFill>
            </a:rPr>
            <a:t>32% more</a:t>
          </a:r>
          <a:r>
            <a:rPr lang="en-US" sz="1100" b="1" baseline="0">
              <a:solidFill>
                <a:schemeClr val="accent6">
                  <a:lumMod val="20000"/>
                  <a:lumOff val="80000"/>
                </a:schemeClr>
              </a:solidFill>
            </a:rPr>
            <a:t> than</a:t>
          </a:r>
          <a:r>
            <a:rPr lang="en-US" sz="1100" b="1">
              <a:solidFill>
                <a:schemeClr val="accent6">
                  <a:lumMod val="20000"/>
                  <a:lumOff val="80000"/>
                </a:schemeClr>
              </a:solidFill>
            </a:rPr>
            <a:t> 1 yr of 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977F-49D5-2D46-BDC9-AC3C9E8E8574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D678-DE45-474D-9323-A11E7297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9210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000" y="1612900"/>
            <a:ext cx="7518400" cy="26162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venir Medium"/>
                <a:cs typeface="Avenir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9210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hild_ThinkstockPhotos-45904424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1394619"/>
            <a:ext cx="5140325" cy="3426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5DC0A0-3AD9-47ED-A0B4-1B990CF54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0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00013"/>
            <a:ext cx="7772400" cy="1101725"/>
          </a:xfrm>
        </p:spPr>
        <p:txBody>
          <a:bodyPr>
            <a:normAutofit/>
          </a:bodyPr>
          <a:lstStyle>
            <a:lvl1pPr>
              <a:defRPr sz="3100">
                <a:solidFill>
                  <a:srgbClr val="70495B"/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200" y="1416050"/>
            <a:ext cx="7086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venir Medium"/>
                <a:cs typeface="Avenir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rgbClr val="70495B"/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ample_phot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1063624"/>
            <a:ext cx="3597275" cy="359727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330700" y="1063626"/>
            <a:ext cx="435610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rgbClr val="70495B"/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ample_phot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1063624"/>
            <a:ext cx="3482975" cy="3482975"/>
          </a:xfrm>
          <a:prstGeom prst="rect">
            <a:avLst/>
          </a:prstGeom>
        </p:spPr>
      </p:pic>
      <p:pic>
        <p:nvPicPr>
          <p:cNvPr id="9" name="Picture 8" descr="samplepic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9074" y="1063625"/>
            <a:ext cx="4781580" cy="19208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5SF_log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899" y="1079500"/>
            <a:ext cx="6732202" cy="298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5SF_logo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899" y="419100"/>
            <a:ext cx="6732202" cy="2984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632200"/>
            <a:ext cx="9144000" cy="1511300"/>
          </a:xfrm>
          <a:prstGeom prst="rect">
            <a:avLst/>
          </a:prstGeom>
          <a:solidFill>
            <a:srgbClr val="7049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_image-07.png"/>
          <p:cNvPicPr>
            <a:picLocks noChangeAspect="1"/>
          </p:cNvPicPr>
          <p:nvPr userDrawn="1"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5003801" y="-664697"/>
            <a:ext cx="5129398" cy="64427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892800" cy="86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0487"/>
            <a:ext cx="8229600" cy="300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First5SF_logo-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48400" y="4062926"/>
            <a:ext cx="2438400" cy="1080574"/>
          </a:xfrm>
          <a:prstGeom prst="rect">
            <a:avLst/>
          </a:prstGeom>
        </p:spPr>
      </p:pic>
      <p:pic>
        <p:nvPicPr>
          <p:cNvPr id="11" name="Picture 10" descr="swoosh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7650" y="432804"/>
            <a:ext cx="7505700" cy="865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96" r:id="rId3"/>
    <p:sldLayoutId id="214748370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rgbClr val="70495B"/>
          </a:solidFill>
          <a:latin typeface="Avenir Medium"/>
          <a:ea typeface="+mj-ea"/>
          <a:cs typeface="Avenir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495B"/>
                </a:solidFill>
                <a:effectLst/>
                <a:uLnTx/>
                <a:uFillTx/>
                <a:latin typeface="Avenir Medium"/>
                <a:ea typeface="+mj-ea"/>
                <a:cs typeface="Avenir Medium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woosh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17501" y="4100314"/>
            <a:ext cx="10768147" cy="1241821"/>
          </a:xfrm>
          <a:prstGeom prst="rect">
            <a:avLst/>
          </a:prstGeom>
        </p:spPr>
      </p:pic>
      <p:pic>
        <p:nvPicPr>
          <p:cNvPr id="8" name="Picture 7" descr="First5SF_logo-0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8400" y="3522639"/>
            <a:ext cx="2438400" cy="1080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7" r:id="rId3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Font typeface="Arial"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0495B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4301"/>
            <a:ext cx="8077200" cy="5369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Readiness by Preschool Attendance</a:t>
            </a:r>
            <a:endParaRPr lang="en-US" sz="36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00150"/>
            <a:ext cx="8534400" cy="38623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Georgia"/>
                <a:cs typeface="Georgia"/>
              </a:rPr>
              <a:t>Children who went to preschool were more ready for school</a:t>
            </a:r>
            <a:endParaRPr lang="en-US" altLang="en-US" sz="24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28625" y="1607344"/>
          <a:ext cx="80581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7191392" imgH="4219445" progId="Excel.Chart.8">
                  <p:embed/>
                </p:oleObj>
              </mc:Choice>
              <mc:Fallback>
                <p:oleObj name="Chart" r:id="rId4" imgW="7191392" imgH="4219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607344"/>
                        <a:ext cx="8058150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59431"/>
            <a:ext cx="184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alibri" pitchFamily="34" charset="0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3981"/>
      </p:ext>
    </p:extLst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35" y="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Preschool for 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-89650" y="186572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Results: Improves Quality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318770"/>
              </p:ext>
            </p:extLst>
          </p:nvPr>
        </p:nvGraphicFramePr>
        <p:xfrm>
          <a:off x="276458" y="967483"/>
          <a:ext cx="8670318" cy="403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91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35" y="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Preschool for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0104" y="621235"/>
            <a:ext cx="6279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to succeed in kindergarten and beyond</a:t>
            </a:r>
          </a:p>
        </p:txBody>
      </p:sp>
      <p:sp>
        <p:nvSpPr>
          <p:cNvPr id="6" name="Rectangle 5"/>
          <p:cNvSpPr/>
          <p:nvPr/>
        </p:nvSpPr>
        <p:spPr>
          <a:xfrm>
            <a:off x="-89650" y="186572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Gets Children Ready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24414"/>
              </p:ext>
            </p:extLst>
          </p:nvPr>
        </p:nvGraphicFramePr>
        <p:xfrm>
          <a:off x="372035" y="1223683"/>
          <a:ext cx="7896224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221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92101"/>
            <a:ext cx="7772400" cy="800100"/>
          </a:xfrm>
        </p:spPr>
        <p:txBody>
          <a:bodyPr/>
          <a:lstStyle/>
          <a:p>
            <a:r>
              <a:rPr lang="en-US" dirty="0" smtClean="0"/>
              <a:t>Challenges- Tensions- Debates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9" y="1206500"/>
            <a:ext cx="8468581" cy="34609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Universal </a:t>
            </a:r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							Targeted</a:t>
            </a:r>
          </a:p>
          <a:p>
            <a:r>
              <a:rPr lang="en-US" dirty="0" smtClean="0">
                <a:latin typeface="Georgia"/>
                <a:cs typeface="Georgia"/>
              </a:rPr>
              <a:t>Early Education							Childcare</a:t>
            </a:r>
          </a:p>
          <a:p>
            <a:r>
              <a:rPr lang="en-US" dirty="0" smtClean="0">
                <a:latin typeface="Georgia"/>
                <a:cs typeface="Georgia"/>
              </a:rPr>
              <a:t>State Funded							Local Funded</a:t>
            </a:r>
          </a:p>
          <a:p>
            <a:r>
              <a:rPr lang="en-US" dirty="0" smtClean="0">
                <a:latin typeface="Georgia"/>
                <a:cs typeface="Georgia"/>
              </a:rPr>
              <a:t>Quality									Access/Slots</a:t>
            </a:r>
          </a:p>
          <a:p>
            <a:r>
              <a:rPr lang="en-US" dirty="0" smtClean="0">
                <a:latin typeface="Georgia"/>
                <a:cs typeface="Georgia"/>
              </a:rPr>
              <a:t>Operations								Teacher Compensation	</a:t>
            </a:r>
          </a:p>
          <a:p>
            <a:r>
              <a:rPr lang="en-US" dirty="0" smtClean="0">
                <a:latin typeface="Georgia"/>
                <a:cs typeface="Georgia"/>
              </a:rPr>
              <a:t>										Facilities					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Preschool for All 						ECE for All</a:t>
            </a:r>
          </a:p>
          <a:p>
            <a:r>
              <a:rPr lang="en-US" dirty="0" smtClean="0">
                <a:latin typeface="Georgia"/>
                <a:cs typeface="Georgia"/>
              </a:rPr>
              <a:t>School Districts							Community Based Programs </a:t>
            </a:r>
          </a:p>
          <a:p>
            <a:r>
              <a:rPr lang="en-US" dirty="0" smtClean="0">
                <a:latin typeface="Georgia"/>
                <a:cs typeface="Georgia"/>
              </a:rPr>
              <a:t>County Offices of Ed					Mayor’s Office</a:t>
            </a:r>
          </a:p>
          <a:p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									First 5</a:t>
            </a:r>
          </a:p>
          <a:p>
            <a:endParaRPr lang="en-US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403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Phase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06240" y="381663"/>
            <a:ext cx="448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Medium"/>
                <a:cs typeface="Georgia"/>
              </a:rPr>
              <a:t>Passage of Prop C in November 2014 provides funding for the next 26 years, transfers responsibility to Office of Early Care and </a:t>
            </a:r>
            <a:r>
              <a:rPr lang="en-US" sz="2000" dirty="0" smtClean="0">
                <a:latin typeface="Avenir Medium"/>
                <a:cs typeface="Georgia"/>
              </a:rPr>
              <a:t>Education</a:t>
            </a:r>
          </a:p>
          <a:p>
            <a:endParaRPr lang="en-US" sz="2000" dirty="0">
              <a:latin typeface="Avenir Medium"/>
              <a:cs typeface="Georgia"/>
            </a:endParaRPr>
          </a:p>
          <a:p>
            <a:r>
              <a:rPr lang="en-US" sz="2000" dirty="0" smtClean="0">
                <a:latin typeface="Avenir Medium"/>
                <a:cs typeface="Georgia"/>
              </a:rPr>
              <a:t>First 5 SF will continue the Quality Improvement Efforts </a:t>
            </a:r>
          </a:p>
          <a:p>
            <a:r>
              <a:rPr lang="en-US" sz="2000" dirty="0">
                <a:latin typeface="Avenir Medium"/>
                <a:cs typeface="Georgia"/>
              </a:rPr>
              <a:t/>
            </a:r>
            <a:br>
              <a:rPr lang="en-US" sz="2000" dirty="0">
                <a:latin typeface="Avenir Medium"/>
                <a:cs typeface="Georgia"/>
              </a:rPr>
            </a:br>
            <a:r>
              <a:rPr lang="en-US" sz="2000" dirty="0" smtClean="0">
                <a:latin typeface="Avenir Medium"/>
                <a:cs typeface="Georgia"/>
              </a:rPr>
              <a:t>SFUSD Early Education Department will continue the PreK to Third alignment</a:t>
            </a:r>
            <a:endParaRPr lang="en-US" sz="2000" dirty="0">
              <a:latin typeface="Avenir Medium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92101"/>
            <a:ext cx="7772400" cy="800100"/>
          </a:xfrm>
        </p:spPr>
        <p:txBody>
          <a:bodyPr/>
          <a:lstStyle/>
          <a:p>
            <a:r>
              <a:rPr lang="en-US" sz="2400" dirty="0" smtClean="0"/>
              <a:t>Public Education Enrichment Fund:  Preamble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174750"/>
            <a:ext cx="7518400" cy="37528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Quality </a:t>
            </a:r>
            <a:r>
              <a:rPr lang="en-US" sz="1600" i="1" dirty="0"/>
              <a:t>public education is </a:t>
            </a:r>
            <a:r>
              <a:rPr lang="en-US" sz="1600" i="1" dirty="0" smtClean="0"/>
              <a:t>highly</a:t>
            </a:r>
            <a:r>
              <a:rPr lang="en-US" sz="1600" dirty="0" smtClean="0"/>
              <a:t> </a:t>
            </a:r>
            <a:r>
              <a:rPr lang="en-US" sz="1600" i="1" dirty="0" smtClean="0"/>
              <a:t>correlated </a:t>
            </a:r>
            <a:r>
              <a:rPr lang="en-US" sz="1600" i="1" dirty="0"/>
              <a:t>with higher earnings potential,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reduced crime, lower rates of teen </a:t>
            </a:r>
            <a:r>
              <a:rPr lang="en-US" sz="1600" i="1" dirty="0" smtClean="0"/>
              <a:t>pregnancy and </a:t>
            </a:r>
            <a:r>
              <a:rPr lang="en-US" sz="1600" i="1" dirty="0"/>
              <a:t>substance abuse, and greater </a:t>
            </a:r>
            <a:r>
              <a:rPr lang="en-US" sz="1600" i="1" dirty="0" smtClean="0"/>
              <a:t>self-esteem;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Urban </a:t>
            </a:r>
            <a:r>
              <a:rPr lang="en-US" sz="1600" i="1" dirty="0"/>
              <a:t>public schools have the </a:t>
            </a:r>
            <a:r>
              <a:rPr lang="en-US" sz="1600" i="1" dirty="0" smtClean="0"/>
              <a:t>greatest</a:t>
            </a:r>
            <a:r>
              <a:rPr lang="en-US" sz="1600" dirty="0" smtClean="0"/>
              <a:t> </a:t>
            </a:r>
            <a:r>
              <a:rPr lang="en-US" sz="1600" i="1" dirty="0" smtClean="0"/>
              <a:t>need </a:t>
            </a:r>
            <a:r>
              <a:rPr lang="en-US" sz="1600" i="1" dirty="0"/>
              <a:t>for comprehensive educational </a:t>
            </a:r>
            <a:r>
              <a:rPr lang="en-US" sz="1600" i="1" dirty="0" smtClean="0"/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Despite </a:t>
            </a:r>
            <a:r>
              <a:rPr lang="en-US" sz="1600" i="1" dirty="0"/>
              <a:t>its</a:t>
            </a:r>
            <a:r>
              <a:rPr lang="en-US" sz="1600" dirty="0"/>
              <a:t> </a:t>
            </a:r>
            <a:r>
              <a:rPr lang="en-US" sz="1600" i="1" dirty="0"/>
              <a:t>high cost of living, San Francisco per </a:t>
            </a:r>
            <a:r>
              <a:rPr lang="en-US" sz="1600" i="1" dirty="0" smtClean="0"/>
              <a:t>pupil</a:t>
            </a:r>
            <a:r>
              <a:rPr lang="en-US" sz="1600" dirty="0" smtClean="0"/>
              <a:t> </a:t>
            </a:r>
            <a:r>
              <a:rPr lang="en-US" sz="1600" i="1" dirty="0" smtClean="0"/>
              <a:t>spending </a:t>
            </a:r>
            <a:r>
              <a:rPr lang="en-US" sz="1600" i="1" dirty="0"/>
              <a:t>ranks 34th among 43 </a:t>
            </a:r>
            <a:r>
              <a:rPr lang="en-US" sz="1600" i="1" dirty="0" smtClean="0"/>
              <a:t>comparable central </a:t>
            </a:r>
            <a:r>
              <a:rPr lang="en-US" sz="1600" i="1" dirty="0"/>
              <a:t>city U.S. public school districts of </a:t>
            </a:r>
            <a:r>
              <a:rPr lang="en-US" sz="1600" i="1" dirty="0" smtClean="0"/>
              <a:t>similar</a:t>
            </a:r>
            <a:r>
              <a:rPr lang="en-US" sz="1600" dirty="0" smtClean="0"/>
              <a:t> </a:t>
            </a:r>
            <a:r>
              <a:rPr lang="en-US" sz="1600" i="1" dirty="0" smtClean="0"/>
              <a:t>size</a:t>
            </a:r>
            <a:r>
              <a:rPr lang="en-US" sz="1600" i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SFUSD enrollment has dropped </a:t>
            </a:r>
            <a:r>
              <a:rPr lang="en-US" sz="1600" i="1" dirty="0" smtClean="0"/>
              <a:t>in</a:t>
            </a:r>
            <a:r>
              <a:rPr lang="en-US" sz="1600" dirty="0" smtClean="0"/>
              <a:t> </a:t>
            </a:r>
            <a:r>
              <a:rPr lang="en-US" sz="1600" i="1" dirty="0" smtClean="0"/>
              <a:t>recent </a:t>
            </a:r>
            <a:r>
              <a:rPr lang="en-US" sz="1600" i="1" dirty="0"/>
              <a:t>years as families have left San </a:t>
            </a:r>
            <a:r>
              <a:rPr lang="en-US" sz="1600" i="1" dirty="0" smtClean="0"/>
              <a:t>Francisco</a:t>
            </a:r>
            <a:r>
              <a:rPr lang="en-US" sz="1600" dirty="0" smtClean="0"/>
              <a:t> </a:t>
            </a:r>
            <a:r>
              <a:rPr lang="en-US" sz="1600" i="1" dirty="0" smtClean="0"/>
              <a:t>in </a:t>
            </a:r>
            <a:r>
              <a:rPr lang="en-US" sz="1600" i="1" dirty="0"/>
              <a:t>search of affordable neighborhoods </a:t>
            </a:r>
            <a:r>
              <a:rPr lang="en-US" sz="1600" i="1" dirty="0" smtClean="0"/>
              <a:t>with</a:t>
            </a:r>
            <a:r>
              <a:rPr lang="en-US" sz="1600" dirty="0" smtClean="0"/>
              <a:t> </a:t>
            </a:r>
            <a:r>
              <a:rPr lang="en-US" sz="1600" i="1" dirty="0" smtClean="0"/>
              <a:t>high-quality </a:t>
            </a:r>
            <a:r>
              <a:rPr lang="en-US" sz="1600" i="1" dirty="0"/>
              <a:t>public schools;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 </a:t>
            </a:r>
            <a:r>
              <a:rPr lang="en-US" sz="1600" i="1" dirty="0"/>
              <a:t>As the economy begins to </a:t>
            </a:r>
            <a:r>
              <a:rPr lang="en-US" sz="1600" i="1" dirty="0" smtClean="0"/>
              <a:t>recover, now </a:t>
            </a:r>
            <a:r>
              <a:rPr lang="en-US" sz="1600" i="1" dirty="0"/>
              <a:t>is the time to invest in our children’s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future, before further declines begin to </a:t>
            </a:r>
            <a:r>
              <a:rPr lang="en-US" sz="1600" i="1" dirty="0" smtClean="0"/>
              <a:t>erode</a:t>
            </a:r>
            <a:r>
              <a:rPr lang="en-US" sz="1600" dirty="0" smtClean="0"/>
              <a:t> </a:t>
            </a:r>
            <a:r>
              <a:rPr lang="en-US" sz="1600" i="1" dirty="0" smtClean="0"/>
              <a:t>the </a:t>
            </a:r>
            <a:r>
              <a:rPr lang="en-US" sz="1600" i="1" dirty="0"/>
              <a:t>progress the SFUSD has made.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43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Charter Amendment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8229600" cy="3350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venir Medium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venir Medium"/>
                <a:cs typeface="Arial" panose="020B0604020202020204" pitchFamily="34" charset="0"/>
              </a:rPr>
              <a:t>March 2004, San Francisco voters passed Proposition H, a Charter </a:t>
            </a:r>
            <a:r>
              <a:rPr lang="en-US" sz="2000" dirty="0" smtClean="0">
                <a:latin typeface="Avenir Medium"/>
                <a:cs typeface="Arial" panose="020B0604020202020204" pitchFamily="34" charset="0"/>
              </a:rPr>
              <a:t>Amendment declaring that </a:t>
            </a:r>
          </a:p>
          <a:p>
            <a:pPr marL="0" indent="0">
              <a:buNone/>
            </a:pP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The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City shall appropriate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money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in the Public Education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Enrichment</a:t>
            </a:r>
            <a:r>
              <a:rPr lang="en-US" sz="2000" dirty="0">
                <a:latin typeface="Avenir Medium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Fund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to the San Francisco Unified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School</a:t>
            </a:r>
            <a:r>
              <a:rPr lang="en-US" sz="2000" dirty="0">
                <a:latin typeface="Avenir Medium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District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for arts, music, sports, and library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programs</a:t>
            </a:r>
            <a:r>
              <a:rPr lang="en-US" sz="2000" dirty="0">
                <a:latin typeface="Avenir Medium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in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the schools.</a:t>
            </a:r>
            <a:endParaRPr lang="en-US" sz="2000" dirty="0">
              <a:latin typeface="Avenir Medium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Avenir Medium"/>
                <a:cs typeface="Arial" panose="020B0604020202020204" pitchFamily="34" charset="0"/>
              </a:rPr>
              <a:t>						AND</a:t>
            </a:r>
            <a:endParaRPr lang="en-US" sz="2000" dirty="0">
              <a:latin typeface="Avenir Medium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To  First 5 San Francisco to provide </a:t>
            </a:r>
            <a:r>
              <a:rPr lang="en-US" sz="2000" i="1" dirty="0">
                <a:latin typeface="Avenir Medium"/>
                <a:cs typeface="Arial" panose="020B0604020202020204" pitchFamily="34" charset="0"/>
              </a:rPr>
              <a:t>all four-year-old children who are City residents the opportunity to attend </a:t>
            </a:r>
            <a:r>
              <a:rPr lang="en-US" sz="2000" i="1" dirty="0" smtClean="0">
                <a:latin typeface="Avenir Medium"/>
                <a:cs typeface="Arial" panose="020B0604020202020204" pitchFamily="34" charset="0"/>
              </a:rPr>
              <a:t>preschool</a:t>
            </a:r>
            <a:endParaRPr lang="en-US" sz="2000" i="1" dirty="0">
              <a:latin typeface="Avenir Medium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i="1" dirty="0">
              <a:latin typeface="Avenir Medium"/>
            </a:endParaRPr>
          </a:p>
          <a:p>
            <a:pPr marL="0" indent="0">
              <a:buNone/>
            </a:pPr>
            <a:r>
              <a:rPr lang="en-US" sz="1200" dirty="0" smtClean="0">
                <a:latin typeface="Avenir Medium"/>
              </a:rPr>
              <a:t>Approved </a:t>
            </a:r>
            <a:r>
              <a:rPr lang="en-US" sz="1200" dirty="0">
                <a:latin typeface="Avenir Medium"/>
              </a:rPr>
              <a:t>by 71% of the electorate </a:t>
            </a:r>
            <a:endParaRPr lang="en-US" sz="1200" dirty="0" smtClean="0">
              <a:latin typeface="Avenir Medium"/>
            </a:endParaRPr>
          </a:p>
          <a:p>
            <a:pPr marL="0" indent="0">
              <a:buNone/>
            </a:pPr>
            <a:r>
              <a:rPr lang="en-US" sz="1200" dirty="0" smtClean="0">
                <a:latin typeface="Avenir Medium"/>
                <a:ea typeface="Times New Roman" pitchFamily="18" charset="0"/>
                <a:cs typeface="Arial" pitchFamily="34" charset="0"/>
              </a:rPr>
              <a:t>San </a:t>
            </a:r>
            <a:r>
              <a:rPr lang="en-US" sz="1200" dirty="0">
                <a:latin typeface="Avenir Medium"/>
                <a:ea typeface="Times New Roman" pitchFamily="18" charset="0"/>
                <a:cs typeface="Arial" pitchFamily="34" charset="0"/>
              </a:rPr>
              <a:t>Francisco City Charter SEC. 16.123-2.  PUBLIC EDUCATION ENRICHMENT FUND</a:t>
            </a:r>
            <a:endParaRPr lang="en-US" sz="1200" dirty="0">
              <a:latin typeface="Avenir Medium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90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Preschool For 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venir Medium"/>
              </a:rPr>
              <a:t>High-quality early education is the right of every child</a:t>
            </a:r>
          </a:p>
          <a:p>
            <a:r>
              <a:rPr lang="en-US" dirty="0">
                <a:latin typeface="Avenir Medium"/>
              </a:rPr>
              <a:t>Universal programs are easiest to access</a:t>
            </a:r>
          </a:p>
          <a:p>
            <a:r>
              <a:rPr lang="en-US" dirty="0">
                <a:latin typeface="Avenir Medium"/>
              </a:rPr>
              <a:t>Universal programs do not discriminate on the basis of immigration status</a:t>
            </a:r>
          </a:p>
          <a:p>
            <a:r>
              <a:rPr lang="en-US" dirty="0">
                <a:latin typeface="Avenir Medium"/>
              </a:rPr>
              <a:t>Universal programs are more diverse</a:t>
            </a:r>
          </a:p>
          <a:p>
            <a:r>
              <a:rPr lang="en-US" dirty="0">
                <a:latin typeface="Avenir Medium"/>
              </a:rPr>
              <a:t>Universal programs are less administratively </a:t>
            </a:r>
            <a:r>
              <a:rPr lang="en-US" dirty="0" smtClean="0">
                <a:latin typeface="Avenir Medium"/>
              </a:rPr>
              <a:t>burdensome</a:t>
            </a:r>
            <a:endParaRPr lang="en-US" dirty="0"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962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we target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Targeted roll-out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Enhancement funding for subsidized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Targeted pre-PFA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Targeted supplemental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Targeted curriculum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 Preschool </a:t>
            </a:r>
            <a:r>
              <a:rPr lang="en-US" dirty="0" smtClean="0"/>
              <a:t>backfill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Provider Reimbursement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247139"/>
            <a:ext cx="8094870" cy="3380520"/>
          </a:xfrm>
        </p:spPr>
        <p:txBody>
          <a:bodyPr>
            <a:normAutofit/>
          </a:bodyPr>
          <a:lstStyle/>
          <a:p>
            <a:r>
              <a:rPr lang="en-US" dirty="0">
                <a:cs typeface="Georgia"/>
              </a:rPr>
              <a:t>Maximum of $6,000 per child annually</a:t>
            </a:r>
          </a:p>
          <a:p>
            <a:r>
              <a:rPr lang="en-US" dirty="0">
                <a:cs typeface="Georgia"/>
              </a:rPr>
              <a:t>Varies depending on enrollment, teacher qualifications, and other public subsidy</a:t>
            </a:r>
          </a:p>
          <a:p>
            <a:r>
              <a:rPr lang="en-US" dirty="0">
                <a:cs typeface="Georgia"/>
              </a:rPr>
              <a:t>Reimbursements support new spaces, more affordable spaces, extending part-day to full-day, and </a:t>
            </a:r>
            <a:r>
              <a:rPr lang="en-US" u="sng" dirty="0">
                <a:cs typeface="Georgia"/>
              </a:rPr>
              <a:t>quality</a:t>
            </a:r>
          </a:p>
          <a:p>
            <a:r>
              <a:rPr lang="en-US" dirty="0">
                <a:cs typeface="Georgia"/>
              </a:rPr>
              <a:t>Modifications for voucher children, bridge funding, and Preschool Plus, but embedded within PFA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6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92101"/>
            <a:ext cx="7772400" cy="800100"/>
          </a:xfrm>
        </p:spPr>
        <p:txBody>
          <a:bodyPr/>
          <a:lstStyle/>
          <a:p>
            <a:r>
              <a:rPr lang="en-US" dirty="0" smtClean="0"/>
              <a:t>Preschool For All </a:t>
            </a:r>
            <a:r>
              <a:rPr lang="en-US" dirty="0"/>
              <a:t>T</a:t>
            </a:r>
            <a:r>
              <a:rPr lang="en-US" dirty="0" smtClean="0"/>
              <a:t>o 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9" y="1206499"/>
            <a:ext cx="7848379" cy="332574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Georgia"/>
              </a:rPr>
              <a:t>$27 million General Fund set-aside in 2014-15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Georgia"/>
              </a:rPr>
              <a:t>Serving 4,000 children in 2015-16, about 65% of all four-year-olds in San Francisco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Georgia"/>
              </a:rPr>
              <a:t>150 sites, including Head Start, State Preschool, school district, nonprofit, for-profit, family child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Georgia"/>
              </a:rPr>
              <a:t>Expanded education opportunity while raising program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Georgia"/>
              </a:rPr>
              <a:t>Improved children’s early literacy, math, and self-regulation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0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35" y="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Preschool for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429" y="6212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for all children to attend high-quality preschool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-89650" y="186572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Expands </a:t>
            </a: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pportunity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55411"/>
              </p:ext>
            </p:extLst>
          </p:nvPr>
        </p:nvGraphicFramePr>
        <p:xfrm>
          <a:off x="162485" y="1253729"/>
          <a:ext cx="8801100" cy="385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ight Arrow 13"/>
          <p:cNvSpPr/>
          <p:nvPr/>
        </p:nvSpPr>
        <p:spPr>
          <a:xfrm rot="19094900">
            <a:off x="1210234" y="1739504"/>
            <a:ext cx="457200" cy="2428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094900">
            <a:off x="4058209" y="1853804"/>
            <a:ext cx="457200" cy="2428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76514">
            <a:off x="6944282" y="2206231"/>
            <a:ext cx="342900" cy="3238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Box 13"/>
          <p:cNvSpPr txBox="1"/>
          <p:nvPr/>
        </p:nvSpPr>
        <p:spPr>
          <a:xfrm rot="16200000">
            <a:off x="718529" y="3833533"/>
            <a:ext cx="1157288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2007</a:t>
            </a:r>
          </a:p>
        </p:txBody>
      </p:sp>
      <p:sp>
        <p:nvSpPr>
          <p:cNvPr id="18" name="TextBox 14"/>
          <p:cNvSpPr txBox="1"/>
          <p:nvPr/>
        </p:nvSpPr>
        <p:spPr>
          <a:xfrm rot="16200000">
            <a:off x="1530959" y="3833533"/>
            <a:ext cx="1157288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7171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35" y="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Preschool for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429" y="6212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for all children to attend high-quality preschool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-89650" y="186572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Expands </a:t>
            </a: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pportunity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3C2B-F76E-420F-8265-83BC6937DF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085850"/>
            <a:ext cx="7543800" cy="3980005"/>
            <a:chOff x="838200" y="1085850"/>
            <a:chExt cx="7543800" cy="39800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085850"/>
              <a:ext cx="7543800" cy="398000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27736" y="1152939"/>
              <a:ext cx="1064614" cy="349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1560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515</Words>
  <Application>Microsoft Office PowerPoint</Application>
  <PresentationFormat>On-screen Show (16:9)</PresentationFormat>
  <Paragraphs>90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2_Office Theme</vt:lpstr>
      <vt:lpstr>Office Theme</vt:lpstr>
      <vt:lpstr>Office Theme</vt:lpstr>
      <vt:lpstr>Chart</vt:lpstr>
      <vt:lpstr>PowerPoint Presentation</vt:lpstr>
      <vt:lpstr>Public Education Enrichment Fund:  Preamble</vt:lpstr>
      <vt:lpstr>Charter Amendment </vt:lpstr>
      <vt:lpstr>Universal Preschool For All</vt:lpstr>
      <vt:lpstr>How did we target?</vt:lpstr>
      <vt:lpstr>Provider Reimbursement</vt:lpstr>
      <vt:lpstr>Preschool For All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Challenges- Tensions- Debates</vt:lpstr>
      <vt:lpstr>Next Phase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Nadia Khastagir</dc:creator>
  <cp:lastModifiedBy>laurel</cp:lastModifiedBy>
  <cp:revision>30</cp:revision>
  <dcterms:created xsi:type="dcterms:W3CDTF">2015-06-17T00:08:27Z</dcterms:created>
  <dcterms:modified xsi:type="dcterms:W3CDTF">2015-07-08T22:50:11Z</dcterms:modified>
</cp:coreProperties>
</file>