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01" autoAdjust="0"/>
  </p:normalViewPr>
  <p:slideViewPr>
    <p:cSldViewPr>
      <p:cViewPr>
        <p:scale>
          <a:sx n="56" d="100"/>
          <a:sy n="56" d="100"/>
        </p:scale>
        <p:origin x="-100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4C4ECE7-4767-4236-8002-CE3FD3C37330}" type="datetimeFigureOut">
              <a:rPr lang="en-US"/>
              <a:pPr>
                <a:defRPr/>
              </a:pPr>
              <a:t>5/9/16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80D2ED8-A27B-433D-A384-7AD0E1B7E19A}" type="slidenum">
              <a:rPr lang="en-US"/>
              <a:pPr>
                <a:defRPr/>
              </a:pPr>
              <a:t>‹#›</a:t>
            </a:fld>
            <a:endParaRPr lang="en-US"/>
          </a:p>
        </p:txBody>
      </p:sp>
    </p:spTree>
    <p:extLst>
      <p:ext uri="{BB962C8B-B14F-4D97-AF65-F5344CB8AC3E}">
        <p14:creationId xmlns:p14="http://schemas.microsoft.com/office/powerpoint/2010/main" val="280930078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D3F31621-B5EA-4405-B00B-0C265E23501D}" type="datetime1">
              <a:rPr lang="en-US"/>
              <a:pPr>
                <a:defRPr/>
              </a:pPr>
              <a:t>5/9/16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275F2E1-73C9-467E-AC45-496080EF70F8}" type="slidenum">
              <a:rPr lang="en-US"/>
              <a:pPr>
                <a:defRPr/>
              </a:pPr>
              <a:t>‹#›</a:t>
            </a:fld>
            <a:endParaRPr lang="en-US"/>
          </a:p>
        </p:txBody>
      </p:sp>
    </p:spTree>
    <p:extLst>
      <p:ext uri="{BB962C8B-B14F-4D97-AF65-F5344CB8AC3E}">
        <p14:creationId xmlns:p14="http://schemas.microsoft.com/office/powerpoint/2010/main" val="1498822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E22A446-0B83-4488-A1C1-EB451557253B}" type="datetime1">
              <a:rPr lang="en-US"/>
              <a:pPr>
                <a:defRPr/>
              </a:pPr>
              <a:t>5/9/16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D11654-25CC-4C6E-B008-2D36917EEDF5}" type="slidenum">
              <a:rPr lang="en-US"/>
              <a:pPr>
                <a:defRPr/>
              </a:pPr>
              <a:t>‹#›</a:t>
            </a:fld>
            <a:endParaRPr lang="en-US"/>
          </a:p>
        </p:txBody>
      </p:sp>
    </p:spTree>
    <p:extLst>
      <p:ext uri="{BB962C8B-B14F-4D97-AF65-F5344CB8AC3E}">
        <p14:creationId xmlns:p14="http://schemas.microsoft.com/office/powerpoint/2010/main" val="3463510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B061022-6CD0-4F70-A7D3-2B018CFE01CF}" type="datetime1">
              <a:rPr lang="en-US"/>
              <a:pPr>
                <a:defRPr/>
              </a:pPr>
              <a:t>5/9/16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9C60517-BC4A-49C9-A717-9F4D9CDD25EE}" type="slidenum">
              <a:rPr lang="en-US"/>
              <a:pPr>
                <a:defRPr/>
              </a:pPr>
              <a:t>‹#›</a:t>
            </a:fld>
            <a:endParaRPr lang="en-US"/>
          </a:p>
        </p:txBody>
      </p:sp>
    </p:spTree>
    <p:extLst>
      <p:ext uri="{BB962C8B-B14F-4D97-AF65-F5344CB8AC3E}">
        <p14:creationId xmlns:p14="http://schemas.microsoft.com/office/powerpoint/2010/main" val="126311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CDCBFAB-EDC2-40A7-85A7-0AE2038E90BE}" type="datetime1">
              <a:rPr lang="en-US"/>
              <a:pPr>
                <a:defRPr/>
              </a:pPr>
              <a:t>5/9/16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D7CBE9-9E87-41A3-A766-E925665B23B3}" type="slidenum">
              <a:rPr lang="en-US"/>
              <a:pPr>
                <a:defRPr/>
              </a:pPr>
              <a:t>‹#›</a:t>
            </a:fld>
            <a:endParaRPr lang="en-US"/>
          </a:p>
        </p:txBody>
      </p:sp>
    </p:spTree>
    <p:extLst>
      <p:ext uri="{BB962C8B-B14F-4D97-AF65-F5344CB8AC3E}">
        <p14:creationId xmlns:p14="http://schemas.microsoft.com/office/powerpoint/2010/main" val="1503464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C624892-9FAB-4626-8893-80F3D08B6741}" type="datetime1">
              <a:rPr lang="en-US"/>
              <a:pPr>
                <a:defRPr/>
              </a:pPr>
              <a:t>5/9/16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7957727-F256-48EA-A3BA-4A135A8B9BCB}" type="slidenum">
              <a:rPr lang="en-US"/>
              <a:pPr>
                <a:defRPr/>
              </a:pPr>
              <a:t>‹#›</a:t>
            </a:fld>
            <a:endParaRPr lang="en-US"/>
          </a:p>
        </p:txBody>
      </p:sp>
    </p:spTree>
    <p:extLst>
      <p:ext uri="{BB962C8B-B14F-4D97-AF65-F5344CB8AC3E}">
        <p14:creationId xmlns:p14="http://schemas.microsoft.com/office/powerpoint/2010/main" val="316199260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E3BF1450-3874-48F6-9F6A-B64E072B6171}" type="datetime1">
              <a:rPr lang="en-US"/>
              <a:pPr>
                <a:defRPr/>
              </a:pPr>
              <a:t>5/9/16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3248F75-2758-4E10-ABC0-F179D5248F88}" type="slidenum">
              <a:rPr lang="en-US"/>
              <a:pPr>
                <a:defRPr/>
              </a:pPr>
              <a:t>‹#›</a:t>
            </a:fld>
            <a:endParaRPr lang="en-US"/>
          </a:p>
        </p:txBody>
      </p:sp>
    </p:spTree>
    <p:extLst>
      <p:ext uri="{BB962C8B-B14F-4D97-AF65-F5344CB8AC3E}">
        <p14:creationId xmlns:p14="http://schemas.microsoft.com/office/powerpoint/2010/main" val="1467586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1E6CE8BC-2653-4249-B6BC-804C09066786}" type="datetime1">
              <a:rPr lang="en-US"/>
              <a:pPr>
                <a:defRPr/>
              </a:pPr>
              <a:t>5/9/16</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6D43C11E-5B66-48BA-A4A7-276705A6CB8A}" type="slidenum">
              <a:rPr lang="en-US"/>
              <a:pPr>
                <a:defRPr/>
              </a:pPr>
              <a:t>‹#›</a:t>
            </a:fld>
            <a:endParaRPr lang="en-US"/>
          </a:p>
        </p:txBody>
      </p:sp>
    </p:spTree>
    <p:extLst>
      <p:ext uri="{BB962C8B-B14F-4D97-AF65-F5344CB8AC3E}">
        <p14:creationId xmlns:p14="http://schemas.microsoft.com/office/powerpoint/2010/main" val="789396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E4BA1EA-4B14-4A53-A55E-6C97B9CA3F99}" type="datetime1">
              <a:rPr lang="en-US"/>
              <a:pPr>
                <a:defRPr/>
              </a:pPr>
              <a:t>5/9/16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9778395-0C52-4FF5-8C85-D8492CFC513B}" type="slidenum">
              <a:rPr lang="en-US"/>
              <a:pPr>
                <a:defRPr/>
              </a:pPr>
              <a:t>‹#›</a:t>
            </a:fld>
            <a:endParaRPr lang="en-US"/>
          </a:p>
        </p:txBody>
      </p:sp>
    </p:spTree>
    <p:extLst>
      <p:ext uri="{BB962C8B-B14F-4D97-AF65-F5344CB8AC3E}">
        <p14:creationId xmlns:p14="http://schemas.microsoft.com/office/powerpoint/2010/main" val="379600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563AA80-980E-4E54-B489-087F7918CAC4}" type="datetime1">
              <a:rPr lang="en-US"/>
              <a:pPr>
                <a:defRPr/>
              </a:pPr>
              <a:t>5/9/16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A378F9C-4258-400B-9369-B27DC9381482}" type="slidenum">
              <a:rPr lang="en-US"/>
              <a:pPr>
                <a:defRPr/>
              </a:pPr>
              <a:t>‹#›</a:t>
            </a:fld>
            <a:endParaRPr lang="en-US"/>
          </a:p>
        </p:txBody>
      </p:sp>
    </p:spTree>
    <p:extLst>
      <p:ext uri="{BB962C8B-B14F-4D97-AF65-F5344CB8AC3E}">
        <p14:creationId xmlns:p14="http://schemas.microsoft.com/office/powerpoint/2010/main" val="60371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EB80AB00-38A8-4A36-AD33-FC4FD770D84C}" type="datetime1">
              <a:rPr lang="en-US"/>
              <a:pPr>
                <a:defRPr/>
              </a:pPr>
              <a:t>5/9/16</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7C832097-4A98-47DE-A959-C5185F41AC1A}" type="slidenum">
              <a:rPr lang="en-US"/>
              <a:pPr>
                <a:defRPr/>
              </a:pPr>
              <a:t>‹#›</a:t>
            </a:fld>
            <a:endParaRPr lang="en-US"/>
          </a:p>
        </p:txBody>
      </p:sp>
    </p:spTree>
    <p:extLst>
      <p:ext uri="{BB962C8B-B14F-4D97-AF65-F5344CB8AC3E}">
        <p14:creationId xmlns:p14="http://schemas.microsoft.com/office/powerpoint/2010/main" val="4013477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A912A9-A1E6-4A63-AB76-A2C510A2A8F9}" type="datetime1">
              <a:rPr lang="en-US"/>
              <a:pPr>
                <a:defRPr/>
              </a:pPr>
              <a:t>5/9/16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50B7F0-719F-4A94-88D2-EA53F4C7C7AD}" type="slidenum">
              <a:rPr lang="en-US"/>
              <a:pPr>
                <a:defRPr/>
              </a:pPr>
              <a:t>‹#›</a:t>
            </a:fld>
            <a:endParaRPr lang="en-US"/>
          </a:p>
        </p:txBody>
      </p:sp>
    </p:spTree>
    <p:extLst>
      <p:ext uri="{BB962C8B-B14F-4D97-AF65-F5344CB8AC3E}">
        <p14:creationId xmlns:p14="http://schemas.microsoft.com/office/powerpoint/2010/main" val="8600177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smtClean="0">
                <a:solidFill>
                  <a:srgbClr val="FFFFFF"/>
                </a:solidFill>
                <a:latin typeface="+mn-lt"/>
                <a:cs typeface="+mn-cs"/>
              </a:defRPr>
            </a:lvl1pPr>
          </a:lstStyle>
          <a:p>
            <a:pPr>
              <a:defRPr/>
            </a:pPr>
            <a:fld id="{090CAD26-0895-4422-88CC-58182DD6FD9B}" type="datetime1">
              <a:rPr lang="en-US"/>
              <a:pPr>
                <a:defRPr/>
              </a:pPr>
              <a:t>5/9/16</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smtClean="0">
                <a:solidFill>
                  <a:srgbClr val="FFFFFF"/>
                </a:solidFill>
                <a:latin typeface="+mn-lt"/>
                <a:cs typeface="+mn-cs"/>
              </a:defRPr>
            </a:lvl1pPr>
          </a:lstStyle>
          <a:p>
            <a:pPr>
              <a:defRPr/>
            </a:pPr>
            <a:fld id="{14CD4B37-355D-4792-A624-2B828B3CC9A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75" r:id="rId1"/>
    <p:sldLayoutId id="2147483868" r:id="rId2"/>
    <p:sldLayoutId id="2147483876" r:id="rId3"/>
    <p:sldLayoutId id="2147483869" r:id="rId4"/>
    <p:sldLayoutId id="2147483877" r:id="rId5"/>
    <p:sldLayoutId id="2147483870" r:id="rId6"/>
    <p:sldLayoutId id="2147483871" r:id="rId7"/>
    <p:sldLayoutId id="2147483878" r:id="rId8"/>
    <p:sldLayoutId id="2147483872" r:id="rId9"/>
    <p:sldLayoutId id="2147483873" r:id="rId10"/>
    <p:sldLayoutId id="2147483874" r:id="rId11"/>
  </p:sldLayoutIdLst>
  <p:hf hdr="0" ftr="0" dt="0"/>
  <p:txStyles>
    <p:titleStyle>
      <a:lvl1pPr algn="l" rtl="0" fontAlgn="base">
        <a:spcBef>
          <a:spcPct val="0"/>
        </a:spcBef>
        <a:spcAft>
          <a:spcPct val="0"/>
        </a:spcAft>
        <a:defRPr sz="4000" kern="1200" spc="-1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fontAlgn="base">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fontAlgn="base">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fontAlgn="base">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fontAlgn="base">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fontAlgn="base">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fontAlgn="auto">
              <a:spcAft>
                <a:spcPts val="0"/>
              </a:spcAft>
              <a:defRPr/>
            </a:pPr>
            <a:r>
              <a:rPr lang="en-US" dirty="0" smtClean="0"/>
              <a:t>Ballot Measures for </a:t>
            </a:r>
            <a:br>
              <a:rPr lang="en-US" dirty="0" smtClean="0"/>
            </a:br>
            <a:r>
              <a:rPr lang="en-US" dirty="0" smtClean="0"/>
              <a:t>CHILDREN’S Set Asides</a:t>
            </a:r>
            <a:endParaRPr lang="en-US" dirty="0"/>
          </a:p>
        </p:txBody>
      </p:sp>
      <p:sp>
        <p:nvSpPr>
          <p:cNvPr id="3" name="Subtitle 2"/>
          <p:cNvSpPr>
            <a:spLocks noGrp="1"/>
          </p:cNvSpPr>
          <p:nvPr>
            <p:ph type="subTitle" idx="1"/>
          </p:nvPr>
        </p:nvSpPr>
        <p:spPr>
          <a:xfrm>
            <a:off x="1371600" y="3886200"/>
            <a:ext cx="6400800" cy="1981200"/>
          </a:xfrm>
        </p:spPr>
        <p:txBody>
          <a:bodyPr rtlCol="0">
            <a:normAutofit fontScale="92500" lnSpcReduction="10000"/>
          </a:bodyPr>
          <a:lstStyle/>
          <a:p>
            <a:pPr fontAlgn="auto">
              <a:spcAft>
                <a:spcPts val="0"/>
              </a:spcAft>
              <a:buFont typeface="Arial" pitchFamily="34" charset="0"/>
              <a:buNone/>
              <a:defRPr/>
            </a:pPr>
            <a:r>
              <a:rPr lang="en-US" dirty="0" smtClean="0"/>
              <a:t>Funding the Next Generation</a:t>
            </a:r>
          </a:p>
          <a:p>
            <a:pPr fontAlgn="auto">
              <a:spcAft>
                <a:spcPts val="0"/>
              </a:spcAft>
              <a:buFont typeface="Arial" pitchFamily="34" charset="0"/>
              <a:buNone/>
              <a:defRPr/>
            </a:pPr>
            <a:r>
              <a:rPr lang="en-US" dirty="0" smtClean="0"/>
              <a:t>May 9, 2016</a:t>
            </a:r>
          </a:p>
          <a:p>
            <a:pPr fontAlgn="auto">
              <a:spcAft>
                <a:spcPts val="0"/>
              </a:spcAft>
              <a:buFont typeface="Arial" pitchFamily="34" charset="0"/>
              <a:buNone/>
              <a:defRPr/>
            </a:pPr>
            <a:endParaRPr lang="en-US" dirty="0"/>
          </a:p>
          <a:p>
            <a:pPr fontAlgn="auto">
              <a:spcAft>
                <a:spcPts val="0"/>
              </a:spcAft>
              <a:buFont typeface="Arial" pitchFamily="34" charset="0"/>
              <a:buNone/>
              <a:defRPr/>
            </a:pPr>
            <a:r>
              <a:rPr lang="en-US" dirty="0" smtClean="0"/>
              <a:t>Harry </a:t>
            </a:r>
            <a:r>
              <a:rPr lang="en-US" dirty="0" err="1" smtClean="0"/>
              <a:t>Berezin</a:t>
            </a:r>
            <a:r>
              <a:rPr lang="en-US" dirty="0" smtClean="0"/>
              <a:t>, Attorney</a:t>
            </a:r>
          </a:p>
          <a:p>
            <a:pPr fontAlgn="auto">
              <a:spcAft>
                <a:spcPts val="0"/>
              </a:spcAft>
              <a:buFont typeface="Arial" pitchFamily="34" charset="0"/>
              <a:buNone/>
              <a:defRPr/>
            </a:pPr>
            <a:r>
              <a:rPr lang="en-US" dirty="0" err="1" smtClean="0"/>
              <a:t>Remcho</a:t>
            </a:r>
            <a:r>
              <a:rPr lang="en-US" dirty="0" smtClean="0"/>
              <a:t>, Johansen, and Purcell</a:t>
            </a:r>
          </a:p>
        </p:txBody>
      </p:sp>
      <p:sp>
        <p:nvSpPr>
          <p:cNvPr id="61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1AE217F3-AE3C-404E-A06F-CA41E22744D0}" type="slidenum">
              <a:rPr lang="en-US" altLang="en-US">
                <a:solidFill>
                  <a:srgbClr val="FFFFFF"/>
                </a:solidFill>
              </a:rPr>
              <a:pPr fontAlgn="base">
                <a:spcBef>
                  <a:spcPct val="0"/>
                </a:spcBef>
                <a:spcAft>
                  <a:spcPct val="0"/>
                </a:spcAft>
              </a:pPr>
              <a:t>1</a:t>
            </a:fld>
            <a:endParaRPr lang="en-US" altLang="en-US">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Naming the Act/Naming the Fund</a:t>
            </a:r>
            <a:endParaRPr lang="en-US" dirty="0"/>
          </a:p>
        </p:txBody>
      </p:sp>
      <p:sp>
        <p:nvSpPr>
          <p:cNvPr id="3" name="Content Placeholder 2"/>
          <p:cNvSpPr>
            <a:spLocks noGrp="1"/>
          </p:cNvSpPr>
          <p:nvPr>
            <p:ph idx="1"/>
          </p:nvPr>
        </p:nvSpPr>
        <p:spPr>
          <a:xfrm>
            <a:off x="457200" y="1524000"/>
            <a:ext cx="8229600" cy="4754563"/>
          </a:xfrm>
        </p:spPr>
        <p:txBody>
          <a:bodyPr rtlCol="0">
            <a:normAutofit/>
          </a:bodyPr>
          <a:lstStyle/>
          <a:p>
            <a:pPr marL="0" indent="0" fontAlgn="auto">
              <a:spcAft>
                <a:spcPts val="0"/>
              </a:spcAft>
              <a:buFont typeface="Arial" pitchFamily="34" charset="0"/>
              <a:buNone/>
              <a:defRPr/>
            </a:pPr>
            <a:r>
              <a:rPr lang="en-US" b="1" dirty="0"/>
              <a:t>SECTION 1. </a:t>
            </a:r>
            <a:endParaRPr lang="en-US" b="1" dirty="0" smtClean="0"/>
          </a:p>
          <a:p>
            <a:pPr marL="0" indent="0" fontAlgn="auto">
              <a:spcAft>
                <a:spcPts val="0"/>
              </a:spcAft>
              <a:buFont typeface="Arial" pitchFamily="34" charset="0"/>
              <a:buNone/>
              <a:defRPr/>
            </a:pPr>
            <a:endParaRPr lang="en-US" sz="1000" dirty="0" smtClean="0"/>
          </a:p>
          <a:p>
            <a:pPr marL="0" indent="0" fontAlgn="auto">
              <a:spcAft>
                <a:spcPts val="0"/>
              </a:spcAft>
              <a:buFont typeface="Arial" pitchFamily="34" charset="0"/>
              <a:buNone/>
              <a:defRPr/>
            </a:pPr>
            <a:r>
              <a:rPr lang="en-US" sz="2200" dirty="0" smtClean="0"/>
              <a:t>This </a:t>
            </a:r>
            <a:r>
              <a:rPr lang="en-US" sz="2200" dirty="0"/>
              <a:t>measure shall be known as the “Yes on Napa Kids:  The Napa County Child Wellness Act.”</a:t>
            </a:r>
          </a:p>
          <a:p>
            <a:pPr marL="182880" indent="-182880" fontAlgn="auto">
              <a:spcAft>
                <a:spcPts val="0"/>
              </a:spcAft>
              <a:buFont typeface="Arial" pitchFamily="34" charset="0"/>
              <a:buChar char="•"/>
              <a:defRPr/>
            </a:pPr>
            <a:endParaRPr lang="en-US" sz="2200" dirty="0" smtClean="0"/>
          </a:p>
          <a:p>
            <a:pPr marL="0" indent="0" fontAlgn="auto">
              <a:spcAft>
                <a:spcPts val="0"/>
              </a:spcAft>
              <a:buFont typeface="Arial" pitchFamily="34" charset="0"/>
              <a:buNone/>
              <a:defRPr/>
            </a:pPr>
            <a:r>
              <a:rPr lang="en-US" b="1" dirty="0"/>
              <a:t>3.49.020.  Establishment of the Napa County Fund for Children</a:t>
            </a:r>
            <a:r>
              <a:rPr lang="en-US" b="1" dirty="0" smtClean="0"/>
              <a:t>.</a:t>
            </a:r>
          </a:p>
          <a:p>
            <a:pPr marL="0" indent="0" fontAlgn="auto">
              <a:spcAft>
                <a:spcPts val="0"/>
              </a:spcAft>
              <a:buFont typeface="Arial" pitchFamily="34" charset="0"/>
              <a:buNone/>
              <a:defRPr/>
            </a:pPr>
            <a:endParaRPr lang="en-US" sz="1000" dirty="0" smtClean="0"/>
          </a:p>
          <a:p>
            <a:pPr marL="0" indent="0" fontAlgn="auto">
              <a:spcAft>
                <a:spcPts val="0"/>
              </a:spcAft>
              <a:buFont typeface="Arial" pitchFamily="34" charset="0"/>
              <a:buNone/>
              <a:defRPr/>
            </a:pPr>
            <a:r>
              <a:rPr lang="en-US" sz="2200" dirty="0" smtClean="0"/>
              <a:t>Effective</a:t>
            </a:r>
            <a:r>
              <a:rPr lang="en-US" sz="2200" b="1" dirty="0" smtClean="0"/>
              <a:t> </a:t>
            </a:r>
            <a:r>
              <a:rPr lang="en-US" sz="2200" dirty="0"/>
              <a:t>July 1, 2017, the Napa County Fund for Children (the “Fund”) is hereby established in the County Treasury to be used to expand children’s services in the County consistent with the provisions of this Act.</a:t>
            </a:r>
          </a:p>
          <a:p>
            <a:pPr marL="0" indent="0" fontAlgn="auto">
              <a:spcAft>
                <a:spcPts val="0"/>
              </a:spcAft>
              <a:buFont typeface="Arial" pitchFamily="34" charset="0"/>
              <a:buNone/>
              <a:defRPr/>
            </a:pPr>
            <a:endParaRPr lang="en-US" sz="2200" dirty="0"/>
          </a:p>
        </p:txBody>
      </p:sp>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8F06B2CD-DE2B-42B0-BA3E-39E0C3959E4C}" type="slidenum">
              <a:rPr lang="en-US" altLang="en-US">
                <a:solidFill>
                  <a:srgbClr val="FFFFFF"/>
                </a:solidFill>
              </a:rPr>
              <a:pPr fontAlgn="base">
                <a:spcBef>
                  <a:spcPct val="0"/>
                </a:spcBef>
                <a:spcAft>
                  <a:spcPct val="0"/>
                </a:spcAft>
              </a:pPr>
              <a:t>2</a:t>
            </a:fld>
            <a:endParaRPr lang="en-US" altLang="en-US">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Findings</a:t>
            </a:r>
            <a:endParaRPr lang="en-US" dirty="0"/>
          </a:p>
        </p:txBody>
      </p:sp>
      <p:sp>
        <p:nvSpPr>
          <p:cNvPr id="3" name="Content Placeholder 2"/>
          <p:cNvSpPr>
            <a:spLocks noGrp="1"/>
          </p:cNvSpPr>
          <p:nvPr>
            <p:ph idx="1"/>
          </p:nvPr>
        </p:nvSpPr>
        <p:spPr/>
        <p:txBody>
          <a:bodyPr rtlCol="0">
            <a:normAutofit fontScale="92500"/>
          </a:bodyPr>
          <a:lstStyle/>
          <a:p>
            <a:pPr marL="0" indent="0" fontAlgn="auto">
              <a:spcAft>
                <a:spcPts val="0"/>
              </a:spcAft>
              <a:buFont typeface="Arial" pitchFamily="34" charset="0"/>
              <a:buNone/>
              <a:defRPr/>
            </a:pPr>
            <a:r>
              <a:rPr lang="en-US" sz="2200" b="1" dirty="0"/>
              <a:t>SEC. 2.  Findings:  Child Poverty, Opportunity and Neglect</a:t>
            </a:r>
            <a:r>
              <a:rPr lang="en-US" sz="2200" b="1" dirty="0" smtClean="0"/>
              <a:t>.</a:t>
            </a:r>
          </a:p>
          <a:p>
            <a:pPr marL="0" indent="0" fontAlgn="auto">
              <a:spcAft>
                <a:spcPts val="0"/>
              </a:spcAft>
              <a:buFont typeface="Arial" pitchFamily="34" charset="0"/>
              <a:buNone/>
              <a:defRPr/>
            </a:pPr>
            <a:endParaRPr lang="en-US" sz="1100" b="1" dirty="0"/>
          </a:p>
          <a:p>
            <a:pPr marL="182880" indent="-182880" fontAlgn="auto">
              <a:spcAft>
                <a:spcPts val="0"/>
              </a:spcAft>
              <a:buFont typeface="Arial" pitchFamily="34" charset="0"/>
              <a:buChar char="•"/>
              <a:defRPr/>
            </a:pPr>
            <a:r>
              <a:rPr lang="en-US" sz="2200" dirty="0" smtClean="0"/>
              <a:t>Our </a:t>
            </a:r>
            <a:r>
              <a:rPr lang="en-US" sz="2200" dirty="0"/>
              <a:t>children are Napa County’s most valuable resource, yet </a:t>
            </a:r>
            <a:r>
              <a:rPr lang="en-US" sz="2200" b="1" dirty="0"/>
              <a:t>many face significant barriers to their ability to thrive</a:t>
            </a:r>
            <a:r>
              <a:rPr lang="en-US" sz="2200" dirty="0"/>
              <a:t>. </a:t>
            </a:r>
            <a:r>
              <a:rPr lang="en-US" sz="2200" dirty="0" smtClean="0"/>
              <a:t> </a:t>
            </a:r>
          </a:p>
          <a:p>
            <a:pPr marL="0" indent="0" fontAlgn="auto">
              <a:spcAft>
                <a:spcPts val="0"/>
              </a:spcAft>
              <a:buFont typeface="Arial" pitchFamily="34" charset="0"/>
              <a:buNone/>
              <a:defRPr/>
            </a:pPr>
            <a:endParaRPr lang="en-US" dirty="0" smtClean="0"/>
          </a:p>
          <a:p>
            <a:pPr marL="182880" indent="-182880" fontAlgn="auto">
              <a:spcAft>
                <a:spcPts val="0"/>
              </a:spcAft>
              <a:buFont typeface="Arial" pitchFamily="34" charset="0"/>
              <a:buChar char="•"/>
              <a:defRPr/>
            </a:pPr>
            <a:r>
              <a:rPr lang="en-US" sz="2200" dirty="0"/>
              <a:t>Poverty and near poverty are significant indicators of long term physical, mental and behavioral health issues, substance use, low educational achievement and failure to thrive.  </a:t>
            </a:r>
            <a:r>
              <a:rPr lang="en-US" sz="2200" b="1" dirty="0"/>
              <a:t>In 2014, 46.2% of children in Napa County public schools qualified for the federal free and reduced lunch programs</a:t>
            </a:r>
            <a:r>
              <a:rPr lang="en-US" sz="2200" dirty="0"/>
              <a:t>, a key indicator of poverty. </a:t>
            </a:r>
            <a:endParaRPr lang="en-US" sz="2200" dirty="0" smtClean="0"/>
          </a:p>
          <a:p>
            <a:pPr marL="0" indent="0" fontAlgn="auto">
              <a:spcAft>
                <a:spcPts val="0"/>
              </a:spcAft>
              <a:buFont typeface="Arial" pitchFamily="34" charset="0"/>
              <a:buNone/>
              <a:defRPr/>
            </a:pPr>
            <a:endParaRPr lang="en-US" dirty="0" smtClean="0"/>
          </a:p>
          <a:p>
            <a:pPr marL="182880" indent="-182880" fontAlgn="auto">
              <a:spcAft>
                <a:spcPts val="0"/>
              </a:spcAft>
              <a:buFont typeface="Arial" pitchFamily="34" charset="0"/>
              <a:buChar char="•"/>
              <a:defRPr/>
            </a:pPr>
            <a:r>
              <a:rPr lang="en-US" sz="2200" b="1" dirty="0"/>
              <a:t>Napa County does not invest enough resources in her children</a:t>
            </a:r>
            <a:r>
              <a:rPr lang="en-US" sz="2200" dirty="0"/>
              <a:t>, in school readiness, prevention of child abuse or prevention of children’s health problems. </a:t>
            </a:r>
          </a:p>
        </p:txBody>
      </p:sp>
      <p:sp>
        <p:nvSpPr>
          <p:cNvPr id="819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0B7553E5-A540-4281-9C83-CCEC5C26AA01}" type="slidenum">
              <a:rPr lang="en-US" altLang="en-US">
                <a:solidFill>
                  <a:srgbClr val="FFFFFF"/>
                </a:solidFill>
              </a:rPr>
              <a:pPr fontAlgn="base">
                <a:spcBef>
                  <a:spcPct val="0"/>
                </a:spcBef>
                <a:spcAft>
                  <a:spcPct val="0"/>
                </a:spcAft>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Definitions</a:t>
            </a:r>
            <a:endParaRPr lang="en-US" dirty="0"/>
          </a:p>
        </p:txBody>
      </p:sp>
      <p:sp>
        <p:nvSpPr>
          <p:cNvPr id="3" name="Content Placeholder 2"/>
          <p:cNvSpPr>
            <a:spLocks noGrp="1"/>
          </p:cNvSpPr>
          <p:nvPr>
            <p:ph idx="1"/>
          </p:nvPr>
        </p:nvSpPr>
        <p:spPr/>
        <p:txBody>
          <a:bodyPr rtlCol="0">
            <a:noAutofit/>
          </a:bodyPr>
          <a:lstStyle/>
          <a:p>
            <a:pPr marL="0" indent="0" fontAlgn="auto">
              <a:spcAft>
                <a:spcPts val="0"/>
              </a:spcAft>
              <a:buFont typeface="Arial" pitchFamily="34" charset="0"/>
              <a:buNone/>
              <a:defRPr/>
            </a:pPr>
            <a:r>
              <a:rPr lang="en-US" sz="2200" b="1" dirty="0"/>
              <a:t>3.49.010.  Definitions</a:t>
            </a:r>
            <a:r>
              <a:rPr lang="en-US" sz="2200" b="1" dirty="0" smtClean="0"/>
              <a:t>.</a:t>
            </a:r>
          </a:p>
          <a:p>
            <a:pPr marL="0" indent="0" fontAlgn="auto">
              <a:spcAft>
                <a:spcPts val="0"/>
              </a:spcAft>
              <a:buFont typeface="Arial" pitchFamily="34" charset="0"/>
              <a:buNone/>
              <a:defRPr/>
            </a:pPr>
            <a:endParaRPr lang="en-US" sz="1000" b="1" dirty="0"/>
          </a:p>
          <a:p>
            <a:pPr marL="182880" indent="-182880" fontAlgn="auto">
              <a:spcAft>
                <a:spcPts val="0"/>
              </a:spcAft>
              <a:buFont typeface="Arial" pitchFamily="34" charset="0"/>
              <a:buChar char="•"/>
              <a:defRPr/>
            </a:pPr>
            <a:r>
              <a:rPr lang="en-US" sz="2200" dirty="0" smtClean="0"/>
              <a:t>“</a:t>
            </a:r>
            <a:r>
              <a:rPr lang="en-US" sz="2200" dirty="0"/>
              <a:t>County discretionary revenues,” as used in this chapter, means all revenue sources which were categorized as unencumbered and undesignated revenues not reserved for any special purpose nor set aside for any specific program, nor restricted by legal or contractual requirement, in the 2015-2016 budget for the County of Napa (“the County”).  </a:t>
            </a:r>
            <a:endParaRPr lang="en-US" sz="2200" dirty="0" smtClean="0"/>
          </a:p>
          <a:p>
            <a:pPr marL="182880" indent="-182880" fontAlgn="auto">
              <a:spcAft>
                <a:spcPts val="0"/>
              </a:spcAft>
              <a:buFont typeface="Arial" pitchFamily="34" charset="0"/>
              <a:buChar char="•"/>
              <a:defRPr/>
            </a:pPr>
            <a:endParaRPr lang="en-US" sz="2200" b="1" dirty="0" smtClean="0"/>
          </a:p>
          <a:p>
            <a:pPr marL="182880" indent="-182880" fontAlgn="auto">
              <a:spcAft>
                <a:spcPts val="0"/>
              </a:spcAft>
              <a:buFont typeface="Arial" pitchFamily="34" charset="0"/>
              <a:buChar char="•"/>
              <a:defRPr/>
            </a:pPr>
            <a:r>
              <a:rPr lang="en-US" sz="2200" dirty="0" smtClean="0"/>
              <a:t>“</a:t>
            </a:r>
            <a:r>
              <a:rPr lang="en-US" sz="2200" dirty="0"/>
              <a:t>Transitional age youth,” as used in this chapter, means persons over the age of 16 who are in transition from state custody or foster care. </a:t>
            </a:r>
            <a:endParaRPr lang="en-US" sz="2200" b="1" dirty="0"/>
          </a:p>
        </p:txBody>
      </p:sp>
      <p:sp>
        <p:nvSpPr>
          <p:cNvPr id="92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873D668E-05DA-4742-B2E8-1656C65280BE}" type="slidenum">
              <a:rPr lang="en-US" altLang="en-US">
                <a:solidFill>
                  <a:srgbClr val="FFFFFF"/>
                </a:solidFill>
              </a:rPr>
              <a:pPr fontAlgn="base">
                <a:spcBef>
                  <a:spcPct val="0"/>
                </a:spcBef>
                <a:spcAft>
                  <a:spcPct val="0"/>
                </a:spcAft>
              </a:pPr>
              <a:t>4</a:t>
            </a:fld>
            <a:endParaRPr lang="en-US" altLang="en-US">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The Set Aside</a:t>
            </a:r>
            <a:endParaRPr lang="en-US" dirty="0"/>
          </a:p>
        </p:txBody>
      </p:sp>
      <p:sp>
        <p:nvSpPr>
          <p:cNvPr id="3" name="Content Placeholder 2"/>
          <p:cNvSpPr>
            <a:spLocks noGrp="1"/>
          </p:cNvSpPr>
          <p:nvPr>
            <p:ph idx="1"/>
          </p:nvPr>
        </p:nvSpPr>
        <p:spPr/>
        <p:txBody>
          <a:bodyPr rtlCol="0">
            <a:normAutofit fontScale="92500"/>
          </a:bodyPr>
          <a:lstStyle/>
          <a:p>
            <a:pPr marL="0" indent="0" fontAlgn="auto">
              <a:spcAft>
                <a:spcPts val="0"/>
              </a:spcAft>
              <a:buFont typeface="Arial" pitchFamily="34" charset="0"/>
              <a:buNone/>
              <a:defRPr/>
            </a:pPr>
            <a:r>
              <a:rPr lang="en-US" b="1" dirty="0"/>
              <a:t>3.49.030.  Amount and Source of Funding.</a:t>
            </a:r>
            <a:endParaRPr lang="en-US" dirty="0"/>
          </a:p>
          <a:p>
            <a:pPr marL="0" indent="0" fontAlgn="auto">
              <a:spcAft>
                <a:spcPts val="0"/>
              </a:spcAft>
              <a:buFont typeface="Arial" pitchFamily="34" charset="0"/>
              <a:buNone/>
              <a:defRPr/>
            </a:pPr>
            <a:endParaRPr lang="en-US" sz="1000" dirty="0"/>
          </a:p>
          <a:p>
            <a:pPr marL="0" indent="0" fontAlgn="auto">
              <a:spcAft>
                <a:spcPts val="0"/>
              </a:spcAft>
              <a:buFont typeface="Arial" pitchFamily="34" charset="0"/>
              <a:buNone/>
              <a:defRPr/>
            </a:pPr>
            <a:r>
              <a:rPr lang="en-US" sz="2100" dirty="0"/>
              <a:t> The revenues to be allocated to the Fund shall be calculated as follows:</a:t>
            </a:r>
          </a:p>
          <a:p>
            <a:pPr marL="0" indent="0" fontAlgn="auto">
              <a:spcAft>
                <a:spcPts val="0"/>
              </a:spcAft>
              <a:buFont typeface="Arial" pitchFamily="34" charset="0"/>
              <a:buNone/>
              <a:defRPr/>
            </a:pPr>
            <a:r>
              <a:rPr lang="en-US" sz="1000" dirty="0"/>
              <a:t> </a:t>
            </a:r>
          </a:p>
          <a:p>
            <a:pPr marL="400050" lvl="1" indent="0" fontAlgn="auto">
              <a:spcAft>
                <a:spcPts val="0"/>
              </a:spcAft>
              <a:buFont typeface="Arial" pitchFamily="34" charset="0"/>
              <a:buNone/>
              <a:defRPr/>
            </a:pPr>
            <a:r>
              <a:rPr lang="en-US" sz="2100" dirty="0"/>
              <a:t>(1)  For fiscal year 2017-2018, an amount equivalent to </a:t>
            </a:r>
            <a:r>
              <a:rPr lang="en-US" sz="2100" b="1" dirty="0"/>
              <a:t>0.2% of County discretionary revenue</a:t>
            </a:r>
            <a:r>
              <a:rPr lang="en-US" sz="2100" dirty="0"/>
              <a:t> in that fiscal year, in order to establish the Fund infrastructure and develop the Initial Funding Allocation Plan.</a:t>
            </a:r>
          </a:p>
          <a:p>
            <a:pPr marL="400050" lvl="1" indent="0" fontAlgn="auto">
              <a:spcAft>
                <a:spcPts val="0"/>
              </a:spcAft>
              <a:buFont typeface="Arial" pitchFamily="34" charset="0"/>
              <a:buNone/>
              <a:defRPr/>
            </a:pPr>
            <a:endParaRPr lang="en-US" sz="1000" dirty="0"/>
          </a:p>
          <a:p>
            <a:pPr marL="400050" lvl="1" indent="0" fontAlgn="auto">
              <a:spcAft>
                <a:spcPts val="0"/>
              </a:spcAft>
              <a:buFont typeface="Arial" pitchFamily="34" charset="0"/>
              <a:buNone/>
              <a:defRPr/>
            </a:pPr>
            <a:r>
              <a:rPr lang="en-US" sz="2100" dirty="0"/>
              <a:t>(2)  For fiscal year 2018-2019, an amount equivalent to </a:t>
            </a:r>
            <a:r>
              <a:rPr lang="en-US" sz="2100" b="1" dirty="0"/>
              <a:t>one percent (1%) of County discretionary revenue</a:t>
            </a:r>
            <a:r>
              <a:rPr lang="en-US" sz="2100" dirty="0"/>
              <a:t> in that fiscal year, together with any interest earned on the Fund in the previous fiscal year.</a:t>
            </a:r>
          </a:p>
          <a:p>
            <a:pPr marL="400050" lvl="1" indent="0" fontAlgn="auto">
              <a:spcAft>
                <a:spcPts val="0"/>
              </a:spcAft>
              <a:buFont typeface="Arial" pitchFamily="34" charset="0"/>
              <a:buNone/>
              <a:defRPr/>
            </a:pPr>
            <a:r>
              <a:rPr lang="en-US" sz="1000" dirty="0"/>
              <a:t> </a:t>
            </a:r>
          </a:p>
          <a:p>
            <a:pPr marL="400050" lvl="1" indent="0" fontAlgn="auto">
              <a:spcAft>
                <a:spcPts val="0"/>
              </a:spcAft>
              <a:buFont typeface="Arial" pitchFamily="34" charset="0"/>
              <a:buNone/>
              <a:defRPr/>
            </a:pPr>
            <a:r>
              <a:rPr lang="en-US" sz="2100" dirty="0"/>
              <a:t>(3)  For fiscal year 2019-2020, an amount equivalent to </a:t>
            </a:r>
            <a:r>
              <a:rPr lang="en-US" sz="2100" b="1" dirty="0"/>
              <a:t>two percent (2%) of County discretionary revenue </a:t>
            </a:r>
            <a:r>
              <a:rPr lang="en-US" sz="2100" dirty="0"/>
              <a:t>in that fiscal year, together with any interest earned on the Fund in the previous fiscal year.</a:t>
            </a:r>
          </a:p>
          <a:p>
            <a:pPr marL="182880" indent="-182880" fontAlgn="auto">
              <a:spcAft>
                <a:spcPts val="0"/>
              </a:spcAft>
              <a:buFont typeface="Arial" pitchFamily="34" charset="0"/>
              <a:buChar char="•"/>
              <a:defRPr/>
            </a:pPr>
            <a:endParaRPr lang="en-US" dirty="0"/>
          </a:p>
        </p:txBody>
      </p:sp>
      <p:sp>
        <p:nvSpPr>
          <p:cNvPr id="102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AF0C61E2-98DA-4FBA-AB54-C30281A2BF68}" type="slidenum">
              <a:rPr lang="en-US" altLang="en-US">
                <a:solidFill>
                  <a:srgbClr val="FFFFFF"/>
                </a:solidFill>
              </a:rPr>
              <a:pPr fontAlgn="base">
                <a:spcBef>
                  <a:spcPct val="0"/>
                </a:spcBef>
                <a:spcAft>
                  <a:spcPct val="0"/>
                </a:spcAft>
              </a:pPr>
              <a:t>5</a:t>
            </a:fld>
            <a:endParaRPr lang="en-US" altLang="en-US">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Eligible/Ineligible Uses</a:t>
            </a:r>
            <a:endParaRPr lang="en-US" dirty="0"/>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n-US" sz="2200" b="1" dirty="0"/>
              <a:t>3.49.050.  Eligible Uses and Allocations</a:t>
            </a:r>
            <a:r>
              <a:rPr lang="en-US" sz="2200" b="1" dirty="0" smtClean="0"/>
              <a:t>.</a:t>
            </a:r>
          </a:p>
          <a:p>
            <a:pPr marL="0" indent="0" fontAlgn="auto">
              <a:spcAft>
                <a:spcPts val="0"/>
              </a:spcAft>
              <a:buFont typeface="Arial" pitchFamily="34" charset="0"/>
              <a:buNone/>
              <a:defRPr/>
            </a:pPr>
            <a:endParaRPr lang="en-US" sz="1000" dirty="0"/>
          </a:p>
          <a:p>
            <a:pPr marL="0" indent="0" fontAlgn="auto">
              <a:spcAft>
                <a:spcPts val="0"/>
              </a:spcAft>
              <a:buFont typeface="Arial" pitchFamily="34" charset="0"/>
              <a:buNone/>
              <a:defRPr/>
            </a:pPr>
            <a:r>
              <a:rPr lang="en-US" sz="2100" dirty="0" smtClean="0"/>
              <a:t>Except </a:t>
            </a:r>
            <a:r>
              <a:rPr lang="en-US" sz="2100" dirty="0"/>
              <a:t>as provided in Section 3.49.030, the County shall only use monies from the Fund for programs and services for children, youth, transitional age youth, and their families for the following types of programs or services:</a:t>
            </a:r>
          </a:p>
          <a:p>
            <a:pPr marL="182880" indent="-182880" fontAlgn="auto">
              <a:spcAft>
                <a:spcPts val="0"/>
              </a:spcAft>
              <a:buFont typeface="Arial" pitchFamily="34" charset="0"/>
              <a:buChar char="•"/>
              <a:defRPr/>
            </a:pPr>
            <a:endParaRPr lang="en-US" sz="1000" dirty="0" smtClean="0"/>
          </a:p>
          <a:p>
            <a:pPr marL="400050" lvl="1" indent="0" fontAlgn="auto">
              <a:spcAft>
                <a:spcPts val="0"/>
              </a:spcAft>
              <a:buFont typeface="Arial" pitchFamily="34" charset="0"/>
              <a:buNone/>
              <a:defRPr/>
            </a:pPr>
            <a:r>
              <a:rPr lang="en-US" sz="2100" dirty="0" smtClean="0"/>
              <a:t>(</a:t>
            </a:r>
            <a:r>
              <a:rPr lang="en-US" sz="2100" dirty="0"/>
              <a:t>1)  Early childhood learning and preschool programs that will help mitigate the long-term achievement gap between children who participate in quality early learning programs and those who do not.</a:t>
            </a:r>
          </a:p>
          <a:p>
            <a:pPr marL="400050" lvl="1" indent="0" fontAlgn="auto">
              <a:spcAft>
                <a:spcPts val="0"/>
              </a:spcAft>
              <a:buFont typeface="Arial" pitchFamily="34" charset="0"/>
              <a:buNone/>
              <a:defRPr/>
            </a:pPr>
            <a:endParaRPr lang="en-US" sz="1000" dirty="0" smtClean="0"/>
          </a:p>
          <a:p>
            <a:pPr marL="400050" lvl="1" indent="0" fontAlgn="auto">
              <a:spcAft>
                <a:spcPts val="0"/>
              </a:spcAft>
              <a:buFont typeface="Arial" pitchFamily="34" charset="0"/>
              <a:buNone/>
              <a:defRPr/>
            </a:pPr>
            <a:r>
              <a:rPr lang="en-US" sz="2100" dirty="0" smtClean="0"/>
              <a:t>(</a:t>
            </a:r>
            <a:r>
              <a:rPr lang="en-US" sz="2100" dirty="0"/>
              <a:t>2)  Out of school time programs such as mentoring, job training, educational enrichment, and cultural and recreational programs.</a:t>
            </a:r>
          </a:p>
          <a:p>
            <a:pPr marL="0" indent="0" fontAlgn="auto">
              <a:spcAft>
                <a:spcPts val="0"/>
              </a:spcAft>
              <a:buFont typeface="Arial" pitchFamily="34" charset="0"/>
              <a:buNone/>
              <a:defRPr/>
            </a:pPr>
            <a:endParaRPr lang="en-US" sz="2100" dirty="0"/>
          </a:p>
        </p:txBody>
      </p:sp>
      <p:sp>
        <p:nvSpPr>
          <p:cNvPr id="112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736EE165-86B8-4388-94FD-5E66FFB72E65}" type="slidenum">
              <a:rPr lang="en-US" altLang="en-US">
                <a:solidFill>
                  <a:srgbClr val="FFFFFF"/>
                </a:solidFill>
              </a:rPr>
              <a:pPr fontAlgn="base">
                <a:spcBef>
                  <a:spcPct val="0"/>
                </a:spcBef>
                <a:spcAft>
                  <a:spcPct val="0"/>
                </a:spcAft>
              </a:pPr>
              <a:t>6</a:t>
            </a:fld>
            <a:endParaRPr lang="en-US" altLang="en-US">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Baseline</a:t>
            </a:r>
            <a:endParaRPr lang="en-US" dirty="0"/>
          </a:p>
        </p:txBody>
      </p:sp>
      <p:sp>
        <p:nvSpPr>
          <p:cNvPr id="3" name="Content Placeholder 2"/>
          <p:cNvSpPr>
            <a:spLocks noGrp="1"/>
          </p:cNvSpPr>
          <p:nvPr>
            <p:ph idx="1"/>
          </p:nvPr>
        </p:nvSpPr>
        <p:spPr/>
        <p:txBody>
          <a:bodyPr rtlCol="0">
            <a:normAutofit fontScale="92500" lnSpcReduction="20000"/>
          </a:bodyPr>
          <a:lstStyle/>
          <a:p>
            <a:pPr marL="0" indent="0" fontAlgn="auto">
              <a:spcAft>
                <a:spcPts val="0"/>
              </a:spcAft>
              <a:buFont typeface="Arial" pitchFamily="34" charset="0"/>
              <a:buNone/>
              <a:defRPr/>
            </a:pPr>
            <a:r>
              <a:rPr lang="en-US" b="1" dirty="0"/>
              <a:t>3.49.060.  Baseline.</a:t>
            </a:r>
            <a:endParaRPr lang="en-US" dirty="0"/>
          </a:p>
          <a:p>
            <a:pPr marL="182880" indent="-182880" fontAlgn="auto">
              <a:spcAft>
                <a:spcPts val="0"/>
              </a:spcAft>
              <a:buFont typeface="Arial" pitchFamily="34" charset="0"/>
              <a:buChar char="•"/>
              <a:defRPr/>
            </a:pPr>
            <a:endParaRPr lang="en-US" sz="1000" dirty="0" smtClean="0"/>
          </a:p>
          <a:p>
            <a:pPr marL="182880" indent="-182880" fontAlgn="auto">
              <a:spcAft>
                <a:spcPts val="0"/>
              </a:spcAft>
              <a:buFont typeface="Arial" pitchFamily="34" charset="0"/>
              <a:buChar char="•"/>
              <a:defRPr/>
            </a:pPr>
            <a:r>
              <a:rPr lang="en-US" sz="2300" dirty="0" smtClean="0"/>
              <a:t>The </a:t>
            </a:r>
            <a:r>
              <a:rPr lang="en-US" sz="2300" dirty="0"/>
              <a:t>County Auditor-Controller shall calculate the total County discretionary revenues in fiscal year 2015-2016, and shall calculate the </a:t>
            </a:r>
            <a:r>
              <a:rPr lang="en-US" sz="2300" b="1" dirty="0"/>
              <a:t>percentage of those revenues </a:t>
            </a:r>
            <a:r>
              <a:rPr lang="en-US" sz="2300" dirty="0"/>
              <a:t>that were allocated in fiscal year 2015-2016 to </a:t>
            </a:r>
            <a:r>
              <a:rPr lang="en-US" sz="2300" b="1" dirty="0"/>
              <a:t>services that would be eligible uses for monies from the Fund</a:t>
            </a:r>
            <a:r>
              <a:rPr lang="en-US" sz="2300" dirty="0"/>
              <a:t>, excluding allocations for services mandated by state or federal law and paid for by state or federal funds (the “base percentage</a:t>
            </a:r>
            <a:r>
              <a:rPr lang="en-US" sz="2300" dirty="0" smtClean="0"/>
              <a:t>”).</a:t>
            </a:r>
          </a:p>
          <a:p>
            <a:pPr marL="0" indent="0" fontAlgn="auto">
              <a:spcAft>
                <a:spcPts val="0"/>
              </a:spcAft>
              <a:buFont typeface="Arial" pitchFamily="34" charset="0"/>
              <a:buNone/>
              <a:defRPr/>
            </a:pPr>
            <a:endParaRPr lang="en-US" dirty="0"/>
          </a:p>
          <a:p>
            <a:pPr marL="182880" indent="-182880" fontAlgn="auto">
              <a:spcAft>
                <a:spcPts val="0"/>
              </a:spcAft>
              <a:buFont typeface="Arial" pitchFamily="34" charset="0"/>
              <a:buChar char="•"/>
              <a:defRPr/>
            </a:pPr>
            <a:r>
              <a:rPr lang="en-US" sz="2300" dirty="0" smtClean="0"/>
              <a:t>Commencing </a:t>
            </a:r>
            <a:r>
              <a:rPr lang="en-US" sz="2300" dirty="0"/>
              <a:t>in fiscal year 2016-2017 and each fiscal year thereafter through fiscal year 2027-2028, the </a:t>
            </a:r>
            <a:r>
              <a:rPr lang="en-US" sz="2300" b="1" dirty="0"/>
              <a:t>County shall allocate at least the base percentage </a:t>
            </a:r>
            <a:r>
              <a:rPr lang="en-US" sz="2300" dirty="0"/>
              <a:t>of County discretionary revenues to services that would be eligible uses of the Fund, excluding allocations for services mandated by state or federal law and paid for by state or federal funds, and </a:t>
            </a:r>
            <a:r>
              <a:rPr lang="en-US" sz="2300" b="1" dirty="0"/>
              <a:t>excluding any allocation of revenue to the Fund</a:t>
            </a:r>
            <a:r>
              <a:rPr lang="en-US" sz="2300" dirty="0"/>
              <a:t>, unless the Board:</a:t>
            </a:r>
          </a:p>
          <a:p>
            <a:pPr marL="182880" indent="-182880" fontAlgn="auto">
              <a:spcAft>
                <a:spcPts val="0"/>
              </a:spcAft>
              <a:buFont typeface="Arial" pitchFamily="34" charset="0"/>
              <a:buChar char="•"/>
              <a:defRPr/>
            </a:pPr>
            <a:endParaRPr lang="en-US" dirty="0"/>
          </a:p>
        </p:txBody>
      </p:sp>
      <p:sp>
        <p:nvSpPr>
          <p:cNvPr id="122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DD9F7F8B-4352-4836-A1AB-949B24623A88}" type="slidenum">
              <a:rPr lang="en-US" altLang="en-US">
                <a:solidFill>
                  <a:srgbClr val="FFFFFF"/>
                </a:solidFill>
              </a:rPr>
              <a:pPr fontAlgn="base">
                <a:spcBef>
                  <a:spcPct val="0"/>
                </a:spcBef>
                <a:spcAft>
                  <a:spcPct val="0"/>
                </a:spcAft>
              </a:pPr>
              <a:t>7</a:t>
            </a:fld>
            <a:endParaRPr lang="en-US" altLang="en-US">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The </a:t>
            </a:r>
            <a:r>
              <a:rPr lang="en-US" i="1" dirty="0" smtClean="0"/>
              <a:t>Totten</a:t>
            </a:r>
            <a:r>
              <a:rPr lang="en-US" dirty="0" smtClean="0"/>
              <a:t> Problem*</a:t>
            </a:r>
            <a:endParaRPr lang="en-US" dirty="0"/>
          </a:p>
        </p:txBody>
      </p:sp>
      <p:sp>
        <p:nvSpPr>
          <p:cNvPr id="3" name="Content Placeholder 2"/>
          <p:cNvSpPr>
            <a:spLocks noGrp="1"/>
          </p:cNvSpPr>
          <p:nvPr>
            <p:ph idx="1"/>
          </p:nvPr>
        </p:nvSpPr>
        <p:spPr/>
        <p:txBody>
          <a:bodyPr rtlCol="0">
            <a:normAutofit/>
          </a:bodyPr>
          <a:lstStyle/>
          <a:p>
            <a:pPr marL="182880" indent="-182880" fontAlgn="auto">
              <a:spcAft>
                <a:spcPts val="0"/>
              </a:spcAft>
              <a:buFont typeface="Arial" pitchFamily="34" charset="0"/>
              <a:buChar char="•"/>
              <a:defRPr/>
            </a:pPr>
            <a:r>
              <a:rPr lang="en-US" sz="2200" dirty="0" smtClean="0"/>
              <a:t>State legislature delegated authority over local budgets to local governing bodies</a:t>
            </a:r>
          </a:p>
          <a:p>
            <a:pPr marL="182880" indent="-182880" fontAlgn="auto">
              <a:spcAft>
                <a:spcPts val="0"/>
              </a:spcAft>
              <a:buFont typeface="Arial" pitchFamily="34" charset="0"/>
              <a:buChar char="•"/>
              <a:defRPr/>
            </a:pPr>
            <a:endParaRPr lang="en-US" sz="2200" dirty="0" smtClean="0"/>
          </a:p>
          <a:p>
            <a:pPr marL="182880" indent="-182880" fontAlgn="auto">
              <a:spcAft>
                <a:spcPts val="0"/>
              </a:spcAft>
              <a:buFont typeface="Arial" pitchFamily="34" charset="0"/>
              <a:buChar char="•"/>
              <a:defRPr/>
            </a:pPr>
            <a:r>
              <a:rPr lang="en-US" sz="2200" dirty="0" smtClean="0"/>
              <a:t>Set asides are problematic in general law jurisdictions – potential conflict with </a:t>
            </a:r>
            <a:r>
              <a:rPr lang="en-US" sz="2200" i="1" dirty="0" smtClean="0"/>
              <a:t>Totten</a:t>
            </a:r>
          </a:p>
          <a:p>
            <a:pPr marL="182880" indent="-182880" fontAlgn="auto">
              <a:spcAft>
                <a:spcPts val="0"/>
              </a:spcAft>
              <a:buFont typeface="Arial" pitchFamily="34" charset="0"/>
              <a:buChar char="•"/>
              <a:defRPr/>
            </a:pPr>
            <a:endParaRPr lang="en-US" sz="2200" i="1" dirty="0" smtClean="0"/>
          </a:p>
          <a:p>
            <a:pPr marL="182880" indent="-182880" fontAlgn="auto">
              <a:spcAft>
                <a:spcPts val="0"/>
              </a:spcAft>
              <a:buFont typeface="Arial" pitchFamily="34" charset="0"/>
              <a:buChar char="•"/>
              <a:defRPr/>
            </a:pPr>
            <a:r>
              <a:rPr lang="en-US" sz="2200" dirty="0" smtClean="0"/>
              <a:t>Potentially possible to get around </a:t>
            </a:r>
            <a:r>
              <a:rPr lang="en-US" sz="2200" i="1" dirty="0" smtClean="0"/>
              <a:t>Totten </a:t>
            </a:r>
            <a:r>
              <a:rPr lang="en-US" sz="2200" dirty="0" smtClean="0"/>
              <a:t>by creating escape hatches for county?</a:t>
            </a:r>
          </a:p>
          <a:p>
            <a:pPr marL="182880" indent="-182880" fontAlgn="auto">
              <a:spcAft>
                <a:spcPts val="0"/>
              </a:spcAft>
              <a:buFont typeface="Arial" pitchFamily="34" charset="0"/>
              <a:buChar char="•"/>
              <a:defRPr/>
            </a:pPr>
            <a:endParaRPr lang="en-US" sz="2200" dirty="0"/>
          </a:p>
          <a:p>
            <a:pPr marL="0" indent="0" fontAlgn="auto">
              <a:spcAft>
                <a:spcPts val="0"/>
              </a:spcAft>
              <a:buFont typeface="Arial" pitchFamily="34" charset="0"/>
              <a:buNone/>
              <a:defRPr/>
            </a:pPr>
            <a:endParaRPr lang="en-US" sz="2200" dirty="0" smtClean="0"/>
          </a:p>
          <a:p>
            <a:pPr marL="0" indent="0" fontAlgn="auto">
              <a:spcAft>
                <a:spcPts val="0"/>
              </a:spcAft>
              <a:buFont typeface="Arial" pitchFamily="34" charset="0"/>
              <a:buNone/>
              <a:defRPr/>
            </a:pPr>
            <a:endParaRPr lang="en-US" sz="2200" dirty="0"/>
          </a:p>
          <a:p>
            <a:pPr marL="0" indent="0" fontAlgn="auto">
              <a:spcAft>
                <a:spcPts val="0"/>
              </a:spcAft>
              <a:buFont typeface="Arial" pitchFamily="34" charset="0"/>
              <a:buNone/>
              <a:defRPr/>
            </a:pPr>
            <a:r>
              <a:rPr lang="en-US" sz="2200" dirty="0" smtClean="0"/>
              <a:t>*Applies in general law cities and counties (no charter)</a:t>
            </a:r>
          </a:p>
          <a:p>
            <a:pPr marL="0" indent="0" fontAlgn="auto">
              <a:spcAft>
                <a:spcPts val="0"/>
              </a:spcAft>
              <a:buFont typeface="Arial" pitchFamily="34" charset="0"/>
              <a:buNone/>
              <a:defRPr/>
            </a:pPr>
            <a:endParaRPr lang="en-US" sz="2200" dirty="0"/>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80F07E50-644E-45A7-9AFD-4B491F14946D}" type="slidenum">
              <a:rPr lang="en-US" altLang="en-US">
                <a:solidFill>
                  <a:srgbClr val="FFFFFF"/>
                </a:solidFill>
              </a:rPr>
              <a:pPr fontAlgn="base">
                <a:spcBef>
                  <a:spcPct val="0"/>
                </a:spcBef>
                <a:spcAft>
                  <a:spcPct val="0"/>
                </a:spcAft>
              </a:pPr>
              <a:t>8</a:t>
            </a:fld>
            <a:endParaRPr lang="en-US" altLang="en-US">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Escape Hatches</a:t>
            </a:r>
            <a:endParaRPr lang="en-US" dirty="0"/>
          </a:p>
        </p:txBody>
      </p:sp>
      <p:sp>
        <p:nvSpPr>
          <p:cNvPr id="3" name="Content Placeholder 2"/>
          <p:cNvSpPr>
            <a:spLocks noGrp="1"/>
          </p:cNvSpPr>
          <p:nvPr>
            <p:ph idx="1"/>
          </p:nvPr>
        </p:nvSpPr>
        <p:spPr/>
        <p:txBody>
          <a:bodyPr rtlCol="0">
            <a:noAutofit/>
          </a:bodyPr>
          <a:lstStyle/>
          <a:p>
            <a:pPr marL="0" indent="0" fontAlgn="auto">
              <a:spcAft>
                <a:spcPts val="0"/>
              </a:spcAft>
              <a:buFont typeface="Arial" pitchFamily="34" charset="0"/>
              <a:buNone/>
              <a:defRPr/>
            </a:pPr>
            <a:r>
              <a:rPr lang="en-US" b="1" dirty="0"/>
              <a:t>3.49.030.  Amount and Source of Funding.</a:t>
            </a:r>
            <a:endParaRPr lang="en-US" dirty="0"/>
          </a:p>
          <a:p>
            <a:pPr marL="182880" indent="-182880" fontAlgn="auto">
              <a:spcAft>
                <a:spcPts val="0"/>
              </a:spcAft>
              <a:buFont typeface="Arial" pitchFamily="34" charset="0"/>
              <a:buChar char="•"/>
              <a:defRPr/>
            </a:pPr>
            <a:endParaRPr lang="en-US" sz="1000" dirty="0" smtClean="0"/>
          </a:p>
          <a:p>
            <a:pPr marL="0" indent="0" fontAlgn="auto">
              <a:spcAft>
                <a:spcPts val="0"/>
              </a:spcAft>
              <a:buFont typeface="Arial" pitchFamily="34" charset="0"/>
              <a:buNone/>
              <a:defRPr/>
            </a:pPr>
            <a:r>
              <a:rPr lang="en-US" sz="1700" dirty="0" smtClean="0"/>
              <a:t>(</a:t>
            </a:r>
            <a:r>
              <a:rPr lang="en-US" sz="1700" dirty="0"/>
              <a:t>d)  In any applicable fiscal year, the </a:t>
            </a:r>
            <a:r>
              <a:rPr lang="en-US" sz="1700" b="1" dirty="0"/>
              <a:t>Board of Supervisors may decline to spend the monies in the Fund for the purposes enumerated in this chapter </a:t>
            </a:r>
            <a:r>
              <a:rPr lang="en-US" sz="1700" dirty="0"/>
              <a:t>and may use those funds for any purpose not otherwise prohibited by law, provided that the Board of Supervisors, by majority vote, finds any of the following:</a:t>
            </a:r>
          </a:p>
          <a:p>
            <a:pPr marL="0" indent="0" fontAlgn="auto">
              <a:spcAft>
                <a:spcPts val="0"/>
              </a:spcAft>
              <a:buFont typeface="Arial" pitchFamily="34" charset="0"/>
              <a:buNone/>
              <a:defRPr/>
            </a:pPr>
            <a:endParaRPr lang="en-US" sz="1000" dirty="0"/>
          </a:p>
          <a:p>
            <a:pPr marL="0" indent="0" fontAlgn="auto">
              <a:spcAft>
                <a:spcPts val="0"/>
              </a:spcAft>
              <a:buFont typeface="Arial" pitchFamily="34" charset="0"/>
              <a:buNone/>
              <a:defRPr/>
            </a:pPr>
            <a:r>
              <a:rPr lang="en-US" sz="1700" dirty="0"/>
              <a:t>(1)  That the </a:t>
            </a:r>
            <a:r>
              <a:rPr lang="en-US" sz="1700" b="1" dirty="0"/>
              <a:t>County faces a fiscal emergency </a:t>
            </a:r>
            <a:r>
              <a:rPr lang="en-US" sz="1700" dirty="0"/>
              <a:t>because County revenues will fall substantially below the estimate upon which the budget for that fiscal year was based or that County expenditures for the fiscal year will increase to substantially over that estimate of County revenues; </a:t>
            </a:r>
          </a:p>
          <a:p>
            <a:pPr marL="0" indent="0" fontAlgn="auto">
              <a:spcAft>
                <a:spcPts val="0"/>
              </a:spcAft>
              <a:buFont typeface="Arial" pitchFamily="34" charset="0"/>
              <a:buNone/>
              <a:defRPr/>
            </a:pPr>
            <a:endParaRPr lang="en-US" sz="1000" dirty="0"/>
          </a:p>
          <a:p>
            <a:pPr marL="0" indent="0" fontAlgn="auto">
              <a:spcAft>
                <a:spcPts val="0"/>
              </a:spcAft>
              <a:buFont typeface="Arial" pitchFamily="34" charset="0"/>
              <a:buNone/>
              <a:defRPr/>
            </a:pPr>
            <a:r>
              <a:rPr lang="en-US" sz="1700" dirty="0" smtClean="0"/>
              <a:t>(e)  </a:t>
            </a:r>
            <a:r>
              <a:rPr lang="en-US" sz="1700" b="1" dirty="0" smtClean="0"/>
              <a:t>Prior </a:t>
            </a:r>
            <a:r>
              <a:rPr lang="en-US" sz="1700" b="1" dirty="0"/>
              <a:t>to allocating funds for alternative uses</a:t>
            </a:r>
            <a:r>
              <a:rPr lang="en-US" sz="1700" dirty="0"/>
              <a:t> pursuant to subdivision (d), the </a:t>
            </a:r>
            <a:r>
              <a:rPr lang="en-US" sz="1700" b="1" dirty="0"/>
              <a:t>Board of Supervisors shall make findings </a:t>
            </a:r>
            <a:r>
              <a:rPr lang="en-US" sz="1700" dirty="0"/>
              <a:t>demonstrating that one of the conditions in paragraphs (1) through (4) of subsection (d) of this section exists, </a:t>
            </a:r>
            <a:r>
              <a:rPr lang="en-US" sz="1700" b="1" dirty="0"/>
              <a:t>publish those findings </a:t>
            </a:r>
            <a:r>
              <a:rPr lang="en-US" sz="1700" dirty="0"/>
              <a:t>more than two weeks prior to a public hearing on the proposed alternative uses of the funds, and </a:t>
            </a:r>
            <a:r>
              <a:rPr lang="en-US" sz="1700" b="1" dirty="0"/>
              <a:t>take public comment on such alternative uses </a:t>
            </a:r>
            <a:r>
              <a:rPr lang="en-US" sz="1700" dirty="0"/>
              <a:t>at a </a:t>
            </a:r>
            <a:r>
              <a:rPr lang="en-US" sz="1700" b="1" dirty="0"/>
              <a:t>duly-noticed public hearing </a:t>
            </a:r>
            <a:r>
              <a:rPr lang="en-US" sz="1700" dirty="0"/>
              <a:t>pursuant to the Ralph M. Brown Act (Government Code section 54950 et seq</a:t>
            </a:r>
            <a:r>
              <a:rPr lang="en-US" sz="1700" dirty="0" smtClean="0"/>
              <a:t>.).</a:t>
            </a:r>
            <a:endParaRPr lang="en-US" sz="1700" dirty="0"/>
          </a:p>
        </p:txBody>
      </p:sp>
      <p:sp>
        <p:nvSpPr>
          <p:cNvPr id="143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1CA4B9F6-0805-4849-9277-E0723812571F}" type="slidenum">
              <a:rPr lang="en-US" altLang="en-US">
                <a:solidFill>
                  <a:srgbClr val="FFFFFF"/>
                </a:solidFill>
              </a:rPr>
              <a:pPr fontAlgn="base">
                <a:spcBef>
                  <a:spcPct val="0"/>
                </a:spcBef>
                <a:spcAft>
                  <a:spcPct val="0"/>
                </a:spcAft>
              </a:pPr>
              <a:t>9</a:t>
            </a:fld>
            <a:endParaRPr lang="en-US" altLang="en-US">
              <a:solidFill>
                <a:srgbClr val="FFFFFF"/>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Clarity</Template>
  <TotalTime>51</TotalTime>
  <Words>271</Words>
  <Application>Microsoft Macintosh PowerPoint</Application>
  <PresentationFormat>On-screen Show (4:3)</PresentationFormat>
  <Paragraphs>79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Ballot Measures for  CHILDREN’S Set Asides</vt:lpstr>
      <vt:lpstr>Naming the Act/Naming the Fund</vt:lpstr>
      <vt:lpstr>Findings</vt:lpstr>
      <vt:lpstr>Definitions</vt:lpstr>
      <vt:lpstr>The Set Aside</vt:lpstr>
      <vt:lpstr>Eligible/Ineligible Uses</vt:lpstr>
      <vt:lpstr>Baseline</vt:lpstr>
      <vt:lpstr>The Totten Problem*</vt:lpstr>
      <vt:lpstr>Escape Hatches</vt:lpstr>
    </vt:vector>
  </TitlesOfParts>
  <Company>HSA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Ballot Measures for  County Set Asides</dc:title>
  <dc:creator>Rose Johns</dc:creator>
  <cp:lastModifiedBy>Ed Harrington</cp:lastModifiedBy>
  <cp:revision>8</cp:revision>
  <dcterms:created xsi:type="dcterms:W3CDTF">2016-05-09T02:01:13Z</dcterms:created>
  <dcterms:modified xsi:type="dcterms:W3CDTF">2016-05-09T14:38:34Z</dcterms:modified>
</cp:coreProperties>
</file>