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2" r:id="rId5"/>
    <p:sldId id="259" r:id="rId6"/>
    <p:sldId id="263" r:id="rId7"/>
    <p:sldId id="269" r:id="rId8"/>
    <p:sldId id="264" r:id="rId9"/>
    <p:sldId id="265" r:id="rId10"/>
    <p:sldId id="260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May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May 8,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 the Next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Developing the Fiscal Strategy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Ed Harrington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3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New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Sales taxes</a:t>
            </a:r>
          </a:p>
          <a:p>
            <a:pPr lvl="1"/>
            <a:r>
              <a:rPr lang="en-US" sz="3200" dirty="0" smtClean="0"/>
              <a:t>Range between 7.5% and 10%</a:t>
            </a:r>
          </a:p>
          <a:p>
            <a:pPr lvl="1"/>
            <a:r>
              <a:rPr lang="en-US" sz="3200" dirty="0" smtClean="0"/>
              <a:t>General – Majority Vote vs. Special 2/3 vote</a:t>
            </a:r>
          </a:p>
          <a:p>
            <a:r>
              <a:rPr lang="en-US" sz="3200" dirty="0" smtClean="0"/>
              <a:t>Parcel Tax –2/3 vote</a:t>
            </a:r>
          </a:p>
          <a:p>
            <a:r>
              <a:rPr lang="en-US" sz="3200" dirty="0" smtClean="0"/>
              <a:t>Sin taxes—special or general:</a:t>
            </a:r>
          </a:p>
          <a:p>
            <a:pPr lvl="1"/>
            <a:r>
              <a:rPr lang="en-US" sz="3200" dirty="0" smtClean="0"/>
              <a:t>Marijuana</a:t>
            </a:r>
          </a:p>
          <a:p>
            <a:pPr lvl="1"/>
            <a:r>
              <a:rPr lang="en-US" sz="3200" dirty="0" smtClean="0"/>
              <a:t>Soda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3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Set-asides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3200" dirty="0" smtClean="0"/>
              <a:t>Need a large enough base:</a:t>
            </a:r>
          </a:p>
          <a:p>
            <a:endParaRPr lang="en-US" dirty="0"/>
          </a:p>
          <a:p>
            <a:r>
              <a:rPr lang="en-US" sz="3200" dirty="0" smtClean="0"/>
              <a:t>Portion of General Revenues/Discretionary Revenues</a:t>
            </a:r>
          </a:p>
          <a:p>
            <a:r>
              <a:rPr lang="en-US" sz="3200" dirty="0" smtClean="0"/>
              <a:t>Portion of growth of revenues</a:t>
            </a:r>
          </a:p>
          <a:p>
            <a:r>
              <a:rPr lang="en-US" sz="3200" dirty="0" smtClean="0"/>
              <a:t>Portion of Property Taxes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338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 worksheet for Napa</a:t>
            </a:r>
            <a:br>
              <a:rPr lang="en-US" dirty="0" smtClean="0"/>
            </a:br>
            <a:r>
              <a:rPr lang="en-US" dirty="0" smtClean="0"/>
              <a:t>Taking a percentage of Property tax growth</a:t>
            </a:r>
            <a:endParaRPr lang="en-US" dirty="0"/>
          </a:p>
        </p:txBody>
      </p:sp>
      <p:pic>
        <p:nvPicPr>
          <p:cNvPr id="6" name="Content Placeholder 5" descr="Screen Shot 2016-05-08 at 2.09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15" b="-38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66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 versus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Children’s Services are typically spread countywide</a:t>
            </a:r>
          </a:p>
          <a:p>
            <a:r>
              <a:rPr lang="en-US" sz="3200" dirty="0" smtClean="0"/>
              <a:t>A countywide sales or other tax catches all geographic areas</a:t>
            </a:r>
          </a:p>
          <a:p>
            <a:r>
              <a:rPr lang="en-US" sz="3200" dirty="0" smtClean="0"/>
              <a:t>A county-only set-aside only use County money for services in the county and in cities.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0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you/do you need to care where the money comes from for a set aside?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282" y="1822266"/>
            <a:ext cx="77724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Children’s advocates tend to be responsible people who care about many different county programs.</a:t>
            </a:r>
          </a:p>
          <a:p>
            <a:r>
              <a:rPr lang="en-US" sz="3200" dirty="0" smtClean="0"/>
              <a:t>When looking at a set-aside the issue comes up about what else will suffer to provide the funds for children’s services.</a:t>
            </a:r>
          </a:p>
          <a:p>
            <a:r>
              <a:rPr lang="en-US" sz="3200" dirty="0" smtClean="0"/>
              <a:t>When labor unions want a raise, they make the argument that they deserve one—they assume county supervisors and management will need to figure out where the money comes from to fund the raise.</a:t>
            </a:r>
          </a:p>
          <a:p>
            <a:r>
              <a:rPr lang="en-US" sz="3200" dirty="0" smtClean="0"/>
              <a:t>You should not feel TOO responsible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2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6600" dirty="0" smtClean="0"/>
              <a:t>Questions?</a:t>
            </a:r>
          </a:p>
          <a:p>
            <a:pPr marL="68580" indent="0" algn="ctr">
              <a:buNone/>
            </a:pPr>
            <a:endParaRPr lang="en-US" sz="6600" dirty="0"/>
          </a:p>
          <a:p>
            <a:pPr marL="68580" indent="0" algn="ctr">
              <a:buNone/>
            </a:pPr>
            <a:r>
              <a:rPr lang="en-US" sz="2800" dirty="0" smtClean="0"/>
              <a:t>Ed Harrington</a:t>
            </a:r>
          </a:p>
          <a:p>
            <a:pPr marL="68580" indent="0" algn="ctr">
              <a:buNone/>
            </a:pPr>
            <a:r>
              <a:rPr lang="en-US" sz="2800" dirty="0" err="1" smtClean="0"/>
              <a:t>edhrr@cs.com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681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How much do you want/need?</a:t>
            </a:r>
          </a:p>
          <a:p>
            <a:endParaRPr lang="en-US" sz="2400" dirty="0" smtClean="0"/>
          </a:p>
          <a:p>
            <a:r>
              <a:rPr lang="en-US" sz="2400" dirty="0"/>
              <a:t>How much can you realistically expect to get?</a:t>
            </a:r>
          </a:p>
          <a:p>
            <a:pPr lvl="1"/>
            <a:r>
              <a:rPr lang="en-US" sz="2400" dirty="0"/>
              <a:t>Size of total budget</a:t>
            </a:r>
          </a:p>
          <a:p>
            <a:pPr lvl="1"/>
            <a:r>
              <a:rPr lang="en-US" sz="2400" dirty="0"/>
              <a:t>Size of discretionary portion</a:t>
            </a:r>
          </a:p>
          <a:p>
            <a:pPr lvl="1"/>
            <a:r>
              <a:rPr lang="en-US" sz="2400" dirty="0"/>
              <a:t>How much goes to other programs of similar size, if any?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possible sources of funds?</a:t>
            </a:r>
          </a:p>
          <a:p>
            <a:pPr lvl="1"/>
            <a:r>
              <a:rPr lang="en-US" sz="2400" dirty="0" smtClean="0"/>
              <a:t>New money</a:t>
            </a:r>
          </a:p>
          <a:p>
            <a:pPr lvl="1"/>
            <a:r>
              <a:rPr lang="en-US" sz="2400" dirty="0" smtClean="0"/>
              <a:t>Set aside of current revenue</a:t>
            </a:r>
          </a:p>
          <a:p>
            <a:pPr marL="46863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you want/need?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sz="3600" dirty="0" smtClean="0"/>
              <a:t>What programs are most important?</a:t>
            </a:r>
          </a:p>
          <a:p>
            <a:r>
              <a:rPr lang="en-US" sz="3600" dirty="0" smtClean="0"/>
              <a:t>How much would $1 million per year get you?</a:t>
            </a:r>
          </a:p>
          <a:p>
            <a:r>
              <a:rPr lang="en-US" sz="3600" dirty="0" smtClean="0"/>
              <a:t>What about $10 million or $20 million?</a:t>
            </a:r>
          </a:p>
          <a:p>
            <a:r>
              <a:rPr lang="en-US" sz="3600" dirty="0" smtClean="0"/>
              <a:t>Can you ramp up? Over how many years?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72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you reasonably expect to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 the Proposed Budget document from the County </a:t>
            </a:r>
            <a:r>
              <a:rPr lang="en-US" sz="3600" dirty="0" smtClean="0"/>
              <a:t>Executive</a:t>
            </a:r>
            <a:endParaRPr lang="en-US" sz="3600" dirty="0"/>
          </a:p>
          <a:p>
            <a:pPr lvl="1"/>
            <a:r>
              <a:rPr lang="en-US" sz="2400" dirty="0"/>
              <a:t>Easier to read</a:t>
            </a:r>
          </a:p>
          <a:p>
            <a:pPr lvl="1"/>
            <a:r>
              <a:rPr lang="en-US" sz="2400" dirty="0"/>
              <a:t>Better summary tables</a:t>
            </a:r>
          </a:p>
          <a:p>
            <a:r>
              <a:rPr lang="en-US" sz="3600" dirty="0" smtClean="0"/>
              <a:t>Use San Joaquin Budget as an example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355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5-08 at 12.36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79" r="-101779"/>
          <a:stretch>
            <a:fillRect/>
          </a:stretch>
        </p:blipFill>
        <p:spPr>
          <a:xfrm>
            <a:off x="-285112" y="928414"/>
            <a:ext cx="8743310" cy="4405586"/>
          </a:xfrm>
        </p:spPr>
      </p:pic>
    </p:spTree>
    <p:extLst>
      <p:ext uri="{BB962C8B-B14F-4D97-AF65-F5344CB8AC3E}">
        <p14:creationId xmlns:p14="http://schemas.microsoft.com/office/powerpoint/2010/main" val="145233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5-08 at 12.36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2" r="-62722"/>
          <a:stretch>
            <a:fillRect/>
          </a:stretch>
        </p:blipFill>
        <p:spPr>
          <a:xfrm>
            <a:off x="685800" y="455613"/>
            <a:ext cx="7772400" cy="4878387"/>
          </a:xfrm>
        </p:spPr>
      </p:pic>
    </p:spTree>
    <p:extLst>
      <p:ext uri="{BB962C8B-B14F-4D97-AF65-F5344CB8AC3E}">
        <p14:creationId xmlns:p14="http://schemas.microsoft.com/office/powerpoint/2010/main" val="30445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really “mandated”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Health and </a:t>
            </a:r>
            <a:r>
              <a:rPr lang="en-US" sz="3200" dirty="0"/>
              <a:t>H</a:t>
            </a:r>
            <a:r>
              <a:rPr lang="en-US" sz="3200" dirty="0" smtClean="0"/>
              <a:t>uman Services and local match</a:t>
            </a:r>
          </a:p>
          <a:p>
            <a:endParaRPr lang="en-US" sz="3200" dirty="0" smtClean="0"/>
          </a:p>
          <a:p>
            <a:r>
              <a:rPr lang="en-US" sz="3200" dirty="0"/>
              <a:t>Prop 172 Public Safety Sales </a:t>
            </a:r>
            <a:r>
              <a:rPr lang="en-US" sz="3200" dirty="0" smtClean="0"/>
              <a:t>tax (and MOE)</a:t>
            </a:r>
            <a:endParaRPr lang="en-US" sz="3200" dirty="0"/>
          </a:p>
          <a:p>
            <a:pPr lvl="1"/>
            <a:r>
              <a:rPr lang="en-US" sz="3200" dirty="0"/>
              <a:t>Must be used for public safety—but can be used for children’s public safety programs</a:t>
            </a:r>
          </a:p>
          <a:p>
            <a:endParaRPr lang="en-US" sz="3200" dirty="0" smtClean="0"/>
          </a:p>
          <a:p>
            <a:r>
              <a:rPr lang="en-US" sz="3200" dirty="0" smtClean="0"/>
              <a:t>Other “Mandated” Services may not be totally mandated</a:t>
            </a:r>
          </a:p>
          <a:p>
            <a:pPr lvl="1"/>
            <a:r>
              <a:rPr lang="en-US" sz="3200" dirty="0" smtClean="0"/>
              <a:t>Example:  You must have a sheriff—that does not mean you must have any certain number of deputies or pay them any certain amount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1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5-08 at 12.38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8" r="-8118"/>
          <a:stretch>
            <a:fillRect/>
          </a:stretch>
        </p:blipFill>
        <p:spPr>
          <a:xfrm>
            <a:off x="685800" y="358775"/>
            <a:ext cx="7772400" cy="4975225"/>
          </a:xfrm>
        </p:spPr>
      </p:pic>
    </p:spTree>
    <p:extLst>
      <p:ext uri="{BB962C8B-B14F-4D97-AF65-F5344CB8AC3E}">
        <p14:creationId xmlns:p14="http://schemas.microsoft.com/office/powerpoint/2010/main" val="196976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5-08 at 12.38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5" b="-2955"/>
          <a:stretch>
            <a:fillRect/>
          </a:stretch>
        </p:blipFill>
        <p:spPr>
          <a:xfrm>
            <a:off x="685800" y="368300"/>
            <a:ext cx="7772400" cy="4965700"/>
          </a:xfrm>
        </p:spPr>
      </p:pic>
    </p:spTree>
    <p:extLst>
      <p:ext uri="{BB962C8B-B14F-4D97-AF65-F5344CB8AC3E}">
        <p14:creationId xmlns:p14="http://schemas.microsoft.com/office/powerpoint/2010/main" val="84138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107</TotalTime>
  <Words>432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Funding the Next Generation</vt:lpstr>
      <vt:lpstr>Big Picture</vt:lpstr>
      <vt:lpstr>How much do you want/need?</vt:lpstr>
      <vt:lpstr>How much can you reasonably expect to get?</vt:lpstr>
      <vt:lpstr>PowerPoint Presentation</vt:lpstr>
      <vt:lpstr>PowerPoint Presentation</vt:lpstr>
      <vt:lpstr>What is really “mandated”</vt:lpstr>
      <vt:lpstr>PowerPoint Presentation</vt:lpstr>
      <vt:lpstr>PowerPoint Presentation</vt:lpstr>
      <vt:lpstr>Sources of New money</vt:lpstr>
      <vt:lpstr>Set-asides</vt:lpstr>
      <vt:lpstr>Sample  worksheet for Napa Taking a percentage of Property tax growth</vt:lpstr>
      <vt:lpstr>County  versus City</vt:lpstr>
      <vt:lpstr>Should you/do you need to care where the money comes from for a set aside?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Next Generation</dc:title>
  <dc:creator>Ed Harrington</dc:creator>
  <cp:lastModifiedBy>Ed Harrington</cp:lastModifiedBy>
  <cp:revision>7</cp:revision>
  <dcterms:created xsi:type="dcterms:W3CDTF">2016-05-08T19:40:29Z</dcterms:created>
  <dcterms:modified xsi:type="dcterms:W3CDTF">2016-05-08T23:34:21Z</dcterms:modified>
</cp:coreProperties>
</file>