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0" r:id="rId3"/>
    <p:sldId id="281" r:id="rId4"/>
    <p:sldId id="279" r:id="rId5"/>
    <p:sldId id="288" r:id="rId6"/>
    <p:sldId id="282" r:id="rId7"/>
    <p:sldId id="278" r:id="rId8"/>
    <p:sldId id="289" r:id="rId9"/>
    <p:sldId id="290" r:id="rId10"/>
    <p:sldId id="295" r:id="rId11"/>
    <p:sldId id="294" r:id="rId12"/>
    <p:sldId id="293" r:id="rId13"/>
    <p:sldId id="291" r:id="rId14"/>
    <p:sldId id="292" r:id="rId15"/>
    <p:sldId id="285"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60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0" autoAdjust="0"/>
    <p:restoredTop sz="84483" autoAdjust="0"/>
  </p:normalViewPr>
  <p:slideViewPr>
    <p:cSldViewPr>
      <p:cViewPr>
        <p:scale>
          <a:sx n="125" d="100"/>
          <a:sy n="125" d="100"/>
        </p:scale>
        <p:origin x="-954" y="-3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6" d="100"/>
          <a:sy n="86" d="100"/>
        </p:scale>
        <p:origin x="-3846"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7353049-7883-4D4B-B6F1-45ACCE85D5A2}" type="datetimeFigureOut">
              <a:rPr lang="en-US" smtClean="0"/>
              <a:pPr/>
              <a:t>5/5/2016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A7CBE266-1735-48F8-A791-76DEB220E1E2}" type="slidenum">
              <a:rPr lang="en-US" smtClean="0"/>
              <a:pPr/>
              <a:t>‹#›</a:t>
            </a:fld>
            <a:endParaRPr lang="en-US"/>
          </a:p>
        </p:txBody>
      </p:sp>
    </p:spTree>
    <p:extLst>
      <p:ext uri="{BB962C8B-B14F-4D97-AF65-F5344CB8AC3E}">
        <p14:creationId xmlns:p14="http://schemas.microsoft.com/office/powerpoint/2010/main" xmlns="" val="262475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03A7719-9AC9-42A8-AC3D-1773C8002038}" type="datetimeFigureOut">
              <a:rPr lang="en-US" smtClean="0"/>
              <a:pPr/>
              <a:t>5/5/2016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17083F8-D5CA-4C5E-AB69-B36518A980A1}" type="slidenum">
              <a:rPr lang="en-US" smtClean="0"/>
              <a:pPr/>
              <a:t>‹#›</a:t>
            </a:fld>
            <a:endParaRPr lang="en-US"/>
          </a:p>
        </p:txBody>
      </p:sp>
    </p:spTree>
    <p:extLst>
      <p:ext uri="{BB962C8B-B14F-4D97-AF65-F5344CB8AC3E}">
        <p14:creationId xmlns:p14="http://schemas.microsoft.com/office/powerpoint/2010/main" xmlns="" val="297290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Good morning, I am Joelle Gallagher,  from Cope Family Center in Napa and a Proponent for Measure Y. </a:t>
            </a:r>
          </a:p>
          <a:p>
            <a:r>
              <a:rPr lang="en-US" sz="1800" baseline="0" dirty="0" smtClean="0"/>
              <a:t>(CLICK) How DID we get to Y?</a:t>
            </a:r>
          </a:p>
          <a:p>
            <a:r>
              <a:rPr lang="en-US" sz="1800" baseline="0" dirty="0" smtClean="0"/>
              <a:t>I’m going to review our journey and lessons learned so far. (CLICK)</a:t>
            </a:r>
          </a:p>
        </p:txBody>
      </p:sp>
      <p:sp>
        <p:nvSpPr>
          <p:cNvPr id="4" name="Slide Number Placeholder 3"/>
          <p:cNvSpPr>
            <a:spLocks noGrp="1"/>
          </p:cNvSpPr>
          <p:nvPr>
            <p:ph type="sldNum" sz="quarter" idx="10"/>
          </p:nvPr>
        </p:nvSpPr>
        <p:spPr/>
        <p:txBody>
          <a:bodyPr/>
          <a:lstStyle/>
          <a:p>
            <a:fld id="{417083F8-D5CA-4C5E-AB69-B36518A98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(CLICK)</a:t>
            </a:r>
          </a:p>
          <a:p>
            <a:pPr>
              <a:buFont typeface="Arial" pitchFamily="34" charset="0"/>
              <a:buChar char="•"/>
            </a:pPr>
            <a:r>
              <a:rPr lang="en-US" baseline="0" dirty="0" smtClean="0"/>
              <a:t>Since Measure Y is a general sales tax, we cannot codify how the money will be spent until after the measure passes. (CLICK) Immediately following, we will be working with the County to write a Resolution of Intent, to clearly define the funding for corrections and kids. This has been a difficult selling point with voters, because the guarantee is not yet explicit; however, a general tax is the most likely to pass. (CLICK)</a:t>
            </a:r>
          </a:p>
          <a:p>
            <a:pPr>
              <a:buFont typeface="Arial" pitchFamily="34" charset="0"/>
              <a:buChar char="•"/>
            </a:pPr>
            <a:endParaRPr lang="en-US" baseline="0" dirty="0" smtClean="0"/>
          </a:p>
          <a:p>
            <a:pPr>
              <a:buFont typeface="Arial" pitchFamily="34" charset="0"/>
              <a:buChar char="•"/>
            </a:pPr>
            <a:r>
              <a:rPr lang="en-US" baseline="0" dirty="0" smtClean="0"/>
              <a:t>This campaign itself lives within the community, and is run by a small team of CBO’s and other activists. </a:t>
            </a:r>
          </a:p>
          <a:p>
            <a:pPr>
              <a:buFont typeface="Arial" pitchFamily="34" charset="0"/>
              <a:buChar char="•"/>
            </a:pPr>
            <a:r>
              <a:rPr lang="en-US" baseline="0" dirty="0" smtClean="0"/>
              <a:t>The main message is: kids, safety and community. Our challenge is getting that message to voters, using a “bare bones” campaign budget and a lot of volunteer time. </a:t>
            </a:r>
          </a:p>
          <a:p>
            <a:endParaRPr lang="en-US" baseline="0" dirty="0" smtClean="0"/>
          </a:p>
          <a:p>
            <a:r>
              <a:rPr lang="en-US" baseline="0" dirty="0" smtClean="0"/>
              <a:t>(CLICK)</a:t>
            </a:r>
          </a:p>
          <a:p>
            <a:pPr>
              <a:buFont typeface="Arial" pitchFamily="34" charset="0"/>
              <a:buChar char="•"/>
            </a:pPr>
            <a:r>
              <a:rPr lang="en-US" baseline="0" dirty="0" smtClean="0"/>
              <a:t>When Measure Y passes, we should earn approximately $2.5 million annually for the Children’s Fund.</a:t>
            </a:r>
          </a:p>
          <a:p>
            <a:pPr>
              <a:buFont typeface="Arial" pitchFamily="34" charset="0"/>
              <a:buChar char="•"/>
            </a:pPr>
            <a:r>
              <a:rPr lang="en-US" baseline="0" dirty="0" smtClean="0"/>
              <a:t>After 10 years, and proof to the community that our programming works, we will work to reauthorize the tax.</a:t>
            </a:r>
          </a:p>
          <a:p>
            <a:pPr>
              <a:buFont typeface="Arial" pitchFamily="34" charset="0"/>
              <a:buChar char="•"/>
            </a:pPr>
            <a:r>
              <a:rPr lang="en-US" baseline="0" dirty="0" smtClean="0"/>
              <a:t>Then we are talking about $8 million plus for kids programming… that is the REAL GAME CHANGER.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 don’t believe we would have gotten to Measure Y with out first filing the Napa County Child Wellness Act.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It truly was the catalyst for compromise.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Be prepared to do something that is different and controversial, in order to focus priorities on kids.</a:t>
            </a:r>
          </a:p>
          <a:p>
            <a:r>
              <a:rPr lang="en-US" dirty="0" smtClean="0"/>
              <a:t>(CLICK)</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start early:</a:t>
            </a:r>
            <a:endParaRPr lang="en-US" baseline="0" dirty="0" smtClean="0"/>
          </a:p>
          <a:p>
            <a:pPr>
              <a:buFont typeface="Arial" pitchFamily="34" charset="0"/>
              <a:buChar char="•"/>
            </a:pPr>
            <a:r>
              <a:rPr lang="en-US" baseline="0" dirty="0" smtClean="0"/>
              <a:t>Educate your Community Based Organizations. (CLICK)</a:t>
            </a:r>
          </a:p>
          <a:p>
            <a:pPr>
              <a:buFont typeface="Arial" pitchFamily="34" charset="0"/>
              <a:buChar char="•"/>
            </a:pPr>
            <a:r>
              <a:rPr lang="en-US" baseline="0" dirty="0" smtClean="0"/>
              <a:t>Many do NOT understand their role in advocacy, and frequently are told by accountants and attorneys that they cannot advocate. (CLICK)</a:t>
            </a:r>
          </a:p>
          <a:p>
            <a:pPr>
              <a:buFont typeface="Arial" pitchFamily="34" charset="0"/>
              <a:buChar char="•"/>
            </a:pPr>
            <a:r>
              <a:rPr lang="en-US" baseline="0" dirty="0" smtClean="0"/>
              <a:t>If you are a County Supervisor or City Council member, invite collaboration. Work together toward a viable solution… and know it may not look like anything you have ever done before. </a:t>
            </a:r>
          </a:p>
          <a:p>
            <a:pPr>
              <a:buFont typeface="Arial" pitchFamily="34" charset="0"/>
              <a:buChar char="•"/>
            </a:pPr>
            <a:r>
              <a:rPr lang="en-US" baseline="0" dirty="0" smtClean="0"/>
              <a:t>If this had taken place in Napa County, for example, we would have saved copious amounts of time and money. </a:t>
            </a:r>
          </a:p>
          <a:p>
            <a:pPr>
              <a:buFont typeface="Arial" pitchFamily="34" charset="0"/>
              <a:buChar char="•"/>
            </a:pPr>
            <a:r>
              <a:rPr lang="en-US" baseline="0" dirty="0" smtClean="0"/>
              <a:t>As proponents, instead of using $30,000 to defend ourselves in Court, we could have used that money on the current campaign. </a:t>
            </a:r>
          </a:p>
          <a:p>
            <a:pPr>
              <a:buFont typeface="Arial" pitchFamily="34" charset="0"/>
              <a:buChar char="•"/>
            </a:pPr>
            <a:endParaRPr lang="en-US" baseline="0" dirty="0" smtClean="0"/>
          </a:p>
          <a:p>
            <a:pPr>
              <a:buFont typeface="Arial" pitchFamily="34" charset="0"/>
              <a:buChar char="•"/>
            </a:pPr>
            <a:r>
              <a:rPr lang="en-US" baseline="0" dirty="0" smtClean="0"/>
              <a:t>START FUNDRAISING as early as possible; (CLICK)</a:t>
            </a:r>
          </a:p>
          <a:p>
            <a:pPr>
              <a:buFont typeface="Arial" pitchFamily="34" charset="0"/>
              <a:buChar char="•"/>
            </a:pPr>
            <a:r>
              <a:rPr lang="en-US" baseline="0" dirty="0" smtClean="0"/>
              <a:t>Even a bare bones campaign is about $100,000 (CLICK)</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Pull your team together and make it diverse</a:t>
            </a:r>
          </a:p>
          <a:p>
            <a:pPr>
              <a:buFont typeface="Arial" pitchFamily="34" charset="0"/>
              <a:buChar char="•"/>
            </a:pPr>
            <a:r>
              <a:rPr lang="en-US" baseline="0" dirty="0" smtClean="0"/>
              <a:t>Make sure your Steering Committee is committed and okay getting out of their comfort zone;</a:t>
            </a:r>
          </a:p>
          <a:p>
            <a:pPr>
              <a:buFont typeface="Arial" pitchFamily="34" charset="0"/>
              <a:buChar char="•"/>
            </a:pPr>
            <a:r>
              <a:rPr lang="en-US" baseline="0" dirty="0" smtClean="0"/>
              <a:t>Assure several of your team members have had experience in political campaigns; </a:t>
            </a:r>
            <a:r>
              <a:rPr lang="en-US" dirty="0" smtClean="0"/>
              <a:t> </a:t>
            </a:r>
          </a:p>
          <a:p>
            <a:pPr>
              <a:buFont typeface="Arial" pitchFamily="34" charset="0"/>
              <a:buChar char="•"/>
            </a:pPr>
            <a:r>
              <a:rPr lang="en-US" baseline="0" dirty="0" smtClean="0"/>
              <a:t>Keep in constant communication with CBOs and </a:t>
            </a:r>
            <a:r>
              <a:rPr lang="en-US" baseline="0" dirty="0" err="1" smtClean="0"/>
              <a:t>electeds</a:t>
            </a:r>
            <a:r>
              <a:rPr lang="en-US" baseline="0" dirty="0" smtClean="0"/>
              <a:t>, and coordinate your efforts</a:t>
            </a:r>
          </a:p>
          <a:p>
            <a:pPr>
              <a:buFont typeface="Arial" pitchFamily="34" charset="0"/>
              <a:buChar char="•"/>
            </a:pPr>
            <a:r>
              <a:rPr lang="en-US" baseline="0" dirty="0" smtClean="0"/>
              <a:t>Lean on the learning community and those who have gone before you.</a:t>
            </a:r>
          </a:p>
          <a:p>
            <a:pPr>
              <a:buFont typeface="Arial" pitchFamily="34" charset="0"/>
              <a:buChar char="•"/>
            </a:pPr>
            <a:r>
              <a:rPr lang="en-US" baseline="0" dirty="0" smtClean="0"/>
              <a:t>A “win” may look very different than you originally planned, be willing to take a small step forward if the big leap isn’t panning out.</a:t>
            </a:r>
          </a:p>
          <a:p>
            <a:pPr>
              <a:buFont typeface="Arial" pitchFamily="34" charset="0"/>
              <a:buChar char="•"/>
            </a:pPr>
            <a:r>
              <a:rPr lang="en-US" baseline="0" dirty="0" smtClean="0"/>
              <a:t>The solution may be imperfect, but it is a move in the right direction. </a:t>
            </a:r>
          </a:p>
          <a:p>
            <a:pPr>
              <a:buFont typeface="Arial" pitchFamily="34" charset="0"/>
              <a:buChar char="•"/>
            </a:pPr>
            <a:r>
              <a:rPr lang="en-US" baseline="0" dirty="0" smtClean="0"/>
              <a:t>Doing nothing, until </a:t>
            </a:r>
            <a:r>
              <a:rPr lang="en-US" baseline="0" dirty="0" smtClean="0"/>
              <a:t>everyone agrees on the perfect solution, will </a:t>
            </a:r>
            <a:r>
              <a:rPr lang="en-US" baseline="0" dirty="0" smtClean="0"/>
              <a:t>probably paralyze </a:t>
            </a:r>
            <a:r>
              <a:rPr lang="en-US" baseline="0" dirty="0" smtClean="0"/>
              <a:t>your effort. </a:t>
            </a:r>
          </a:p>
          <a:p>
            <a:pPr>
              <a:buFont typeface="Arial" pitchFamily="34" charset="0"/>
              <a:buChar char="•"/>
            </a:pPr>
            <a:endParaRPr lang="en-US" baseline="0" dirty="0" smtClean="0"/>
          </a:p>
          <a:p>
            <a:pPr>
              <a:buFont typeface="Arial" pitchFamily="34" charset="0"/>
              <a:buChar char="•"/>
            </a:pPr>
            <a:r>
              <a:rPr lang="en-US" baseline="0" dirty="0" smtClean="0"/>
              <a:t>And remember…(CLICK)</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going to take some time. It will be a multi year process</a:t>
            </a:r>
          </a:p>
          <a:p>
            <a:pPr>
              <a:buFont typeface="Arial" pitchFamily="34" charset="0"/>
              <a:buChar char="•"/>
            </a:pPr>
            <a:r>
              <a:rPr lang="en-US" baseline="0" dirty="0" smtClean="0"/>
              <a:t>We started three years ago… and there will be a lot more work before we are done. </a:t>
            </a:r>
          </a:p>
          <a:p>
            <a:pPr>
              <a:buFont typeface="Arial" pitchFamily="34" charset="0"/>
              <a:buChar char="•"/>
            </a:pPr>
            <a:r>
              <a:rPr lang="en-US" baseline="0" dirty="0" smtClean="0"/>
              <a:t>Once a final agreement is made on the funding, we will need to assure the fund is set up correctly, program impacts are promoted, and in 10 years, we will need to reauthorize the tax</a:t>
            </a:r>
            <a:endParaRPr lang="en-US" baseline="0" dirty="0" smtClean="0"/>
          </a:p>
          <a:p>
            <a:pPr>
              <a:buFont typeface="Arial" pitchFamily="34" charset="0"/>
              <a:buChar char="•"/>
            </a:pPr>
            <a:r>
              <a:rPr lang="en-US" baseline="0" dirty="0" smtClean="0"/>
              <a:t>If you don’t win the first time, be prepared to go back… take time to create a strategy that incorporates contingency plans and encompasses at least 2 election cycles. </a:t>
            </a:r>
          </a:p>
          <a:p>
            <a:pPr>
              <a:buFont typeface="Arial" pitchFamily="34" charset="0"/>
              <a:buChar char="•"/>
            </a:pPr>
            <a:endParaRPr lang="en-US" baseline="0" dirty="0" smtClean="0"/>
          </a:p>
          <a:p>
            <a:pPr>
              <a:buFont typeface="Arial" pitchFamily="34" charset="0"/>
              <a:buChar char="•"/>
            </a:pPr>
            <a:r>
              <a:rPr lang="en-US" baseline="0" dirty="0" smtClean="0"/>
              <a:t>Most of all… (CLICK)</a:t>
            </a:r>
          </a:p>
          <a:p>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why you</a:t>
            </a:r>
            <a:r>
              <a:rPr lang="en-US" baseline="0" dirty="0" smtClean="0"/>
              <a:t> do it. (CLICK)</a:t>
            </a:r>
          </a:p>
          <a:p>
            <a:r>
              <a:rPr lang="en-US" dirty="0" smtClean="0"/>
              <a:t>Piers Anthony</a:t>
            </a:r>
            <a:r>
              <a:rPr lang="en-US" baseline="0" dirty="0" smtClean="0"/>
              <a:t>, although an eccentric science fiction writer, (CLICK) writes poignantly, </a:t>
            </a:r>
          </a:p>
          <a:p>
            <a:r>
              <a:rPr lang="en-US"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One thing you who had secure or happy childhoods should understand about those of us who did not: we who control our feelings, who avoid conflicts at all costs or seem to seek them, who are hypersensitive, self-critical, compulsive, workaholic, and above all survivors — we are not that way from perversity, and we can not just relax and let it go. We have learned to cope in ways you never had to.”</a:t>
            </a:r>
            <a:endParaRPr lang="en-US" sz="1200" dirty="0" smtClean="0"/>
          </a:p>
          <a:p>
            <a:endParaRPr lang="en-US" dirty="0" smtClean="0"/>
          </a:p>
          <a:p>
            <a:pPr>
              <a:buFont typeface="Arial" pitchFamily="34" charset="0"/>
              <a:buChar char="•"/>
            </a:pPr>
            <a:r>
              <a:rPr lang="en-US" dirty="0" smtClean="0"/>
              <a:t> I want</a:t>
            </a:r>
            <a:r>
              <a:rPr lang="en-US" baseline="0" dirty="0" smtClean="0"/>
              <a:t> to create communities where all kids are secure, valued and know they are loved…that is my mission </a:t>
            </a:r>
          </a:p>
          <a:p>
            <a:pPr>
              <a:buFont typeface="Arial" pitchFamily="34" charset="0"/>
              <a:buChar char="•"/>
            </a:pPr>
            <a:r>
              <a:rPr lang="en-US" baseline="0" dirty="0" smtClean="0"/>
              <a:t>Define yours, align it with your advocacy efforts and stay the course. Most of all, believe YOU CAN DO IT!</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all started for Napa County in September of 2013 when, several of us, including one Supervisor, attended Margaret’s statewide conference. </a:t>
            </a:r>
          </a:p>
          <a:p>
            <a:r>
              <a:rPr lang="en-US" baseline="0" dirty="0" smtClean="0"/>
              <a:t>We decided we wanted to pursue this grand notion of a “children’s fund” for Napa County. </a:t>
            </a:r>
          </a:p>
          <a:p>
            <a:r>
              <a:rPr lang="en-US" baseline="0" dirty="0" smtClean="0"/>
              <a:t>We set to work, and started with gathering community stakeholders together </a:t>
            </a:r>
          </a:p>
          <a:p>
            <a:r>
              <a:rPr lang="en-US" baseline="0" dirty="0" smtClean="0"/>
              <a:t>To rally around the creation of…</a:t>
            </a:r>
          </a:p>
          <a:p>
            <a:r>
              <a:rPr lang="en-US" baseline="0" dirty="0" smtClean="0"/>
              <a:t>(CLICK)</a:t>
            </a:r>
          </a:p>
        </p:txBody>
      </p:sp>
      <p:sp>
        <p:nvSpPr>
          <p:cNvPr id="4" name="Slide Number Placeholder 3"/>
          <p:cNvSpPr>
            <a:spLocks noGrp="1"/>
          </p:cNvSpPr>
          <p:nvPr>
            <p:ph type="sldNum" sz="quarter" idx="10"/>
          </p:nvPr>
        </p:nvSpPr>
        <p:spPr/>
        <p:txBody>
          <a:bodyPr/>
          <a:lstStyle/>
          <a:p>
            <a:fld id="{417083F8-D5CA-4C5E-AB69-B36518A980A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Napa County</a:t>
            </a:r>
            <a:r>
              <a:rPr lang="en-US" dirty="0" smtClean="0"/>
              <a:t> Children’s Bill of Rights. </a:t>
            </a:r>
          </a:p>
          <a:p>
            <a:pPr>
              <a:buFont typeface="Arial" pitchFamily="34" charset="0"/>
              <a:buChar char="•"/>
            </a:pPr>
            <a:r>
              <a:rPr lang="en-US" dirty="0" smtClean="0"/>
              <a:t>This gave us the</a:t>
            </a:r>
            <a:r>
              <a:rPr lang="en-US" baseline="0" dirty="0" smtClean="0"/>
              <a:t> opportunity to get buy in from our community, including our board of supervisors and all five city council’s which endorsed it. </a:t>
            </a:r>
          </a:p>
          <a:p>
            <a:pPr>
              <a:buFont typeface="Arial" pitchFamily="34" charset="0"/>
              <a:buChar char="•"/>
            </a:pPr>
            <a:r>
              <a:rPr lang="en-US" baseline="0" dirty="0" smtClean="0"/>
              <a:t>This was an important first step.</a:t>
            </a:r>
          </a:p>
          <a:p>
            <a:pPr>
              <a:buFont typeface="Arial" pitchFamily="34" charset="0"/>
              <a:buChar char="•"/>
            </a:pPr>
            <a:r>
              <a:rPr lang="en-US" baseline="0" dirty="0" smtClean="0"/>
              <a:t>It heightened the profile of children in the community and </a:t>
            </a:r>
            <a:r>
              <a:rPr lang="en-US" baseline="0" dirty="0" smtClean="0"/>
              <a:t>created </a:t>
            </a:r>
            <a:r>
              <a:rPr lang="en-US" baseline="0" dirty="0" smtClean="0"/>
              <a:t>a sense of commitment to meeting their needs. </a:t>
            </a:r>
          </a:p>
          <a:p>
            <a:pPr>
              <a:buFont typeface="Arial" pitchFamily="34" charset="0"/>
              <a:buNone/>
            </a:pPr>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had to determine, what do we currently spend on kids</a:t>
            </a:r>
            <a:r>
              <a:rPr lang="en-US" baseline="0" dirty="0" smtClean="0"/>
              <a:t> as a County.</a:t>
            </a:r>
            <a:endParaRPr lang="en-US" dirty="0" smtClean="0"/>
          </a:p>
          <a:p>
            <a:pPr>
              <a:buFont typeface="Arial" pitchFamily="34" charset="0"/>
              <a:buChar char="•"/>
            </a:pPr>
            <a:r>
              <a:rPr lang="en-US" baseline="0" dirty="0" smtClean="0"/>
              <a:t>There are many ways of looking at the numbers. </a:t>
            </a:r>
          </a:p>
          <a:p>
            <a:pPr>
              <a:buFont typeface="Arial" pitchFamily="34" charset="0"/>
              <a:buChar char="•"/>
            </a:pPr>
            <a:r>
              <a:rPr lang="en-US" baseline="0" dirty="0" smtClean="0"/>
              <a:t>Ultimately, we determined that County spends roughly 2% on programs for kids, while children 0-18 make up 22% of our population. </a:t>
            </a:r>
          </a:p>
          <a:p>
            <a:endParaRPr lang="en-US" baseline="0" dirty="0" smtClean="0"/>
          </a:p>
          <a:p>
            <a:r>
              <a:rPr lang="en-US" baseline="0" dirty="0" smtClean="0"/>
              <a:t>Next, we looked at the possible funding mechanisms, and with the help of Dave Metz and his crew, we conducted a poll. </a:t>
            </a:r>
          </a:p>
          <a:p>
            <a:r>
              <a:rPr lang="en-US" baseline="0" dirty="0" smtClean="0"/>
              <a:t>What we learned, was that the most important issue for Napa County residents was</a:t>
            </a:r>
            <a:r>
              <a:rPr lang="en-US" baseline="0" dirty="0" smtClean="0"/>
              <a:t>…</a:t>
            </a:r>
            <a:endParaRPr lang="en-US" baseline="0" dirty="0" smtClean="0"/>
          </a:p>
          <a:p>
            <a:r>
              <a:rPr lang="en-US" dirty="0" smtClean="0"/>
              <a:t>(CLICK)</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surprise there, Dave told us, but interestingly, the next five issues of concern were related to kids</a:t>
            </a:r>
          </a:p>
          <a:p>
            <a:r>
              <a:rPr lang="en-US" dirty="0" smtClean="0"/>
              <a:t>(CLICK)</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learned that, like children’s advocates, the community cares about (CLICK)</a:t>
            </a:r>
          </a:p>
          <a:p>
            <a:endParaRPr lang="en-US" baseline="0" dirty="0" smtClean="0"/>
          </a:p>
          <a:p>
            <a:pPr>
              <a:buFont typeface="Arial" pitchFamily="34" charset="0"/>
              <a:buChar char="•"/>
            </a:pPr>
            <a:r>
              <a:rPr lang="en-US" baseline="0" dirty="0" smtClean="0"/>
              <a:t>what kids do when they are out of school, (CLICK)</a:t>
            </a:r>
          </a:p>
          <a:p>
            <a:pPr>
              <a:buFont typeface="Arial" pitchFamily="34" charset="0"/>
              <a:buChar char="•"/>
            </a:pPr>
            <a:r>
              <a:rPr lang="en-US" baseline="0" dirty="0" smtClean="0"/>
              <a:t>how to prepare them for the work force, (CLICK)</a:t>
            </a:r>
          </a:p>
          <a:p>
            <a:pPr>
              <a:buFont typeface="Arial" pitchFamily="34" charset="0"/>
              <a:buChar char="•"/>
            </a:pPr>
            <a:r>
              <a:rPr lang="en-US" baseline="0" dirty="0" smtClean="0"/>
              <a:t>their mental health, (CLICK)</a:t>
            </a:r>
          </a:p>
          <a:p>
            <a:pPr>
              <a:buFont typeface="Arial" pitchFamily="34" charset="0"/>
              <a:buChar char="•"/>
            </a:pPr>
            <a:r>
              <a:rPr lang="en-US" baseline="0" dirty="0" smtClean="0"/>
              <a:t>their education, starting with preschool and quality childcare (CLICK)</a:t>
            </a:r>
          </a:p>
          <a:p>
            <a:pPr>
              <a:buFont typeface="Arial" pitchFamily="34" charset="0"/>
              <a:buChar char="•"/>
            </a:pPr>
            <a:r>
              <a:rPr lang="en-US" baseline="0" dirty="0" smtClean="0"/>
              <a:t>and their health and safety</a:t>
            </a:r>
          </a:p>
          <a:p>
            <a:endParaRPr lang="en-US" baseline="0" dirty="0" smtClean="0"/>
          </a:p>
          <a:p>
            <a:r>
              <a:rPr lang="en-US" baseline="0" dirty="0" smtClean="0"/>
              <a:t>Numbers in hand, kids in hearts, and a poll that showed a large majority of Napa county voters would favor a set aside of County funds for children’s programming, we began to write our measure… (CLICK)</a:t>
            </a:r>
          </a:p>
          <a:p>
            <a:endParaRPr lang="en-US" baseline="0" dirty="0" smtClean="0"/>
          </a:p>
        </p:txBody>
      </p:sp>
      <p:sp>
        <p:nvSpPr>
          <p:cNvPr id="4" name="Slide Number Placeholder 3"/>
          <p:cNvSpPr>
            <a:spLocks noGrp="1"/>
          </p:cNvSpPr>
          <p:nvPr>
            <p:ph type="sldNum" sz="quarter" idx="10"/>
          </p:nvPr>
        </p:nvSpPr>
        <p:spPr/>
        <p:txBody>
          <a:bodyPr/>
          <a:lstStyle/>
          <a:p>
            <a:fld id="{417083F8-D5CA-4C5E-AB69-B36518A980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None/>
            </a:pPr>
            <a:r>
              <a:rPr lang="en-US" baseline="0" dirty="0" smtClean="0"/>
              <a:t>We wanted to create a fund modeled after the San Francisco Children’s Fund. (CLICK)</a:t>
            </a:r>
          </a:p>
          <a:p>
            <a:pPr>
              <a:buFont typeface="Arial" pitchFamily="34" charset="0"/>
              <a:buNone/>
            </a:pPr>
            <a:endParaRPr lang="en-US" baseline="0" dirty="0" smtClean="0"/>
          </a:p>
          <a:p>
            <a:pPr>
              <a:buFont typeface="Arial" pitchFamily="34" charset="0"/>
              <a:buChar char="•"/>
            </a:pPr>
            <a:r>
              <a:rPr lang="en-US" baseline="0" dirty="0" smtClean="0"/>
              <a:t>In a  nutshell, the Measure called for a set aside of County General Fund, starting at 1% and growing to 4% over 5 years. </a:t>
            </a:r>
          </a:p>
          <a:p>
            <a:pPr>
              <a:buFont typeface="Arial" pitchFamily="34" charset="0"/>
              <a:buChar char="•"/>
            </a:pPr>
            <a:r>
              <a:rPr lang="en-US" baseline="0" dirty="0" smtClean="0"/>
              <a:t>The money would live in County Health and Human Services, but would be overseen by a Citizen’s Oversight Committee</a:t>
            </a:r>
          </a:p>
          <a:p>
            <a:pPr>
              <a:buFont typeface="Arial" pitchFamily="34" charset="0"/>
              <a:buChar char="•"/>
            </a:pPr>
            <a:r>
              <a:rPr lang="en-US" baseline="0" dirty="0" smtClean="0"/>
              <a:t>Funding would be distributed through a grant process</a:t>
            </a:r>
          </a:p>
          <a:p>
            <a:pPr>
              <a:buFont typeface="Arial" pitchFamily="34" charset="0"/>
              <a:buNone/>
            </a:pPr>
            <a:endParaRPr lang="en-US" baseline="0" dirty="0" smtClean="0"/>
          </a:p>
          <a:p>
            <a:pPr>
              <a:buFont typeface="Arial" pitchFamily="34" charset="0"/>
              <a:buNone/>
            </a:pPr>
            <a:r>
              <a:rPr lang="en-US" baseline="0" dirty="0" smtClean="0"/>
              <a:t>As you might imagine, our Board of Supervisor’s did not relish the idea of being directed how to spend discretionary dollars, but our argument was, kids don’t have a union, so you need to negotiate with us!</a:t>
            </a:r>
          </a:p>
          <a:p>
            <a:pPr>
              <a:buFont typeface="Arial" pitchFamily="34" charset="0"/>
              <a:buNone/>
            </a:pPr>
            <a:endParaRPr lang="en-US" baseline="0" dirty="0" smtClean="0"/>
          </a:p>
          <a:p>
            <a:pPr>
              <a:buFont typeface="Arial" pitchFamily="34" charset="0"/>
              <a:buChar char="•"/>
            </a:pPr>
            <a:r>
              <a:rPr lang="en-US" baseline="0" dirty="0" smtClean="0"/>
              <a:t>We spoke to several of the Board members about alternative funding mechanisms; however, most dismissed us</a:t>
            </a:r>
          </a:p>
          <a:p>
            <a:pPr>
              <a:buFont typeface="Arial" pitchFamily="34" charset="0"/>
              <a:buChar char="•"/>
            </a:pPr>
            <a:r>
              <a:rPr lang="en-US" baseline="0" dirty="0" smtClean="0"/>
              <a:t>As we say, jokingly, (CLICK) they thought we were the “little old ladies from social services” and didn’t think we had the strategic capability, support and frankly, </a:t>
            </a:r>
            <a:r>
              <a:rPr lang="en-US" baseline="0" dirty="0" err="1" smtClean="0"/>
              <a:t>hutzpuh</a:t>
            </a:r>
            <a:r>
              <a:rPr lang="en-US" baseline="0" dirty="0" smtClean="0"/>
              <a:t>, to pull this off. </a:t>
            </a:r>
          </a:p>
          <a:p>
            <a:pPr>
              <a:buFont typeface="Arial" pitchFamily="34" charset="0"/>
              <a:buNone/>
            </a:pPr>
            <a:endParaRPr lang="en-US" baseline="0" dirty="0" smtClean="0"/>
          </a:p>
          <a:p>
            <a:pPr>
              <a:buFont typeface="Arial" pitchFamily="34" charset="0"/>
              <a:buNone/>
            </a:pPr>
            <a:r>
              <a:rPr lang="en-US" baseline="0" dirty="0" smtClean="0"/>
              <a:t>We went ahead and filed our Measure… (CLICK)</a:t>
            </a:r>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17083F8-D5CA-4C5E-AB69-B36518A980A1}" type="slidenum">
              <a:rPr lang="en-US" smtClean="0"/>
              <a:pPr/>
              <a:t>7</a:t>
            </a:fld>
            <a:endParaRPr lang="en-US"/>
          </a:p>
        </p:txBody>
      </p:sp>
    </p:spTree>
    <p:extLst>
      <p:ext uri="{BB962C8B-B14F-4D97-AF65-F5344CB8AC3E}">
        <p14:creationId xmlns:p14="http://schemas.microsoft.com/office/powerpoint/2010/main" xmlns="" val="397854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when they threw the curve ball…</a:t>
            </a:r>
          </a:p>
          <a:p>
            <a:pPr>
              <a:buFont typeface="Arial" pitchFamily="34" charset="0"/>
              <a:buChar char="•"/>
            </a:pPr>
            <a:r>
              <a:rPr lang="en-US" dirty="0" smtClean="0"/>
              <a:t>County Counsel sued the proponents</a:t>
            </a:r>
            <a:r>
              <a:rPr lang="en-US" baseline="0" dirty="0" smtClean="0"/>
              <a:t> (myself included) saying our Measure was “invalid” and that they refused to write the title and summary for the Measure. </a:t>
            </a:r>
          </a:p>
          <a:p>
            <a:pPr>
              <a:buFont typeface="Arial" pitchFamily="34" charset="0"/>
              <a:buChar char="•"/>
            </a:pPr>
            <a:r>
              <a:rPr lang="en-US" baseline="0" dirty="0" smtClean="0"/>
              <a:t>The judge ruled in our favor…</a:t>
            </a:r>
          </a:p>
          <a:p>
            <a:endParaRPr lang="en-US" baseline="0" dirty="0" smtClean="0"/>
          </a:p>
          <a:p>
            <a:pPr>
              <a:buFont typeface="Arial" pitchFamily="34" charset="0"/>
              <a:buChar char="•"/>
            </a:pPr>
            <a:r>
              <a:rPr lang="en-US" baseline="0" dirty="0" smtClean="0"/>
              <a:t>However, we knew that the fight was far from over, as they made clear that they would continue to pursue us in Court… </a:t>
            </a:r>
          </a:p>
          <a:p>
            <a:endParaRPr lang="en-US" baseline="0" dirty="0" smtClean="0"/>
          </a:p>
          <a:p>
            <a:pPr>
              <a:buFont typeface="Arial" pitchFamily="34" charset="0"/>
              <a:buChar char="•"/>
            </a:pPr>
            <a:r>
              <a:rPr lang="en-US" baseline="0" dirty="0" smtClean="0"/>
              <a:t>We had a tough decision to make, did we want to argue this in Court, gather signatures and raise money for legal fees and the campaign, all at the same time?</a:t>
            </a:r>
          </a:p>
          <a:p>
            <a:pPr>
              <a:buFont typeface="Arial" pitchFamily="34" charset="0"/>
              <a:buChar char="•"/>
            </a:pPr>
            <a:endParaRPr lang="en-US" baseline="0" dirty="0" smtClean="0"/>
          </a:p>
          <a:p>
            <a:pPr>
              <a:buFont typeface="Arial" pitchFamily="34" charset="0"/>
              <a:buChar char="•"/>
            </a:pPr>
            <a:r>
              <a:rPr lang="en-US" baseline="0" dirty="0" smtClean="0"/>
              <a:t>We decided to go back to our County reps and discuss alternatives, seriously this time, as they knew we weren’t kidding about this Children’s Fund!</a:t>
            </a:r>
          </a:p>
          <a:p>
            <a:endParaRPr lang="en-US" baseline="0" dirty="0" smtClean="0"/>
          </a:p>
          <a:p>
            <a:pPr>
              <a:buFont typeface="Arial" pitchFamily="34" charset="0"/>
              <a:buChar char="•"/>
            </a:pPr>
            <a:r>
              <a:rPr lang="en-US" baseline="0" dirty="0" smtClean="0"/>
              <a:t>After public and private conversations, we came to an agreement, we would partner on what is now known as Measure Y. </a:t>
            </a: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a:t>
            </a:r>
            <a:r>
              <a:rPr lang="en-US" baseline="0" dirty="0" smtClean="0"/>
              <a:t> what is it, and how does it work for kids?</a:t>
            </a:r>
          </a:p>
          <a:p>
            <a:r>
              <a:rPr lang="en-US" baseline="0" dirty="0" smtClean="0"/>
              <a:t>(CLICK)</a:t>
            </a:r>
          </a:p>
          <a:p>
            <a:pPr>
              <a:buFont typeface="Arial" pitchFamily="34" charset="0"/>
              <a:buChar char="•"/>
            </a:pPr>
            <a:r>
              <a:rPr lang="en-US" baseline="0" dirty="0" smtClean="0"/>
              <a:t>The funding mechanism is a ¼ cent general sales tax, which has been put directly on the ballot by our County Board of Supervisors, </a:t>
            </a:r>
          </a:p>
          <a:p>
            <a:pPr>
              <a:buFont typeface="Arial" pitchFamily="34" charset="0"/>
              <a:buNone/>
            </a:pPr>
            <a:r>
              <a:rPr lang="en-US" baseline="0" dirty="0" smtClean="0"/>
              <a:t>as a strategy to pay debt service on a new, badly needed, correctional facility (CLICK)</a:t>
            </a:r>
          </a:p>
          <a:p>
            <a:pPr>
              <a:buFont typeface="Arial" pitchFamily="34" charset="0"/>
              <a:buChar char="•"/>
            </a:pPr>
            <a:r>
              <a:rPr lang="en-US" baseline="0" dirty="0" smtClean="0"/>
              <a:t>We made the argument that if we were going to expect the community to pay for corrections, </a:t>
            </a:r>
          </a:p>
          <a:p>
            <a:pPr>
              <a:buFont typeface="Arial" pitchFamily="34" charset="0"/>
              <a:buNone/>
            </a:pPr>
            <a:r>
              <a:rPr lang="en-US" baseline="0" dirty="0" smtClean="0"/>
              <a:t>we should also show a real commitment to PREVENTION.. Namely an investment in our kids. (CLICK)</a:t>
            </a:r>
          </a:p>
          <a:p>
            <a:endParaRPr lang="en-US" baseline="0" dirty="0" smtClean="0"/>
          </a:p>
          <a:p>
            <a:pPr>
              <a:buFont typeface="Arial" pitchFamily="34" charset="0"/>
              <a:buChar char="•"/>
            </a:pPr>
            <a:r>
              <a:rPr lang="en-US" b="0" baseline="0" dirty="0" smtClean="0"/>
              <a:t>It took a while for everyone to get their heads around this concept, but it works. </a:t>
            </a:r>
          </a:p>
          <a:p>
            <a:pPr>
              <a:buFont typeface="Arial" pitchFamily="34" charset="0"/>
              <a:buChar char="•"/>
            </a:pPr>
            <a:r>
              <a:rPr lang="en-US" b="0" baseline="0" dirty="0" smtClean="0"/>
              <a:t>The County decided to build a smaller jail then they had originally intended, and agreed that prevention programming made the most sense. </a:t>
            </a:r>
          </a:p>
          <a:p>
            <a:pPr>
              <a:buFont typeface="Arial" pitchFamily="34" charset="0"/>
              <a:buChar char="•"/>
            </a:pPr>
            <a:r>
              <a:rPr lang="en-US" b="0" baseline="0" dirty="0" smtClean="0"/>
              <a:t>The conversation went from “big jail” and “no extra money for kids” to “invest in kids and we won’t need a bigger jail 20 years from now!” (CLICK) Measure Y was born.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17083F8-D5CA-4C5E-AB69-B36518A980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22575-D365-45F3-A475-FC6D717C2998}"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22575-D365-45F3-A475-FC6D717C2998}"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22575-D365-45F3-A475-FC6D717C2998}"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22575-D365-45F3-A475-FC6D717C2998}"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22575-D365-45F3-A475-FC6D717C2998}"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22575-D365-45F3-A475-FC6D717C2998}"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22575-D365-45F3-A475-FC6D717C2998}"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22575-D365-45F3-A475-FC6D717C2998}" type="datetimeFigureOut">
              <a:rPr lang="en-US" smtClean="0"/>
              <a:pPr/>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22575-D365-45F3-A475-FC6D717C2998}"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22575-D365-45F3-A475-FC6D717C2998}"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22575-D365-45F3-A475-FC6D717C2998}"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B1AA6-E562-4411-BC8E-D3A284E253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22575-D365-45F3-A475-FC6D717C2998}"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B1AA6-E562-4411-BC8E-D3A284E253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olderadvocacy.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05800" cy="1470025"/>
          </a:xfrm>
        </p:spPr>
        <p:txBody>
          <a:bodyPr>
            <a:noAutofit/>
          </a:bodyPr>
          <a:lstStyle/>
          <a:p>
            <a:r>
              <a:rPr lang="en-US" sz="4800" b="1" dirty="0" smtClean="0">
                <a:solidFill>
                  <a:schemeClr val="tx2">
                    <a:lumMod val="60000"/>
                    <a:lumOff val="40000"/>
                  </a:schemeClr>
                </a:solidFill>
              </a:rPr>
              <a:t/>
            </a:r>
            <a:br>
              <a:rPr lang="en-US" sz="4800" b="1" dirty="0" smtClean="0">
                <a:solidFill>
                  <a:schemeClr val="tx2">
                    <a:lumMod val="60000"/>
                    <a:lumOff val="40000"/>
                  </a:schemeClr>
                </a:solidFill>
              </a:rPr>
            </a:br>
            <a:endParaRPr lang="en-US" i="1" dirty="0">
              <a:solidFill>
                <a:schemeClr val="tx2">
                  <a:lumMod val="60000"/>
                  <a:lumOff val="40000"/>
                </a:schemeClr>
              </a:solidFill>
            </a:endParaRPr>
          </a:p>
        </p:txBody>
      </p:sp>
      <p:sp>
        <p:nvSpPr>
          <p:cNvPr id="3" name="Subtitle 2"/>
          <p:cNvSpPr>
            <a:spLocks noGrp="1"/>
          </p:cNvSpPr>
          <p:nvPr>
            <p:ph type="subTitle" idx="1"/>
          </p:nvPr>
        </p:nvSpPr>
        <p:spPr>
          <a:xfrm>
            <a:off x="381000" y="3048000"/>
            <a:ext cx="8305800" cy="2209800"/>
          </a:xfrm>
        </p:spPr>
        <p:txBody>
          <a:bodyPr>
            <a:normAutofit/>
          </a:bodyPr>
          <a:lstStyle/>
          <a:p>
            <a:r>
              <a:rPr lang="en-US" sz="4800" dirty="0" smtClean="0">
                <a:solidFill>
                  <a:srgbClr val="FF0000"/>
                </a:solidFill>
              </a:rPr>
              <a:t>How did we get to Y?</a:t>
            </a:r>
            <a:endParaRPr lang="en-US" sz="4800" dirty="0">
              <a:solidFill>
                <a:srgbClr val="FF0000"/>
              </a:solidFill>
            </a:endParaRPr>
          </a:p>
          <a:p>
            <a:endParaRPr lang="en-US" sz="500" dirty="0" smtClean="0"/>
          </a:p>
          <a:p>
            <a:r>
              <a:rPr lang="en-US" sz="1800" dirty="0" smtClean="0"/>
              <a:t>Joelle Gallagher, Executive Director, Cope Family Center, Napa, CA </a:t>
            </a:r>
          </a:p>
          <a:p>
            <a:r>
              <a:rPr lang="en-US" sz="1800" dirty="0" smtClean="0"/>
              <a:t>Proponent, Yes on Y</a:t>
            </a:r>
            <a:endParaRPr lang="en-US" sz="1800" dirty="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895600" y="533400"/>
            <a:ext cx="3142803" cy="2362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Vote YES on Y!</a:t>
            </a:r>
            <a:endParaRPr lang="en-US" dirty="0">
              <a:solidFill>
                <a:srgbClr val="FF0000"/>
              </a:solidFill>
            </a:endParaRPr>
          </a:p>
        </p:txBody>
      </p:sp>
      <p:sp>
        <p:nvSpPr>
          <p:cNvPr id="3" name="Content Placeholder 2"/>
          <p:cNvSpPr>
            <a:spLocks noGrp="1"/>
          </p:cNvSpPr>
          <p:nvPr>
            <p:ph idx="1"/>
          </p:nvPr>
        </p:nvSpPr>
        <p:spPr>
          <a:xfrm>
            <a:off x="228600" y="1752600"/>
            <a:ext cx="4953000" cy="1447800"/>
          </a:xfrm>
        </p:spPr>
        <p:txBody>
          <a:bodyPr>
            <a:normAutofit/>
          </a:bodyPr>
          <a:lstStyle/>
          <a:p>
            <a:r>
              <a:rPr lang="en-US" dirty="0" smtClean="0"/>
              <a:t>General Sales Tax: 50% +1</a:t>
            </a:r>
          </a:p>
          <a:p>
            <a:r>
              <a:rPr lang="en-US" dirty="0" smtClean="0"/>
              <a:t>Specific tax: 2/3</a:t>
            </a:r>
            <a:r>
              <a:rPr lang="en-US" baseline="30000" dirty="0" smtClean="0"/>
              <a:t>rd</a:t>
            </a:r>
            <a:r>
              <a:rPr lang="en-US" dirty="0" smtClean="0"/>
              <a:t> </a:t>
            </a:r>
            <a:endParaRPr lang="en-US" dirty="0"/>
          </a:p>
        </p:txBody>
      </p:sp>
      <p:pic>
        <p:nvPicPr>
          <p:cNvPr id="4" name="Picture 3" descr="Shaking-Hands.jpg"/>
          <p:cNvPicPr>
            <a:picLocks noChangeAspect="1"/>
          </p:cNvPicPr>
          <p:nvPr/>
        </p:nvPicPr>
        <p:blipFill>
          <a:blip r:embed="rId3" cstate="print"/>
          <a:stretch>
            <a:fillRect/>
          </a:stretch>
        </p:blipFill>
        <p:spPr>
          <a:xfrm>
            <a:off x="5257800" y="1828800"/>
            <a:ext cx="2971800" cy="2228850"/>
          </a:xfrm>
          <a:prstGeom prst="rect">
            <a:avLst/>
          </a:prstGeom>
        </p:spPr>
      </p:pic>
      <p:sp>
        <p:nvSpPr>
          <p:cNvPr id="5" name="TextBox 4"/>
          <p:cNvSpPr txBox="1"/>
          <p:nvPr/>
        </p:nvSpPr>
        <p:spPr>
          <a:xfrm>
            <a:off x="457200" y="3886200"/>
            <a:ext cx="5257800" cy="646331"/>
          </a:xfrm>
          <a:prstGeom prst="rect">
            <a:avLst/>
          </a:prstGeom>
          <a:noFill/>
        </p:spPr>
        <p:txBody>
          <a:bodyPr wrap="square" rtlCol="0">
            <a:spAutoFit/>
          </a:bodyPr>
          <a:lstStyle/>
          <a:p>
            <a:r>
              <a:rPr lang="en-US" sz="3600" b="1" dirty="0" smtClean="0">
                <a:solidFill>
                  <a:srgbClr val="0070C0"/>
                </a:solidFill>
              </a:rPr>
              <a:t>www.yesonmeasurey.com</a:t>
            </a:r>
            <a:endParaRPr lang="en-US" sz="3600" b="1" dirty="0">
              <a:solidFill>
                <a:srgbClr val="0070C0"/>
              </a:solidFill>
            </a:endParaRPr>
          </a:p>
        </p:txBody>
      </p:sp>
      <p:sp>
        <p:nvSpPr>
          <p:cNvPr id="6" name="TextBox 5"/>
          <p:cNvSpPr txBox="1"/>
          <p:nvPr/>
        </p:nvSpPr>
        <p:spPr>
          <a:xfrm>
            <a:off x="2362200" y="5257800"/>
            <a:ext cx="5638800" cy="461665"/>
          </a:xfrm>
          <a:prstGeom prst="rect">
            <a:avLst/>
          </a:prstGeom>
          <a:noFill/>
        </p:spPr>
        <p:txBody>
          <a:bodyPr wrap="square" rtlCol="0">
            <a:spAutoFit/>
          </a:bodyPr>
          <a:lstStyle/>
          <a:p>
            <a:r>
              <a:rPr lang="en-US" sz="2400" dirty="0" smtClean="0">
                <a:solidFill>
                  <a:srgbClr val="00B050"/>
                </a:solidFill>
                <a:latin typeface="Arial Black" pitchFamily="34" charset="0"/>
              </a:rPr>
              <a:t>$2.5 million to $8 million??</a:t>
            </a:r>
            <a:endParaRPr lang="en-US" sz="2400" dirty="0">
              <a:solidFill>
                <a:srgbClr val="00B05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803841" y="2967335"/>
            <a:ext cx="553632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Lessons Learned</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3886200" y="3962400"/>
            <a:ext cx="3276600" cy="461665"/>
          </a:xfrm>
          <a:prstGeom prst="rect">
            <a:avLst/>
          </a:prstGeom>
          <a:noFill/>
        </p:spPr>
        <p:txBody>
          <a:bodyPr wrap="square" rtlCol="0">
            <a:spAutoFit/>
          </a:bodyPr>
          <a:lstStyle/>
          <a:p>
            <a:pPr algn="r"/>
            <a:r>
              <a:rPr lang="en-US" sz="2400" dirty="0" smtClean="0"/>
              <a:t>So far…</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Early…</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CBO Partners</a:t>
            </a:r>
          </a:p>
          <a:p>
            <a:pPr lvl="1"/>
            <a:r>
              <a:rPr lang="en-US" dirty="0" smtClean="0"/>
              <a:t>Know your rights and responsibilities</a:t>
            </a:r>
          </a:p>
          <a:p>
            <a:pPr lvl="2"/>
            <a:r>
              <a:rPr lang="en-US" dirty="0" smtClean="0"/>
              <a:t>Alliance for Justice: </a:t>
            </a:r>
            <a:r>
              <a:rPr lang="en-US" dirty="0" smtClean="0">
                <a:hlinkClick r:id="rId3"/>
              </a:rPr>
              <a:t>www.bolderadvocacy.org</a:t>
            </a:r>
            <a:endParaRPr lang="en-US" dirty="0" smtClean="0"/>
          </a:p>
          <a:p>
            <a:pPr lvl="2"/>
            <a:r>
              <a:rPr lang="en-US" dirty="0" smtClean="0"/>
              <a:t>501(h) election</a:t>
            </a:r>
          </a:p>
          <a:p>
            <a:pPr lvl="2"/>
            <a:endParaRPr lang="en-US" dirty="0" smtClean="0"/>
          </a:p>
          <a:p>
            <a:pPr lvl="2"/>
            <a:endParaRPr lang="en-US" dirty="0" smtClean="0"/>
          </a:p>
          <a:p>
            <a:r>
              <a:rPr lang="en-US" dirty="0" smtClean="0"/>
              <a:t>County </a:t>
            </a:r>
            <a:r>
              <a:rPr lang="en-US" dirty="0" err="1" smtClean="0"/>
              <a:t>Electeds</a:t>
            </a:r>
            <a:endParaRPr lang="en-US" dirty="0" smtClean="0"/>
          </a:p>
          <a:p>
            <a:pPr lvl="1"/>
            <a:r>
              <a:rPr lang="en-US" dirty="0" smtClean="0"/>
              <a:t>Partnership and collaboration</a:t>
            </a:r>
            <a:endParaRPr lang="en-US" dirty="0" smtClean="0"/>
          </a:p>
        </p:txBody>
      </p:sp>
      <p:pic>
        <p:nvPicPr>
          <p:cNvPr id="4" name="Picture 3" descr="StandForYourMission-300x300.jpg"/>
          <p:cNvPicPr>
            <a:picLocks noChangeAspect="1"/>
          </p:cNvPicPr>
          <p:nvPr/>
        </p:nvPicPr>
        <p:blipFill>
          <a:blip r:embed="rId4" cstate="print"/>
          <a:stretch>
            <a:fillRect/>
          </a:stretch>
        </p:blipFill>
        <p:spPr>
          <a:xfrm>
            <a:off x="6705600" y="914400"/>
            <a:ext cx="1447800" cy="1447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pic>
      <p:pic>
        <p:nvPicPr>
          <p:cNvPr id="6" name="Picture 5" descr="money.png"/>
          <p:cNvPicPr>
            <a:picLocks noChangeAspect="1"/>
          </p:cNvPicPr>
          <p:nvPr/>
        </p:nvPicPr>
        <p:blipFill>
          <a:blip r:embed="rId5" cstate="print"/>
          <a:stretch>
            <a:fillRect/>
          </a:stretch>
        </p:blipFill>
        <p:spPr>
          <a:xfrm>
            <a:off x="5791200" y="2971800"/>
            <a:ext cx="2209800" cy="2570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eam.jpg"/>
          <p:cNvPicPr>
            <a:picLocks noGrp="1" noChangeAspect="1"/>
          </p:cNvPicPr>
          <p:nvPr>
            <p:ph idx="1"/>
          </p:nvPr>
        </p:nvPicPr>
        <p:blipFill>
          <a:blip r:embed="rId3" cstate="print"/>
          <a:stretch>
            <a:fillRect/>
          </a:stretch>
        </p:blipFill>
        <p:spPr>
          <a:xfrm>
            <a:off x="533400" y="0"/>
            <a:ext cx="5791200" cy="3928901"/>
          </a:xfrm>
        </p:spPr>
      </p:pic>
      <p:pic>
        <p:nvPicPr>
          <p:cNvPr id="5" name="Picture 4" descr="commitment.jpg"/>
          <p:cNvPicPr>
            <a:picLocks noChangeAspect="1"/>
          </p:cNvPicPr>
          <p:nvPr/>
        </p:nvPicPr>
        <p:blipFill>
          <a:blip r:embed="rId4" cstate="print"/>
          <a:stretch>
            <a:fillRect/>
          </a:stretch>
        </p:blipFill>
        <p:spPr>
          <a:xfrm>
            <a:off x="5486400" y="3810000"/>
            <a:ext cx="2743200" cy="274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t>
            </a:r>
            <a:r>
              <a:rPr lang="en-US" dirty="0" err="1" smtClean="0"/>
              <a:t>ain’t</a:t>
            </a:r>
            <a:r>
              <a:rPr lang="en-US" dirty="0" smtClean="0"/>
              <a:t> over till…</a:t>
            </a:r>
            <a:endParaRPr lang="en-US" dirty="0"/>
          </a:p>
        </p:txBody>
      </p:sp>
      <p:pic>
        <p:nvPicPr>
          <p:cNvPr id="6" name="Content Placeholder 5" descr="fat+lady+sings-feature.jpeg"/>
          <p:cNvPicPr>
            <a:picLocks noGrp="1" noChangeAspect="1"/>
          </p:cNvPicPr>
          <p:nvPr>
            <p:ph idx="1"/>
          </p:nvPr>
        </p:nvPicPr>
        <p:blipFill>
          <a:blip r:embed="rId3" cstate="print"/>
          <a:stretch>
            <a:fillRect/>
          </a:stretch>
        </p:blipFill>
        <p:spPr>
          <a:xfrm>
            <a:off x="1524000" y="1295400"/>
            <a:ext cx="6034617"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WHY you do it.</a:t>
            </a:r>
            <a:endParaRPr lang="en-US" dirty="0"/>
          </a:p>
        </p:txBody>
      </p:sp>
      <p:pic>
        <p:nvPicPr>
          <p:cNvPr id="5" name="Picture 4" descr="Fractal Mode.jpg"/>
          <p:cNvPicPr>
            <a:picLocks noChangeAspect="1"/>
          </p:cNvPicPr>
          <p:nvPr/>
        </p:nvPicPr>
        <p:blipFill>
          <a:blip r:embed="rId3" cstate="print"/>
          <a:stretch>
            <a:fillRect/>
          </a:stretch>
        </p:blipFill>
        <p:spPr>
          <a:xfrm>
            <a:off x="838200" y="1371600"/>
            <a:ext cx="2209799" cy="3623498"/>
          </a:xfrm>
          <a:prstGeom prst="rect">
            <a:avLst/>
          </a:prstGeom>
        </p:spPr>
      </p:pic>
      <p:sp>
        <p:nvSpPr>
          <p:cNvPr id="7" name="TextBox 6"/>
          <p:cNvSpPr txBox="1"/>
          <p:nvPr/>
        </p:nvSpPr>
        <p:spPr>
          <a:xfrm>
            <a:off x="2133600" y="1600200"/>
            <a:ext cx="4800600" cy="4524315"/>
          </a:xfrm>
          <a:prstGeom prst="rect">
            <a:avLst/>
          </a:prstGeom>
          <a:noFill/>
        </p:spPr>
        <p:txBody>
          <a:bodyPr wrap="square" rtlCol="0">
            <a:spAutoFit/>
          </a:bodyPr>
          <a:lstStyle/>
          <a:p>
            <a:r>
              <a:rPr lang="en-US" sz="2400" i="1" dirty="0" smtClean="0"/>
              <a:t>“One thing you who had secure or happy childhoods should understand about those of us who did not: we who control our feelings, who avoid conflicts at all costs or seem to seek them, who are hypersensitive, self-critical, compulsive, workaholic, and above all survivors — we are not that way from perversity, and we can not just relax and let it go. We have learned to cope in ways you never had to.”</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Pre-game</a:t>
            </a:r>
            <a:endParaRPr lang="en-US" dirty="0"/>
          </a:p>
        </p:txBody>
      </p:sp>
      <p:pic>
        <p:nvPicPr>
          <p:cNvPr id="4" name="Content Placeholder 3" descr="FNG.jpg"/>
          <p:cNvPicPr>
            <a:picLocks noGrp="1" noChangeAspect="1"/>
          </p:cNvPicPr>
          <p:nvPr>
            <p:ph idx="1"/>
          </p:nvPr>
        </p:nvPicPr>
        <p:blipFill>
          <a:blip r:embed="rId3" cstate="print"/>
          <a:stretch>
            <a:fillRect/>
          </a:stretch>
        </p:blipFill>
        <p:spPr>
          <a:xfrm>
            <a:off x="1524000" y="1295400"/>
            <a:ext cx="2676525" cy="2857500"/>
          </a:xfrm>
        </p:spPr>
      </p:pic>
      <p:pic>
        <p:nvPicPr>
          <p:cNvPr id="5" name="Picture 4" descr="margaret.jpg"/>
          <p:cNvPicPr>
            <a:picLocks noChangeAspect="1"/>
          </p:cNvPicPr>
          <p:nvPr/>
        </p:nvPicPr>
        <p:blipFill>
          <a:blip r:embed="rId4" cstate="print"/>
          <a:stretch>
            <a:fillRect/>
          </a:stretch>
        </p:blipFill>
        <p:spPr>
          <a:xfrm>
            <a:off x="4648200" y="2438400"/>
            <a:ext cx="2514600" cy="3352800"/>
          </a:xfrm>
          <a:prstGeom prst="rect">
            <a:avLst/>
          </a:prstGeom>
        </p:spPr>
      </p:pic>
      <p:pic>
        <p:nvPicPr>
          <p:cNvPr id="6" name="Picture 5" descr="pink crown.png"/>
          <p:cNvPicPr>
            <a:picLocks noChangeAspect="1"/>
          </p:cNvPicPr>
          <p:nvPr/>
        </p:nvPicPr>
        <p:blipFill>
          <a:blip r:embed="rId5" cstate="print"/>
          <a:stretch>
            <a:fillRect/>
          </a:stretch>
        </p:blipFill>
        <p:spPr>
          <a:xfrm>
            <a:off x="4800600" y="990600"/>
            <a:ext cx="2075219" cy="18192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Vertical Scroll 3"/>
          <p:cNvSpPr/>
          <p:nvPr/>
        </p:nvSpPr>
        <p:spPr>
          <a:xfrm>
            <a:off x="228600" y="381000"/>
            <a:ext cx="8153400" cy="6019800"/>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smtClean="0">
                <a:solidFill>
                  <a:schemeClr val="tx1"/>
                </a:solidFill>
              </a:rPr>
              <a:t>We resolve to invest in all children and youth so that: </a:t>
            </a:r>
            <a:r>
              <a:rPr lang="en-US" sz="1400" dirty="0" smtClean="0">
                <a:solidFill>
                  <a:schemeClr val="tx1"/>
                </a:solidFill>
              </a:rPr>
              <a:t/>
            </a:r>
            <a:br>
              <a:rPr lang="en-US" sz="1400" dirty="0" smtClean="0">
                <a:solidFill>
                  <a:schemeClr val="tx1"/>
                </a:solidFill>
              </a:rPr>
            </a:br>
            <a:r>
              <a:rPr lang="en-US" sz="1400" dirty="0" smtClean="0">
                <a:solidFill>
                  <a:schemeClr val="tx1"/>
                </a:solidFill>
              </a:rPr>
              <a:t>-they are raised in an environment that is peaceful, supportive, secure where all their basic needs are met </a:t>
            </a:r>
            <a:r>
              <a:rPr lang="en-US" sz="1400" i="1" dirty="0" smtClean="0">
                <a:solidFill>
                  <a:schemeClr val="tx1"/>
                </a:solidFill>
              </a:rPr>
              <a:t>(nutritious food, shelter, clothing, health care, childcare).</a:t>
            </a:r>
            <a:br>
              <a:rPr lang="en-US" sz="1400" i="1" dirty="0" smtClean="0">
                <a:solidFill>
                  <a:schemeClr val="tx1"/>
                </a:solidFill>
              </a:rPr>
            </a:br>
            <a:endParaRPr lang="en-US" sz="1400" dirty="0" smtClean="0">
              <a:solidFill>
                <a:schemeClr val="tx1"/>
              </a:solidFill>
            </a:endParaRPr>
          </a:p>
          <a:p>
            <a:r>
              <a:rPr lang="en-US" sz="1400" dirty="0" smtClean="0">
                <a:solidFill>
                  <a:schemeClr val="tx1"/>
                </a:solidFill>
              </a:rPr>
              <a:t>-they have healthy attachments to parents, guardians or caregivers who nurture and love them from birth.</a:t>
            </a:r>
          </a:p>
          <a:p>
            <a:endParaRPr lang="en-US" sz="1400" dirty="0" smtClean="0">
              <a:solidFill>
                <a:schemeClr val="tx1"/>
              </a:solidFill>
            </a:endParaRPr>
          </a:p>
          <a:p>
            <a:r>
              <a:rPr lang="en-US" sz="1400" dirty="0" smtClean="0">
                <a:solidFill>
                  <a:schemeClr val="tx1"/>
                </a:solidFill>
              </a:rPr>
              <a:t> -they enjoy healthful and plentiful meals daily and partake in physical activity and time outdoors and in nature. </a:t>
            </a:r>
          </a:p>
          <a:p>
            <a:endParaRPr lang="en-US" sz="1400" dirty="0" smtClean="0">
              <a:solidFill>
                <a:schemeClr val="tx1"/>
              </a:solidFill>
            </a:endParaRPr>
          </a:p>
          <a:p>
            <a:r>
              <a:rPr lang="en-US" sz="1400" dirty="0" smtClean="0">
                <a:solidFill>
                  <a:schemeClr val="tx1"/>
                </a:solidFill>
              </a:rPr>
              <a:t>-they have access to healthcare to maintain optimum physical, mental and dental health.</a:t>
            </a:r>
          </a:p>
          <a:p>
            <a:endParaRPr lang="en-US" sz="1400" dirty="0" smtClean="0">
              <a:solidFill>
                <a:schemeClr val="tx1"/>
              </a:solidFill>
            </a:endParaRPr>
          </a:p>
          <a:p>
            <a:r>
              <a:rPr lang="en-US" sz="1400" dirty="0" smtClean="0">
                <a:solidFill>
                  <a:schemeClr val="tx1"/>
                </a:solidFill>
              </a:rPr>
              <a:t>-they have access to quality education that promotes future success in school, career and life. </a:t>
            </a:r>
          </a:p>
          <a:p>
            <a:r>
              <a:rPr lang="en-US" sz="1400" dirty="0" smtClean="0">
                <a:solidFill>
                  <a:schemeClr val="tx1"/>
                </a:solidFill>
              </a:rPr>
              <a:t>-they have freedom from mistreatment, abuse and neglect.</a:t>
            </a:r>
          </a:p>
          <a:p>
            <a:endParaRPr lang="en-US" sz="1400" dirty="0" smtClean="0">
              <a:solidFill>
                <a:schemeClr val="tx1"/>
              </a:solidFill>
            </a:endParaRPr>
          </a:p>
          <a:p>
            <a:r>
              <a:rPr lang="en-US" sz="1400" dirty="0" smtClean="0">
                <a:solidFill>
                  <a:schemeClr val="tx1"/>
                </a:solidFill>
              </a:rPr>
              <a:t>-they voice opinions in matters of interest to them, develop their leadership capacity and engage in their community. </a:t>
            </a:r>
          </a:p>
          <a:p>
            <a:endParaRPr lang="en-US" sz="1400" dirty="0" smtClean="0">
              <a:solidFill>
                <a:schemeClr val="tx1"/>
              </a:solidFill>
            </a:endParaRPr>
          </a:p>
          <a:p>
            <a:r>
              <a:rPr lang="en-US" sz="1400" dirty="0" smtClean="0">
                <a:solidFill>
                  <a:schemeClr val="tx1"/>
                </a:solidFill>
              </a:rPr>
              <a:t>-they feel supported by the larger community and maintain a sense of hope for the future.</a:t>
            </a:r>
            <a:br>
              <a:rPr lang="en-US" sz="1400" dirty="0" smtClean="0">
                <a:solidFill>
                  <a:schemeClr val="tx1"/>
                </a:solidFill>
              </a:rPr>
            </a:br>
            <a:endParaRPr lang="en-US" sz="1400" dirty="0" smtClean="0">
              <a:solidFill>
                <a:schemeClr val="tx1"/>
              </a:solidFill>
            </a:endParaRPr>
          </a:p>
          <a:p>
            <a:r>
              <a:rPr lang="en-US" sz="1400" dirty="0" smtClean="0">
                <a:solidFill>
                  <a:schemeClr val="tx1"/>
                </a:solidFill>
              </a:rPr>
              <a:t>-they are encouraged to explore and express their innate curiosity and creativity.  </a:t>
            </a:r>
          </a:p>
        </p:txBody>
      </p:sp>
      <p:sp>
        <p:nvSpPr>
          <p:cNvPr id="5" name="TextBox 4"/>
          <p:cNvSpPr txBox="1"/>
          <p:nvPr/>
        </p:nvSpPr>
        <p:spPr>
          <a:xfrm>
            <a:off x="1905000" y="609600"/>
            <a:ext cx="5867400" cy="381000"/>
          </a:xfrm>
          <a:prstGeom prst="rect">
            <a:avLst/>
          </a:prstGeom>
          <a:noFill/>
        </p:spPr>
        <p:txBody>
          <a:bodyPr wrap="square" rtlCol="0">
            <a:spAutoFit/>
          </a:bodyPr>
          <a:lstStyle/>
          <a:p>
            <a:r>
              <a:rPr lang="en-US" dirty="0" smtClean="0"/>
              <a:t>Napa County </a:t>
            </a:r>
            <a:r>
              <a:rPr lang="en-US" dirty="0" err="1" smtClean="0"/>
              <a:t>Childrens</a:t>
            </a:r>
            <a:r>
              <a:rPr lang="en-US" dirty="0" smtClean="0"/>
              <a:t>’ Bill of Rights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Numbers</a:t>
            </a:r>
            <a:endParaRPr lang="en-US" dirty="0"/>
          </a:p>
        </p:txBody>
      </p:sp>
      <p:pic>
        <p:nvPicPr>
          <p:cNvPr id="4" name="Content Placeholder 3" descr="crazy budget math.jpg"/>
          <p:cNvPicPr>
            <a:picLocks noGrp="1" noChangeAspect="1"/>
          </p:cNvPicPr>
          <p:nvPr>
            <p:ph idx="1"/>
          </p:nvPr>
        </p:nvPicPr>
        <p:blipFill>
          <a:blip r:embed="rId3" cstate="print"/>
          <a:stretch>
            <a:fillRect/>
          </a:stretch>
        </p:blipFill>
        <p:spPr>
          <a:xfrm>
            <a:off x="2590800" y="1219200"/>
            <a:ext cx="3901622" cy="3901622"/>
          </a:xfrm>
        </p:spPr>
      </p:pic>
      <p:sp>
        <p:nvSpPr>
          <p:cNvPr id="5" name="TextBox 4"/>
          <p:cNvSpPr txBox="1"/>
          <p:nvPr/>
        </p:nvSpPr>
        <p:spPr>
          <a:xfrm>
            <a:off x="1828800" y="5486400"/>
            <a:ext cx="5105400" cy="830997"/>
          </a:xfrm>
          <a:prstGeom prst="rect">
            <a:avLst/>
          </a:prstGeom>
          <a:noFill/>
        </p:spPr>
        <p:txBody>
          <a:bodyPr wrap="square" rtlCol="0">
            <a:spAutoFit/>
          </a:bodyPr>
          <a:lstStyle/>
          <a:p>
            <a:pPr algn="ctr"/>
            <a:r>
              <a:rPr lang="en-US" sz="4800" dirty="0" smtClean="0"/>
              <a:t>= 2% on kids</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ads.jpg"/>
          <p:cNvPicPr>
            <a:picLocks noGrp="1" noChangeAspect="1"/>
          </p:cNvPicPr>
          <p:nvPr>
            <p:ph idx="1"/>
          </p:nvPr>
        </p:nvPicPr>
        <p:blipFill>
          <a:blip r:embed="rId3" cstate="print"/>
          <a:stretch>
            <a:fillRect/>
          </a:stretch>
        </p:blipFill>
        <p:spPr>
          <a:xfrm>
            <a:off x="533400" y="304800"/>
            <a:ext cx="8046508" cy="603488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a:t>
            </a:r>
            <a:endParaRPr lang="en-US" dirty="0"/>
          </a:p>
        </p:txBody>
      </p:sp>
      <p:pic>
        <p:nvPicPr>
          <p:cNvPr id="4" name="Content Placeholder 3" descr="after school art.jpg"/>
          <p:cNvPicPr>
            <a:picLocks noGrp="1" noChangeAspect="1"/>
          </p:cNvPicPr>
          <p:nvPr>
            <p:ph idx="1"/>
          </p:nvPr>
        </p:nvPicPr>
        <p:blipFill>
          <a:blip r:embed="rId3" cstate="print"/>
          <a:stretch>
            <a:fillRect/>
          </a:stretch>
        </p:blipFill>
        <p:spPr>
          <a:xfrm>
            <a:off x="533400" y="990600"/>
            <a:ext cx="2725853" cy="1676400"/>
          </a:xfrm>
        </p:spPr>
      </p:pic>
      <p:pic>
        <p:nvPicPr>
          <p:cNvPr id="5" name="Picture 4" descr="child abuse prevention.jpg"/>
          <p:cNvPicPr>
            <a:picLocks noChangeAspect="1"/>
          </p:cNvPicPr>
          <p:nvPr/>
        </p:nvPicPr>
        <p:blipFill>
          <a:blip r:embed="rId4" cstate="print"/>
          <a:stretch>
            <a:fillRect/>
          </a:stretch>
        </p:blipFill>
        <p:spPr>
          <a:xfrm>
            <a:off x="3352800" y="2133600"/>
            <a:ext cx="2438400" cy="2438400"/>
          </a:xfrm>
          <a:prstGeom prst="rect">
            <a:avLst/>
          </a:prstGeom>
        </p:spPr>
      </p:pic>
      <p:pic>
        <p:nvPicPr>
          <p:cNvPr id="6" name="Picture 5" descr="preschool.jpg"/>
          <p:cNvPicPr>
            <a:picLocks noChangeAspect="1"/>
          </p:cNvPicPr>
          <p:nvPr/>
        </p:nvPicPr>
        <p:blipFill>
          <a:blip r:embed="rId5" cstate="print"/>
          <a:stretch>
            <a:fillRect/>
          </a:stretch>
        </p:blipFill>
        <p:spPr>
          <a:xfrm>
            <a:off x="5486400" y="4419600"/>
            <a:ext cx="3232692" cy="1752600"/>
          </a:xfrm>
          <a:prstGeom prst="rect">
            <a:avLst/>
          </a:prstGeom>
        </p:spPr>
      </p:pic>
      <p:pic>
        <p:nvPicPr>
          <p:cNvPr id="7" name="Picture 6" descr="therapy for kids.jpg"/>
          <p:cNvPicPr>
            <a:picLocks noChangeAspect="1"/>
          </p:cNvPicPr>
          <p:nvPr/>
        </p:nvPicPr>
        <p:blipFill>
          <a:blip r:embed="rId6" cstate="print"/>
          <a:stretch>
            <a:fillRect/>
          </a:stretch>
        </p:blipFill>
        <p:spPr>
          <a:xfrm>
            <a:off x="457200" y="4114800"/>
            <a:ext cx="2895600" cy="1929068"/>
          </a:xfrm>
          <a:prstGeom prst="rect">
            <a:avLst/>
          </a:prstGeom>
        </p:spPr>
      </p:pic>
      <p:pic>
        <p:nvPicPr>
          <p:cNvPr id="9" name="Picture 8" descr="job training teens.jpg"/>
          <p:cNvPicPr>
            <a:picLocks noChangeAspect="1"/>
          </p:cNvPicPr>
          <p:nvPr/>
        </p:nvPicPr>
        <p:blipFill>
          <a:blip r:embed="rId7" cstate="print"/>
          <a:stretch>
            <a:fillRect/>
          </a:stretch>
        </p:blipFill>
        <p:spPr>
          <a:xfrm>
            <a:off x="5791200" y="1295400"/>
            <a:ext cx="3047639" cy="1714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pPr lvl="0"/>
            <a:r>
              <a:rPr lang="en-US" b="1" dirty="0">
                <a:solidFill>
                  <a:schemeClr val="tx2">
                    <a:lumMod val="60000"/>
                    <a:lumOff val="40000"/>
                  </a:schemeClr>
                </a:solidFill>
              </a:rPr>
              <a:t/>
            </a:r>
            <a:br>
              <a:rPr lang="en-US" b="1" dirty="0">
                <a:solidFill>
                  <a:schemeClr val="tx2">
                    <a:lumMod val="60000"/>
                    <a:lumOff val="40000"/>
                  </a:schemeClr>
                </a:solidFill>
              </a:rPr>
            </a:br>
            <a:endParaRPr lang="en-US" dirty="0"/>
          </a:p>
        </p:txBody>
      </p:sp>
      <p:sp>
        <p:nvSpPr>
          <p:cNvPr id="3" name="Content Placeholder 2"/>
          <p:cNvSpPr>
            <a:spLocks noGrp="1"/>
          </p:cNvSpPr>
          <p:nvPr>
            <p:ph idx="1"/>
          </p:nvPr>
        </p:nvSpPr>
        <p:spPr>
          <a:xfrm>
            <a:off x="381000" y="152400"/>
            <a:ext cx="8229600" cy="3992563"/>
          </a:xfrm>
        </p:spPr>
        <p:txBody>
          <a:bodyPr/>
          <a:lstStyle/>
          <a:p>
            <a:pPr marL="971550" lvl="1" indent="-514350">
              <a:buNone/>
            </a:pPr>
            <a:endParaRPr lang="en-US" dirty="0" smtClean="0"/>
          </a:p>
          <a:p>
            <a:pPr lvl="1">
              <a:buNone/>
            </a:pPr>
            <a:r>
              <a:rPr lang="en-US" dirty="0" smtClean="0"/>
              <a:t>Napa County Child Wellness Act</a:t>
            </a:r>
          </a:p>
          <a:p>
            <a:pPr lvl="1"/>
            <a:endParaRPr lang="en-US" dirty="0"/>
          </a:p>
        </p:txBody>
      </p:sp>
      <p:pic>
        <p:nvPicPr>
          <p:cNvPr id="8" name="Picture 7" descr="SF Childrens Fund.jpg"/>
          <p:cNvPicPr>
            <a:picLocks noChangeAspect="1"/>
          </p:cNvPicPr>
          <p:nvPr/>
        </p:nvPicPr>
        <p:blipFill>
          <a:blip r:embed="rId3" cstate="print"/>
          <a:stretch>
            <a:fillRect/>
          </a:stretch>
        </p:blipFill>
        <p:spPr>
          <a:xfrm>
            <a:off x="762000" y="1219200"/>
            <a:ext cx="5842000" cy="3505200"/>
          </a:xfrm>
          <a:prstGeom prst="rect">
            <a:avLst/>
          </a:prstGeom>
        </p:spPr>
      </p:pic>
      <p:pic>
        <p:nvPicPr>
          <p:cNvPr id="5" name="Picture 4" descr="old lady hippy.jpg"/>
          <p:cNvPicPr>
            <a:picLocks noChangeAspect="1"/>
          </p:cNvPicPr>
          <p:nvPr/>
        </p:nvPicPr>
        <p:blipFill>
          <a:blip r:embed="rId4" cstate="print"/>
          <a:stretch>
            <a:fillRect/>
          </a:stretch>
        </p:blipFill>
        <p:spPr>
          <a:xfrm>
            <a:off x="4800600" y="4191000"/>
            <a:ext cx="3175000" cy="2133600"/>
          </a:xfrm>
          <a:prstGeom prst="rect">
            <a:avLst/>
          </a:prstGeom>
        </p:spPr>
      </p:pic>
    </p:spTree>
    <p:extLst>
      <p:ext uri="{BB962C8B-B14F-4D97-AF65-F5344CB8AC3E}">
        <p14:creationId xmlns:p14="http://schemas.microsoft.com/office/powerpoint/2010/main" xmlns="" val="37888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Ball</a:t>
            </a:r>
            <a:endParaRPr lang="en-US" dirty="0"/>
          </a:p>
        </p:txBody>
      </p:sp>
      <p:pic>
        <p:nvPicPr>
          <p:cNvPr id="4" name="Content Placeholder 3" descr="courtroom baseball.jpg"/>
          <p:cNvPicPr>
            <a:picLocks noGrp="1" noChangeAspect="1"/>
          </p:cNvPicPr>
          <p:nvPr>
            <p:ph idx="1"/>
          </p:nvPr>
        </p:nvPicPr>
        <p:blipFill>
          <a:blip r:embed="rId3" cstate="print"/>
          <a:stretch>
            <a:fillRect/>
          </a:stretch>
        </p:blipFill>
        <p:spPr>
          <a:xfrm>
            <a:off x="2817751" y="1600200"/>
            <a:ext cx="3508498"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a:t>
            </a:r>
            <a:endParaRPr lang="en-US" dirty="0"/>
          </a:p>
        </p:txBody>
      </p:sp>
      <p:pic>
        <p:nvPicPr>
          <p:cNvPr id="4" name="Content Placeholder 3" descr="shopping.jpg"/>
          <p:cNvPicPr>
            <a:picLocks noGrp="1" noChangeAspect="1"/>
          </p:cNvPicPr>
          <p:nvPr>
            <p:ph idx="1"/>
          </p:nvPr>
        </p:nvPicPr>
        <p:blipFill>
          <a:blip r:embed="rId3" cstate="print"/>
          <a:stretch>
            <a:fillRect/>
          </a:stretch>
        </p:blipFill>
        <p:spPr>
          <a:xfrm>
            <a:off x="762000" y="1676400"/>
            <a:ext cx="3061109" cy="1482725"/>
          </a:xfrm>
        </p:spPr>
      </p:pic>
      <p:pic>
        <p:nvPicPr>
          <p:cNvPr id="5" name="Picture 4" descr="jail.jpg"/>
          <p:cNvPicPr>
            <a:picLocks noChangeAspect="1"/>
          </p:cNvPicPr>
          <p:nvPr/>
        </p:nvPicPr>
        <p:blipFill>
          <a:blip r:embed="rId4" cstate="print"/>
          <a:stretch>
            <a:fillRect/>
          </a:stretch>
        </p:blipFill>
        <p:spPr>
          <a:xfrm>
            <a:off x="4800600" y="1676400"/>
            <a:ext cx="2997200" cy="2247900"/>
          </a:xfrm>
          <a:prstGeom prst="rect">
            <a:avLst/>
          </a:prstGeom>
        </p:spPr>
      </p:pic>
      <p:pic>
        <p:nvPicPr>
          <p:cNvPr id="6" name="Picture 5" descr="kids learning.jpg"/>
          <p:cNvPicPr>
            <a:picLocks noChangeAspect="1"/>
          </p:cNvPicPr>
          <p:nvPr/>
        </p:nvPicPr>
        <p:blipFill>
          <a:blip r:embed="rId5" cstate="print"/>
          <a:stretch>
            <a:fillRect/>
          </a:stretch>
        </p:blipFill>
        <p:spPr>
          <a:xfrm>
            <a:off x="2362200" y="3276600"/>
            <a:ext cx="4343400" cy="2889208"/>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712954" y="609600"/>
            <a:ext cx="7806316"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3850</TotalTime>
  <Words>1964</Words>
  <Application>Microsoft Office PowerPoint</Application>
  <PresentationFormat>On-screen Show (4:3)</PresentationFormat>
  <Paragraphs>176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Pre-game</vt:lpstr>
      <vt:lpstr> </vt:lpstr>
      <vt:lpstr>The Numbers</vt:lpstr>
      <vt:lpstr>Slide 5</vt:lpstr>
      <vt:lpstr>Polling</vt:lpstr>
      <vt:lpstr> </vt:lpstr>
      <vt:lpstr>Curve Ball</vt:lpstr>
      <vt:lpstr>What is Y?</vt:lpstr>
      <vt:lpstr>Vote YES on Y!</vt:lpstr>
      <vt:lpstr>Slide 11</vt:lpstr>
      <vt:lpstr>Start Early…</vt:lpstr>
      <vt:lpstr>Slide 13</vt:lpstr>
      <vt:lpstr>It ain’t over till…</vt:lpstr>
      <vt:lpstr>Remember WHY you do it.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Y May 9 Conference</dc:title>
  <dc:creator>Joelle Gallagher</dc:creator>
  <cp:lastModifiedBy>jgallagher</cp:lastModifiedBy>
  <cp:revision>408</cp:revision>
  <dcterms:created xsi:type="dcterms:W3CDTF">2014-01-27T21:49:28Z</dcterms:created>
  <dcterms:modified xsi:type="dcterms:W3CDTF">2016-05-06T01:06:21Z</dcterms:modified>
</cp:coreProperties>
</file>