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5"/>
  </p:notesMasterIdLst>
  <p:handoutMasterIdLst>
    <p:handoutMasterId r:id="rId16"/>
  </p:handoutMasterIdLst>
  <p:sldIdLst>
    <p:sldId id="280" r:id="rId2"/>
    <p:sldId id="262" r:id="rId3"/>
    <p:sldId id="281" r:id="rId4"/>
    <p:sldId id="263" r:id="rId5"/>
    <p:sldId id="266" r:id="rId6"/>
    <p:sldId id="264" r:id="rId7"/>
    <p:sldId id="273" r:id="rId8"/>
    <p:sldId id="274" r:id="rId9"/>
    <p:sldId id="267" r:id="rId10"/>
    <p:sldId id="268" r:id="rId11"/>
    <p:sldId id="269" r:id="rId12"/>
    <p:sldId id="278" r:id="rId13"/>
    <p:sldId id="282"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FFFF00"/>
    <a:srgbClr val="1D9F8E"/>
    <a:srgbClr val="20A996"/>
    <a:srgbClr val="FFFB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057" autoAdjust="0"/>
  </p:normalViewPr>
  <p:slideViewPr>
    <p:cSldViewPr snapToGrid="0" snapToObjects="1">
      <p:cViewPr>
        <p:scale>
          <a:sx n="108" d="100"/>
          <a:sy n="108" d="100"/>
        </p:scale>
        <p:origin x="-96"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A1E073-0CBE-B349-8E0E-566BCF3F96B4}" type="datetimeFigureOut">
              <a:rPr lang="en-US" smtClean="0"/>
              <a:t>5/10/16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6BA12-D62F-BC4A-ABF6-BE9322AAA5E2}" type="slidenum">
              <a:rPr lang="en-US" smtClean="0"/>
              <a:t>‹#›</a:t>
            </a:fld>
            <a:endParaRPr lang="en-US"/>
          </a:p>
        </p:txBody>
      </p:sp>
    </p:spTree>
    <p:extLst>
      <p:ext uri="{BB962C8B-B14F-4D97-AF65-F5344CB8AC3E}">
        <p14:creationId xmlns:p14="http://schemas.microsoft.com/office/powerpoint/2010/main" val="2421310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B89F5A-2230-D542-AFA8-930ED06139FC}" type="datetimeFigureOut">
              <a:rPr lang="en-US" smtClean="0"/>
              <a:t>5/10/16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3B910A-0C0A-CA46-8281-04291B3701CA}" type="slidenum">
              <a:rPr lang="en-US" smtClean="0"/>
              <a:t>‹#›</a:t>
            </a:fld>
            <a:endParaRPr lang="en-US"/>
          </a:p>
        </p:txBody>
      </p:sp>
    </p:spTree>
    <p:extLst>
      <p:ext uri="{BB962C8B-B14F-4D97-AF65-F5344CB8AC3E}">
        <p14:creationId xmlns:p14="http://schemas.microsoft.com/office/powerpoint/2010/main" val="15701200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xfrm>
            <a:off x="4170363" y="1030288"/>
            <a:ext cx="3106737" cy="2332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ea typeface="MS PGothic" charset="0"/>
                <a:cs typeface="MS PGothic" charset="0"/>
              </a:rPr>
              <a:t>Thanks to Margaret</a:t>
            </a:r>
          </a:p>
          <a:p>
            <a:endParaRPr lang="en-US" dirty="0" smtClean="0">
              <a:latin typeface="Calibri" charset="0"/>
              <a:ea typeface="MS PGothic" charset="0"/>
              <a:cs typeface="MS PGothic" charset="0"/>
            </a:endParaRPr>
          </a:p>
          <a:p>
            <a:r>
              <a:rPr lang="en-US" dirty="0" smtClean="0">
                <a:latin typeface="Calibri" charset="0"/>
                <a:ea typeface="MS PGothic" charset="0"/>
                <a:cs typeface="MS PGothic" charset="0"/>
              </a:rPr>
              <a:t>This presentation</a:t>
            </a:r>
            <a:r>
              <a:rPr lang="en-US" baseline="0" dirty="0" smtClean="0">
                <a:latin typeface="Calibri" charset="0"/>
                <a:ea typeface="MS PGothic" charset="0"/>
                <a:cs typeface="MS PGothic" charset="0"/>
              </a:rPr>
              <a:t> is focused less on the end goal and more on our process along the way</a:t>
            </a:r>
          </a:p>
          <a:p>
            <a:endParaRPr lang="en-US" baseline="0" dirty="0" smtClean="0">
              <a:latin typeface="Calibri" charset="0"/>
              <a:ea typeface="MS PGothic" charset="0"/>
              <a:cs typeface="MS PGothic" charset="0"/>
            </a:endParaRPr>
          </a:p>
          <a:p>
            <a:r>
              <a:rPr lang="en-US" baseline="0" dirty="0" smtClean="0">
                <a:latin typeface="Calibri" charset="0"/>
                <a:ea typeface="MS PGothic" charset="0"/>
                <a:cs typeface="MS PGothic" charset="0"/>
              </a:rPr>
              <a:t>Since day one we have had a commitment to values driven </a:t>
            </a:r>
            <a:r>
              <a:rPr lang="en-US" baseline="0" dirty="0" err="1" smtClean="0">
                <a:latin typeface="Calibri" charset="0"/>
                <a:ea typeface="MS PGothic" charset="0"/>
                <a:cs typeface="MS PGothic" charset="0"/>
              </a:rPr>
              <a:t>camapiging</a:t>
            </a:r>
            <a:endParaRPr lang="en-US" dirty="0">
              <a:latin typeface="Calibri" charset="0"/>
              <a:ea typeface="MS PGothic" charset="0"/>
              <a:cs typeface="MS PGothic"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fontAlgn="base" hangingPunct="1">
              <a:spcBef>
                <a:spcPct val="0"/>
              </a:spcBef>
              <a:spcAft>
                <a:spcPct val="0"/>
              </a:spcAft>
            </a:pPr>
            <a:fld id="{C7E786D5-AF8D-7D47-B48F-6868994AAC01}" type="slidenum">
              <a:rPr lang="en-US" sz="1200">
                <a:latin typeface="Calibri" charset="0"/>
                <a:ea typeface="MS PGothic" charset="0"/>
                <a:cs typeface="MS PGothic" charset="0"/>
              </a:rPr>
              <a:pPr eaLnBrk="1" fontAlgn="base" hangingPunct="1">
                <a:spcBef>
                  <a:spcPct val="0"/>
                </a:spcBef>
                <a:spcAft>
                  <a:spcPct val="0"/>
                </a:spcAft>
              </a:pPr>
              <a:t>1</a:t>
            </a:fld>
            <a:endParaRPr lang="en-US" sz="1200" dirty="0">
              <a:latin typeface="Calibri" charset="0"/>
              <a:ea typeface="MS PGothic" charset="0"/>
              <a:cs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Such a fund will support the holistic well-being and of children and youth through a trauma-informed, asset-focused continuum of resources and services that fill-in the gaps in services and are highly effective, well coordinated and accountable to youth, their loved ones and the public.</a:t>
            </a:r>
          </a:p>
          <a:p>
            <a:endParaRPr lang="en-US" dirty="0"/>
          </a:p>
        </p:txBody>
      </p:sp>
      <p:sp>
        <p:nvSpPr>
          <p:cNvPr id="4" name="Slide Number Placeholder 3"/>
          <p:cNvSpPr>
            <a:spLocks noGrp="1"/>
          </p:cNvSpPr>
          <p:nvPr>
            <p:ph type="sldNum" sz="quarter" idx="10"/>
          </p:nvPr>
        </p:nvSpPr>
        <p:spPr/>
        <p:txBody>
          <a:bodyPr/>
          <a:lstStyle/>
          <a:p>
            <a:fld id="{253B910A-0C0A-CA46-8281-04291B3701CA}" type="slidenum">
              <a:rPr lang="en-US" smtClean="0"/>
              <a:t>2</a:t>
            </a:fld>
            <a:endParaRPr lang="en-US"/>
          </a:p>
        </p:txBody>
      </p:sp>
    </p:spTree>
    <p:extLst>
      <p:ext uri="{BB962C8B-B14F-4D97-AF65-F5344CB8AC3E}">
        <p14:creationId xmlns:p14="http://schemas.microsoft.com/office/powerpoint/2010/main" val="1140896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including but not limited to: system-involved children and youth, homeless children, youth and their families as well as those living in poverty, immigrant children, youth and families, LGBT children, youth and families, teen parents and families, single mothers, youth with poor physical, mental, emotional and behavioral health outcomes, youth with disabilities, and families with children and youth who are impacted by the criminal legal system and/or who have family members who are incarcerated.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Disconnected Transitional-Aged Youth 18 through 24 years old, including: homeless or in danger of homelessness; dropped out of high school; have a disability, including substance abuse; are low-income parents; are undocumented; are new immigrants and/or English Learners; are Lesbian, Gay, Bisexual, Transgender and Queer (“LGBTQQ”); and/or are transitioning from the foster care, juvenile justice, criminal justice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53B910A-0C0A-CA46-8281-04291B3701CA}" type="slidenum">
              <a:rPr lang="en-US" smtClean="0"/>
              <a:t>5</a:t>
            </a:fld>
            <a:endParaRPr lang="en-US"/>
          </a:p>
        </p:txBody>
      </p:sp>
    </p:spTree>
    <p:extLst>
      <p:ext uri="{BB962C8B-B14F-4D97-AF65-F5344CB8AC3E}">
        <p14:creationId xmlns:p14="http://schemas.microsoft.com/office/powerpoint/2010/main" val="2268436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B910A-0C0A-CA46-8281-04291B3701CA}" type="slidenum">
              <a:rPr lang="en-US" smtClean="0"/>
              <a:t>7</a:t>
            </a:fld>
            <a:endParaRPr lang="en-US"/>
          </a:p>
        </p:txBody>
      </p:sp>
    </p:spTree>
    <p:extLst>
      <p:ext uri="{BB962C8B-B14F-4D97-AF65-F5344CB8AC3E}">
        <p14:creationId xmlns:p14="http://schemas.microsoft.com/office/powerpoint/2010/main" val="1141597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9893ED-4FA4-FA46-ADC9-5C88BE875E89}" type="datetimeFigureOut">
              <a:rPr lang="en-US" smtClean="0"/>
              <a:t>5/10/16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1DD53F-DF3E-9E48-8C38-8F7D2B65FB59}" type="slidenum">
              <a:rPr lang="en-US" smtClean="0"/>
              <a:t>‹#›</a:t>
            </a:fld>
            <a:endParaRPr lang="en-US"/>
          </a:p>
        </p:txBody>
      </p:sp>
    </p:spTree>
    <p:extLst>
      <p:ext uri="{BB962C8B-B14F-4D97-AF65-F5344CB8AC3E}">
        <p14:creationId xmlns:p14="http://schemas.microsoft.com/office/powerpoint/2010/main" val="2110916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9893ED-4FA4-FA46-ADC9-5C88BE875E89}" type="datetimeFigureOut">
              <a:rPr lang="en-US" smtClean="0"/>
              <a:t>5/10/16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1DD53F-DF3E-9E48-8C38-8F7D2B65FB59}" type="slidenum">
              <a:rPr lang="en-US" smtClean="0"/>
              <a:t>‹#›</a:t>
            </a:fld>
            <a:endParaRPr lang="en-US"/>
          </a:p>
        </p:txBody>
      </p:sp>
    </p:spTree>
    <p:extLst>
      <p:ext uri="{BB962C8B-B14F-4D97-AF65-F5344CB8AC3E}">
        <p14:creationId xmlns:p14="http://schemas.microsoft.com/office/powerpoint/2010/main" val="647674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9893ED-4FA4-FA46-ADC9-5C88BE875E89}" type="datetimeFigureOut">
              <a:rPr lang="en-US" smtClean="0"/>
              <a:t>5/10/16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1DD53F-DF3E-9E48-8C38-8F7D2B65FB59}" type="slidenum">
              <a:rPr lang="en-US" smtClean="0"/>
              <a:t>‹#›</a:t>
            </a:fld>
            <a:endParaRPr lang="en-US"/>
          </a:p>
        </p:txBody>
      </p:sp>
    </p:spTree>
    <p:extLst>
      <p:ext uri="{BB962C8B-B14F-4D97-AF65-F5344CB8AC3E}">
        <p14:creationId xmlns:p14="http://schemas.microsoft.com/office/powerpoint/2010/main" val="2881162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Rectangle 5"/>
          <p:cNvSpPr/>
          <p:nvPr userDrawn="1"/>
        </p:nvSpPr>
        <p:spPr>
          <a:xfrm>
            <a:off x="234950" y="1596570"/>
            <a:ext cx="8624887" cy="49772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263260" y="257455"/>
            <a:ext cx="8608674" cy="12181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itle 1"/>
          <p:cNvSpPr>
            <a:spLocks noGrp="1"/>
          </p:cNvSpPr>
          <p:nvPr>
            <p:ph type="title"/>
          </p:nvPr>
        </p:nvSpPr>
        <p:spPr>
          <a:xfrm>
            <a:off x="263260" y="257454"/>
            <a:ext cx="7755883" cy="1218165"/>
          </a:xfrm>
        </p:spPr>
        <p:txBody>
          <a:bodyPr anchor="t" anchorCtr="0"/>
          <a:lstStyle>
            <a:lvl1pPr algn="ctr">
              <a:defRPr sz="2800">
                <a:solidFill>
                  <a:srgbClr val="FFFFFF"/>
                </a:solidFill>
              </a:defRPr>
            </a:lvl1pPr>
          </a:lstStyle>
          <a:p>
            <a:r>
              <a:rPr lang="en-US" dirty="0" smtClean="0"/>
              <a:t>Click to edit Master title style</a:t>
            </a:r>
            <a:endParaRPr dirty="0"/>
          </a:p>
        </p:txBody>
      </p:sp>
      <p:sp>
        <p:nvSpPr>
          <p:cNvPr id="13" name="Content Placeholder 2"/>
          <p:cNvSpPr>
            <a:spLocks noGrp="1"/>
          </p:cNvSpPr>
          <p:nvPr>
            <p:ph idx="1"/>
          </p:nvPr>
        </p:nvSpPr>
        <p:spPr>
          <a:xfrm>
            <a:off x="411238" y="1765905"/>
            <a:ext cx="8248952" cy="4717144"/>
          </a:xfrm>
        </p:spPr>
        <p:txBody>
          <a:bodyPr/>
          <a:lstStyle>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5EB20AF9-910E-A641-A121-2D3EE0E71D40}" type="slidenum">
              <a:rPr lang="en-US" smtClean="0"/>
              <a:t>‹#›</a:t>
            </a:fld>
            <a:endParaRPr lang="en-US" dirty="0"/>
          </a:p>
        </p:txBody>
      </p:sp>
    </p:spTree>
    <p:extLst>
      <p:ext uri="{BB962C8B-B14F-4D97-AF65-F5344CB8AC3E}">
        <p14:creationId xmlns:p14="http://schemas.microsoft.com/office/powerpoint/2010/main" val="2333982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9893ED-4FA4-FA46-ADC9-5C88BE875E89}" type="datetimeFigureOut">
              <a:rPr lang="en-US" smtClean="0"/>
              <a:t>5/10/16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1DD53F-DF3E-9E48-8C38-8F7D2B65FB59}" type="slidenum">
              <a:rPr lang="en-US" smtClean="0"/>
              <a:t>‹#›</a:t>
            </a:fld>
            <a:endParaRPr lang="en-US"/>
          </a:p>
        </p:txBody>
      </p:sp>
    </p:spTree>
    <p:extLst>
      <p:ext uri="{BB962C8B-B14F-4D97-AF65-F5344CB8AC3E}">
        <p14:creationId xmlns:p14="http://schemas.microsoft.com/office/powerpoint/2010/main" val="2800546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9893ED-4FA4-FA46-ADC9-5C88BE875E89}" type="datetimeFigureOut">
              <a:rPr lang="en-US" smtClean="0"/>
              <a:t>5/10/16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1DD53F-DF3E-9E48-8C38-8F7D2B65FB59}" type="slidenum">
              <a:rPr lang="en-US" smtClean="0"/>
              <a:t>‹#›</a:t>
            </a:fld>
            <a:endParaRPr lang="en-US"/>
          </a:p>
        </p:txBody>
      </p:sp>
    </p:spTree>
    <p:extLst>
      <p:ext uri="{BB962C8B-B14F-4D97-AF65-F5344CB8AC3E}">
        <p14:creationId xmlns:p14="http://schemas.microsoft.com/office/powerpoint/2010/main" val="3640852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9893ED-4FA4-FA46-ADC9-5C88BE875E89}" type="datetimeFigureOut">
              <a:rPr lang="en-US" smtClean="0"/>
              <a:t>5/10/16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1DD53F-DF3E-9E48-8C38-8F7D2B65FB59}" type="slidenum">
              <a:rPr lang="en-US" smtClean="0"/>
              <a:t>‹#›</a:t>
            </a:fld>
            <a:endParaRPr lang="en-US"/>
          </a:p>
        </p:txBody>
      </p:sp>
    </p:spTree>
    <p:extLst>
      <p:ext uri="{BB962C8B-B14F-4D97-AF65-F5344CB8AC3E}">
        <p14:creationId xmlns:p14="http://schemas.microsoft.com/office/powerpoint/2010/main" val="1402142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9893ED-4FA4-FA46-ADC9-5C88BE875E89}" type="datetimeFigureOut">
              <a:rPr lang="en-US" smtClean="0"/>
              <a:t>5/10/16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1DD53F-DF3E-9E48-8C38-8F7D2B65FB59}" type="slidenum">
              <a:rPr lang="en-US" smtClean="0"/>
              <a:t>‹#›</a:t>
            </a:fld>
            <a:endParaRPr lang="en-US"/>
          </a:p>
        </p:txBody>
      </p:sp>
    </p:spTree>
    <p:extLst>
      <p:ext uri="{BB962C8B-B14F-4D97-AF65-F5344CB8AC3E}">
        <p14:creationId xmlns:p14="http://schemas.microsoft.com/office/powerpoint/2010/main" val="2481213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9893ED-4FA4-FA46-ADC9-5C88BE875E89}" type="datetimeFigureOut">
              <a:rPr lang="en-US" smtClean="0"/>
              <a:t>5/10/16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1DD53F-DF3E-9E48-8C38-8F7D2B65FB59}" type="slidenum">
              <a:rPr lang="en-US" smtClean="0"/>
              <a:t>‹#›</a:t>
            </a:fld>
            <a:endParaRPr lang="en-US"/>
          </a:p>
        </p:txBody>
      </p:sp>
    </p:spTree>
    <p:extLst>
      <p:ext uri="{BB962C8B-B14F-4D97-AF65-F5344CB8AC3E}">
        <p14:creationId xmlns:p14="http://schemas.microsoft.com/office/powerpoint/2010/main" val="3120638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9893ED-4FA4-FA46-ADC9-5C88BE875E89}" type="datetimeFigureOut">
              <a:rPr lang="en-US" smtClean="0"/>
              <a:t>5/10/16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1DD53F-DF3E-9E48-8C38-8F7D2B65FB59}" type="slidenum">
              <a:rPr lang="en-US" smtClean="0"/>
              <a:t>‹#›</a:t>
            </a:fld>
            <a:endParaRPr lang="en-US"/>
          </a:p>
        </p:txBody>
      </p:sp>
    </p:spTree>
    <p:extLst>
      <p:ext uri="{BB962C8B-B14F-4D97-AF65-F5344CB8AC3E}">
        <p14:creationId xmlns:p14="http://schemas.microsoft.com/office/powerpoint/2010/main" val="3738747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9893ED-4FA4-FA46-ADC9-5C88BE875E89}" type="datetimeFigureOut">
              <a:rPr lang="en-US" smtClean="0"/>
              <a:t>5/10/16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1DD53F-DF3E-9E48-8C38-8F7D2B65FB59}" type="slidenum">
              <a:rPr lang="en-US" smtClean="0"/>
              <a:t>‹#›</a:t>
            </a:fld>
            <a:endParaRPr lang="en-US"/>
          </a:p>
        </p:txBody>
      </p:sp>
    </p:spTree>
    <p:extLst>
      <p:ext uri="{BB962C8B-B14F-4D97-AF65-F5344CB8AC3E}">
        <p14:creationId xmlns:p14="http://schemas.microsoft.com/office/powerpoint/2010/main" val="2842408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9893ED-4FA4-FA46-ADC9-5C88BE875E89}" type="datetimeFigureOut">
              <a:rPr lang="en-US" smtClean="0"/>
              <a:t>5/10/16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1DD53F-DF3E-9E48-8C38-8F7D2B65FB59}" type="slidenum">
              <a:rPr lang="en-US" smtClean="0"/>
              <a:t>‹#›</a:t>
            </a:fld>
            <a:endParaRPr lang="en-US"/>
          </a:p>
        </p:txBody>
      </p:sp>
    </p:spTree>
    <p:extLst>
      <p:ext uri="{BB962C8B-B14F-4D97-AF65-F5344CB8AC3E}">
        <p14:creationId xmlns:p14="http://schemas.microsoft.com/office/powerpoint/2010/main" val="31522808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6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66276"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9893ED-4FA4-FA46-ADC9-5C88BE875E89}" type="datetimeFigureOut">
              <a:rPr lang="en-US" smtClean="0"/>
              <a:t>5/10/16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Richmond Kids First – Fund for Children &amp; Youth</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smtClean="0"/>
              <a:t>1</a:t>
            </a:r>
            <a:endParaRPr lang="en-US" dirty="0"/>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836408" y="0"/>
            <a:ext cx="1307592" cy="2068703"/>
          </a:xfrm>
          <a:prstGeom prst="rect">
            <a:avLst/>
          </a:prstGeom>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40460457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457200" rtl="0" eaLnBrk="1" latinLnBrk="0" hangingPunct="1">
        <a:spcBef>
          <a:spcPct val="0"/>
        </a:spcBef>
        <a:buNone/>
        <a:defRPr sz="3600" b="1" i="0" kern="1200">
          <a:solidFill>
            <a:schemeClr val="accent6">
              <a:lumMod val="50000"/>
            </a:schemeClr>
          </a:solidFill>
          <a:latin typeface="Gill Sans"/>
          <a:ea typeface="+mj-ea"/>
          <a:cs typeface="Gill Sans"/>
        </a:defRPr>
      </a:lvl1pPr>
    </p:titleStyle>
    <p:bodyStyle>
      <a:lvl1pPr marL="342900" indent="-342900" algn="l" defTabSz="457200" rtl="0" eaLnBrk="1" latinLnBrk="0" hangingPunct="1">
        <a:spcBef>
          <a:spcPct val="20000"/>
        </a:spcBef>
        <a:spcAft>
          <a:spcPts val="1200"/>
        </a:spcAft>
        <a:buFont typeface="Arial"/>
        <a:buChar char="•"/>
        <a:defRPr sz="2800" b="1" kern="1200">
          <a:solidFill>
            <a:schemeClr val="tx1"/>
          </a:solidFill>
          <a:latin typeface="Gill Sans"/>
          <a:ea typeface="+mn-ea"/>
          <a:cs typeface="Gill Sans"/>
        </a:defRPr>
      </a:lvl1pPr>
      <a:lvl2pPr marL="742950" indent="-285750" algn="l" defTabSz="457200" rtl="0" eaLnBrk="1" latinLnBrk="0" hangingPunct="1">
        <a:spcBef>
          <a:spcPct val="20000"/>
        </a:spcBef>
        <a:spcAft>
          <a:spcPts val="1200"/>
        </a:spcAft>
        <a:buFont typeface="Arial"/>
        <a:buChar char="–"/>
        <a:defRPr sz="2800" b="1" i="0" kern="1200">
          <a:solidFill>
            <a:schemeClr val="tx1"/>
          </a:solidFill>
          <a:latin typeface="Gill Sans"/>
          <a:ea typeface="+mn-ea"/>
          <a:cs typeface="Gill Sans"/>
        </a:defRPr>
      </a:lvl2pPr>
      <a:lvl3pPr marL="1143000" indent="-228600" algn="l" defTabSz="457200" rtl="0" eaLnBrk="1" latinLnBrk="0" hangingPunct="1">
        <a:spcBef>
          <a:spcPct val="20000"/>
        </a:spcBef>
        <a:spcAft>
          <a:spcPts val="1200"/>
        </a:spcAft>
        <a:buFont typeface="Arial"/>
        <a:buChar char="•"/>
        <a:defRPr sz="2400" b="1" i="0" kern="1200">
          <a:solidFill>
            <a:schemeClr val="tx1"/>
          </a:solidFill>
          <a:latin typeface="Gill Sans"/>
          <a:ea typeface="+mn-ea"/>
          <a:cs typeface="Gill Sans"/>
        </a:defRPr>
      </a:lvl3pPr>
      <a:lvl4pPr marL="1600200" indent="-228600" algn="l" defTabSz="457200" rtl="0" eaLnBrk="1" latinLnBrk="0" hangingPunct="1">
        <a:spcBef>
          <a:spcPct val="20000"/>
        </a:spcBef>
        <a:spcAft>
          <a:spcPts val="1200"/>
        </a:spcAft>
        <a:buFont typeface="Arial"/>
        <a:buChar char="–"/>
        <a:defRPr sz="2000" b="1" i="0" kern="1200">
          <a:solidFill>
            <a:schemeClr val="tx1"/>
          </a:solidFill>
          <a:latin typeface="Gill Sans"/>
          <a:ea typeface="+mn-ea"/>
          <a:cs typeface="Gill Sans"/>
        </a:defRPr>
      </a:lvl4pPr>
      <a:lvl5pPr marL="2057400" indent="-228600" algn="l" defTabSz="457200" rtl="0" eaLnBrk="1" latinLnBrk="0" hangingPunct="1">
        <a:spcBef>
          <a:spcPct val="20000"/>
        </a:spcBef>
        <a:spcAft>
          <a:spcPts val="1200"/>
        </a:spcAft>
        <a:buFont typeface="Arial"/>
        <a:buChar char="»"/>
        <a:defRPr sz="2000" b="1" i="0" kern="1200">
          <a:solidFill>
            <a:schemeClr val="tx1"/>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67013"/>
          </a:xfrm>
        </p:spPr>
        <p:style>
          <a:lnRef idx="2">
            <a:schemeClr val="dk1">
              <a:shade val="50000"/>
            </a:schemeClr>
          </a:lnRef>
          <a:fillRef idx="1">
            <a:schemeClr val="dk1"/>
          </a:fillRef>
          <a:effectRef idx="0">
            <a:schemeClr val="dk1"/>
          </a:effectRef>
          <a:fontRef idx="minor">
            <a:schemeClr val="lt1"/>
          </a:fontRef>
        </p:style>
        <p:txBody>
          <a:bodyPr/>
          <a:lstStyle/>
          <a:p>
            <a:r>
              <a:rPr lang="en-US" sz="4000" b="1" dirty="0" smtClean="0">
                <a:solidFill>
                  <a:srgbClr val="FFFF00"/>
                </a:solidFill>
                <a:latin typeface="Palatino"/>
                <a:cs typeface="Palatino"/>
              </a:rPr>
              <a:t>Richmond Kids First:</a:t>
            </a:r>
            <a:r>
              <a:rPr lang="en-US" sz="4000" b="1" dirty="0">
                <a:solidFill>
                  <a:srgbClr val="FFFF00"/>
                </a:solidFill>
                <a:latin typeface="Palatino"/>
                <a:cs typeface="Palatino"/>
              </a:rPr>
              <a:t/>
            </a:r>
            <a:br>
              <a:rPr lang="en-US" sz="4000" b="1" dirty="0">
                <a:solidFill>
                  <a:srgbClr val="FFFF00"/>
                </a:solidFill>
                <a:latin typeface="Palatino"/>
                <a:cs typeface="Palatino"/>
              </a:rPr>
            </a:br>
            <a:r>
              <a:rPr lang="en-US" sz="4000" b="1" dirty="0" smtClean="0">
                <a:solidFill>
                  <a:srgbClr val="FFFF00"/>
                </a:solidFill>
                <a:latin typeface="Palatino"/>
                <a:cs typeface="Palatino"/>
              </a:rPr>
              <a:t>Building Power thru a Ballot Effort</a:t>
            </a:r>
            <a:endParaRPr lang="en-US" sz="4000" b="1" dirty="0">
              <a:solidFill>
                <a:srgbClr val="FFFF00"/>
              </a:solidFill>
              <a:latin typeface="Palatino"/>
              <a:cs typeface="Palatino"/>
            </a:endParaRPr>
          </a:p>
        </p:txBody>
      </p:sp>
      <p:pic>
        <p:nvPicPr>
          <p:cNvPr id="8" name="Content Placeholder 7" descr="RKF banner.jpg"/>
          <p:cNvPicPr>
            <a:picLocks noGrp="1" noChangeAspect="1"/>
          </p:cNvPicPr>
          <p:nvPr>
            <p:ph idx="1"/>
          </p:nvPr>
        </p:nvPicPr>
        <p:blipFill rotWithShape="1">
          <a:blip r:embed="rId3">
            <a:extLst>
              <a:ext uri="{28A0092B-C50C-407E-A947-70E740481C1C}">
                <a14:useLocalDpi xmlns:a14="http://schemas.microsoft.com/office/drawing/2010/main" val="0"/>
              </a:ext>
            </a:extLst>
          </a:blip>
          <a:srcRect r="-1214" b="-15146"/>
          <a:stretch/>
        </p:blipFill>
        <p:spPr>
          <a:xfrm>
            <a:off x="0" y="1667013"/>
            <a:ext cx="9254240" cy="5712638"/>
          </a:xfrm>
        </p:spPr>
      </p:pic>
    </p:spTree>
    <p:extLst>
      <p:ext uri="{BB962C8B-B14F-4D97-AF65-F5344CB8AC3E}">
        <p14:creationId xmlns:p14="http://schemas.microsoft.com/office/powerpoint/2010/main" val="14001710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RFCY Oversight Committee: Roles &amp; Responsibilities</a:t>
            </a:r>
            <a:endParaRPr lang="en-US" dirty="0"/>
          </a:p>
        </p:txBody>
      </p:sp>
      <p:sp>
        <p:nvSpPr>
          <p:cNvPr id="3" name="Content Placeholder 2"/>
          <p:cNvSpPr>
            <a:spLocks noGrp="1"/>
          </p:cNvSpPr>
          <p:nvPr>
            <p:ph idx="1"/>
          </p:nvPr>
        </p:nvSpPr>
        <p:spPr/>
        <p:txBody>
          <a:bodyPr/>
          <a:lstStyle/>
          <a:p>
            <a:r>
              <a:rPr lang="en-US" dirty="0" smtClean="0"/>
              <a:t>Strategic Planning to set priorities </a:t>
            </a:r>
            <a:br>
              <a:rPr lang="en-US" dirty="0" smtClean="0"/>
            </a:br>
            <a:r>
              <a:rPr lang="en-US" dirty="0" smtClean="0"/>
              <a:t>(every three years)</a:t>
            </a:r>
          </a:p>
          <a:p>
            <a:r>
              <a:rPr lang="en-US" dirty="0"/>
              <a:t>S</a:t>
            </a:r>
            <a:r>
              <a:rPr lang="en-US" dirty="0" smtClean="0"/>
              <a:t>oliciting &amp; reviewing applications</a:t>
            </a:r>
          </a:p>
          <a:p>
            <a:r>
              <a:rPr lang="en-US" dirty="0"/>
              <a:t>R</a:t>
            </a:r>
            <a:r>
              <a:rPr lang="en-US" dirty="0" smtClean="0"/>
              <a:t>ecommending grants to award to City Council for approval</a:t>
            </a:r>
          </a:p>
          <a:p>
            <a:r>
              <a:rPr lang="en-US" dirty="0" smtClean="0"/>
              <a:t>Facilitating annual evaluation</a:t>
            </a:r>
          </a:p>
          <a:p>
            <a:r>
              <a:rPr lang="en-US" dirty="0" smtClean="0"/>
              <a:t>Review financial reports &amp; audits</a:t>
            </a:r>
          </a:p>
          <a:p>
            <a:endParaRPr lang="en-US" dirty="0"/>
          </a:p>
        </p:txBody>
      </p:sp>
    </p:spTree>
    <p:extLst>
      <p:ext uri="{BB962C8B-B14F-4D97-AF65-F5344CB8AC3E}">
        <p14:creationId xmlns:p14="http://schemas.microsoft.com/office/powerpoint/2010/main" val="48333949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Administration of RFCY</a:t>
            </a:r>
            <a:endParaRPr lang="en-US" dirty="0"/>
          </a:p>
        </p:txBody>
      </p:sp>
      <p:sp>
        <p:nvSpPr>
          <p:cNvPr id="3" name="Content Placeholder 2"/>
          <p:cNvSpPr>
            <a:spLocks noGrp="1"/>
          </p:cNvSpPr>
          <p:nvPr>
            <p:ph idx="1"/>
          </p:nvPr>
        </p:nvSpPr>
        <p:spPr>
          <a:xfrm>
            <a:off x="44450" y="1600200"/>
            <a:ext cx="8229600" cy="5257800"/>
          </a:xfrm>
        </p:spPr>
        <p:txBody>
          <a:bodyPr/>
          <a:lstStyle/>
          <a:p>
            <a:r>
              <a:rPr lang="en-US" dirty="0" smtClean="0"/>
              <a:t>City Managers office (until Dept. of Children and Youth Services is created)</a:t>
            </a:r>
          </a:p>
          <a:p>
            <a:r>
              <a:rPr lang="en-US" dirty="0" smtClean="0"/>
              <a:t>10% for Administration</a:t>
            </a:r>
          </a:p>
          <a:p>
            <a:r>
              <a:rPr lang="en-US" dirty="0" smtClean="0"/>
              <a:t>5% for Evaluation</a:t>
            </a:r>
          </a:p>
          <a:p>
            <a:r>
              <a:rPr lang="en-US" dirty="0" smtClean="0"/>
              <a:t>Limit overhead %</a:t>
            </a:r>
          </a:p>
          <a:p>
            <a:r>
              <a:rPr lang="en-US" dirty="0" smtClean="0"/>
              <a:t>Not to replace existing children &amp; youth funding</a:t>
            </a:r>
          </a:p>
          <a:p>
            <a:r>
              <a:rPr lang="en-US" dirty="0" smtClean="0"/>
              <a:t>10-year commitment then reassess</a:t>
            </a:r>
          </a:p>
          <a:p>
            <a:endParaRPr lang="en-US" dirty="0"/>
          </a:p>
        </p:txBody>
      </p:sp>
    </p:spTree>
    <p:extLst>
      <p:ext uri="{BB962C8B-B14F-4D97-AF65-F5344CB8AC3E}">
        <p14:creationId xmlns:p14="http://schemas.microsoft.com/office/powerpoint/2010/main" val="36738366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6727"/>
            <a:ext cx="7166276" cy="1143000"/>
          </a:xfrm>
        </p:spPr>
        <p:txBody>
          <a:bodyPr/>
          <a:lstStyle/>
          <a:p>
            <a:r>
              <a:rPr lang="en-US" dirty="0" smtClean="0"/>
              <a:t>Emergency Contingencies</a:t>
            </a:r>
            <a:endParaRPr lang="en-US" dirty="0"/>
          </a:p>
        </p:txBody>
      </p:sp>
      <p:sp>
        <p:nvSpPr>
          <p:cNvPr id="3" name="Content Placeholder 2"/>
          <p:cNvSpPr>
            <a:spLocks noGrp="1"/>
          </p:cNvSpPr>
          <p:nvPr>
            <p:ph idx="1"/>
          </p:nvPr>
        </p:nvSpPr>
        <p:spPr>
          <a:xfrm>
            <a:off x="0" y="3033628"/>
            <a:ext cx="9144000" cy="3824371"/>
          </a:xfrm>
        </p:spPr>
        <p:txBody>
          <a:bodyPr>
            <a:normAutofit/>
          </a:bodyPr>
          <a:lstStyle/>
          <a:p>
            <a:pPr lvl="1"/>
            <a:r>
              <a:rPr lang="en-US" dirty="0" smtClean="0"/>
              <a:t>If one of top 3 revenue sources is reduced by 10%, then fund reduces to 2% of general fund</a:t>
            </a:r>
          </a:p>
          <a:p>
            <a:pPr lvl="1"/>
            <a:r>
              <a:rPr lang="en-US" dirty="0" smtClean="0"/>
              <a:t>If one of top 3 revenue sources is reduced by 20%, then fund reduces to 1% of general fund</a:t>
            </a:r>
            <a:endParaRPr lang="en-US" dirty="0"/>
          </a:p>
        </p:txBody>
      </p:sp>
    </p:spTree>
    <p:extLst>
      <p:ext uri="{BB962C8B-B14F-4D97-AF65-F5344CB8AC3E}">
        <p14:creationId xmlns:p14="http://schemas.microsoft.com/office/powerpoint/2010/main" val="257385549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023"/>
            <a:ext cx="7166276" cy="1143000"/>
          </a:xfrm>
        </p:spPr>
        <p:txBody>
          <a:bodyPr/>
          <a:lstStyle/>
          <a:p>
            <a:r>
              <a:rPr lang="en-US" dirty="0" smtClean="0"/>
              <a:t>How are we doing it?</a:t>
            </a:r>
            <a:endParaRPr lang="en-US" dirty="0"/>
          </a:p>
        </p:txBody>
      </p:sp>
      <p:sp>
        <p:nvSpPr>
          <p:cNvPr id="3" name="Content Placeholder 2"/>
          <p:cNvSpPr>
            <a:spLocks noGrp="1"/>
          </p:cNvSpPr>
          <p:nvPr>
            <p:ph idx="1"/>
          </p:nvPr>
        </p:nvSpPr>
        <p:spPr>
          <a:xfrm>
            <a:off x="0" y="1153387"/>
            <a:ext cx="8229600" cy="4525963"/>
          </a:xfrm>
        </p:spPr>
        <p:txBody>
          <a:bodyPr/>
          <a:lstStyle/>
          <a:p>
            <a:r>
              <a:rPr lang="en-US" dirty="0" smtClean="0"/>
              <a:t>Young people are leading signature drive </a:t>
            </a:r>
            <a:br>
              <a:rPr lang="en-US" dirty="0" smtClean="0"/>
            </a:br>
            <a:r>
              <a:rPr lang="en-US" dirty="0" smtClean="0"/>
              <a:t>&amp; have input in all aspects of campaign.</a:t>
            </a:r>
          </a:p>
          <a:p>
            <a:r>
              <a:rPr lang="en-US" dirty="0" smtClean="0"/>
              <a:t>Strong &amp; active coalition. </a:t>
            </a:r>
          </a:p>
          <a:p>
            <a:r>
              <a:rPr lang="en-US" dirty="0" smtClean="0"/>
              <a:t>Support from funders with whom we have relationships. </a:t>
            </a:r>
          </a:p>
          <a:p>
            <a:r>
              <a:rPr lang="en-US" dirty="0" smtClean="0"/>
              <a:t>Support from public officials with whom we have relationship.</a:t>
            </a:r>
          </a:p>
          <a:p>
            <a:r>
              <a:rPr lang="en-US" dirty="0" smtClean="0"/>
              <a:t>Keeping it respectful. </a:t>
            </a:r>
            <a:endParaRPr lang="en-US" dirty="0"/>
          </a:p>
        </p:txBody>
      </p:sp>
      <p:pic>
        <p:nvPicPr>
          <p:cNvPr id="4" name="Picture 3" descr="IMG_807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5132" y="4476248"/>
            <a:ext cx="3518868" cy="2381752"/>
          </a:xfrm>
          <a:prstGeom prst="rect">
            <a:avLst/>
          </a:prstGeom>
        </p:spPr>
      </p:pic>
    </p:spTree>
    <p:extLst>
      <p:ext uri="{BB962C8B-B14F-4D97-AF65-F5344CB8AC3E}">
        <p14:creationId xmlns:p14="http://schemas.microsoft.com/office/powerpoint/2010/main" val="40295865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1619" y="35980"/>
            <a:ext cx="6259446" cy="1143000"/>
          </a:xfrm>
        </p:spPr>
        <p:txBody>
          <a:bodyPr/>
          <a:lstStyle/>
          <a:p>
            <a:r>
              <a:rPr lang="en-US" dirty="0" smtClean="0"/>
              <a:t>Purpose of RFCY</a:t>
            </a:r>
            <a:endParaRPr lang="en-US" dirty="0"/>
          </a:p>
        </p:txBody>
      </p:sp>
      <p:sp>
        <p:nvSpPr>
          <p:cNvPr id="3" name="Content Placeholder 2"/>
          <p:cNvSpPr>
            <a:spLocks noGrp="1"/>
          </p:cNvSpPr>
          <p:nvPr>
            <p:ph idx="1"/>
          </p:nvPr>
        </p:nvSpPr>
        <p:spPr>
          <a:xfrm>
            <a:off x="3868672" y="2316376"/>
            <a:ext cx="5275328" cy="4541624"/>
          </a:xfrm>
        </p:spPr>
        <p:txBody>
          <a:bodyPr>
            <a:normAutofit/>
          </a:bodyPr>
          <a:lstStyle/>
          <a:p>
            <a:pPr marL="0" indent="0">
              <a:buNone/>
            </a:pPr>
            <a:r>
              <a:rPr lang="en-US" sz="3600" dirty="0" smtClean="0"/>
              <a:t>To </a:t>
            </a:r>
            <a:r>
              <a:rPr lang="en-US" sz="3600" dirty="0"/>
              <a:t>create a Richmond Fund for Children and Youth with a sustainable, long-term funding stream in order to create a children and youth-friendly </a:t>
            </a:r>
            <a:r>
              <a:rPr lang="en-US" sz="3600" dirty="0" smtClean="0"/>
              <a:t>city. </a:t>
            </a:r>
          </a:p>
        </p:txBody>
      </p:sp>
      <p:pic>
        <p:nvPicPr>
          <p:cNvPr id="4" name="Picture 3" descr="AnureRK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30627"/>
            <a:ext cx="3518868" cy="2627373"/>
          </a:xfrm>
          <a:prstGeom prst="rect">
            <a:avLst/>
          </a:prstGeom>
        </p:spPr>
      </p:pic>
      <p:pic>
        <p:nvPicPr>
          <p:cNvPr id="5" name="Picture 4" descr="IMG_4464.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78981"/>
            <a:ext cx="3518868" cy="3051646"/>
          </a:xfrm>
          <a:prstGeom prst="rect">
            <a:avLst/>
          </a:prstGeom>
        </p:spPr>
      </p:pic>
    </p:spTree>
    <p:extLst>
      <p:ext uri="{BB962C8B-B14F-4D97-AF65-F5344CB8AC3E}">
        <p14:creationId xmlns:p14="http://schemas.microsoft.com/office/powerpoint/2010/main" val="247437861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297"/>
            <a:ext cx="7166276" cy="736572"/>
          </a:xfrm>
        </p:spPr>
        <p:txBody>
          <a:bodyPr/>
          <a:lstStyle/>
          <a:p>
            <a:r>
              <a:rPr lang="en-US" dirty="0"/>
              <a:t>Organizing Goals of Campaign</a:t>
            </a:r>
          </a:p>
        </p:txBody>
      </p:sp>
      <p:sp>
        <p:nvSpPr>
          <p:cNvPr id="3" name="Content Placeholder 2"/>
          <p:cNvSpPr>
            <a:spLocks noGrp="1"/>
          </p:cNvSpPr>
          <p:nvPr>
            <p:ph idx="1"/>
          </p:nvPr>
        </p:nvSpPr>
        <p:spPr>
          <a:xfrm>
            <a:off x="457200" y="894706"/>
            <a:ext cx="8229600" cy="951340"/>
          </a:xfrm>
        </p:spPr>
        <p:txBody>
          <a:bodyPr>
            <a:normAutofit fontScale="92500" lnSpcReduction="20000"/>
          </a:bodyPr>
          <a:lstStyle/>
          <a:p>
            <a:r>
              <a:rPr lang="en-US" dirty="0"/>
              <a:t>Whether we win or lose the ballot </a:t>
            </a:r>
            <a:br>
              <a:rPr lang="en-US" dirty="0"/>
            </a:br>
            <a:r>
              <a:rPr lang="en-US" dirty="0"/>
              <a:t>measure, we want to:</a:t>
            </a:r>
          </a:p>
          <a:p>
            <a:endParaRPr lang="en-US" dirty="0"/>
          </a:p>
        </p:txBody>
      </p:sp>
      <p:sp>
        <p:nvSpPr>
          <p:cNvPr id="9" name="TextBox 8"/>
          <p:cNvSpPr txBox="1"/>
          <p:nvPr/>
        </p:nvSpPr>
        <p:spPr>
          <a:xfrm>
            <a:off x="457200" y="1705891"/>
            <a:ext cx="7901968" cy="984885"/>
          </a:xfrm>
          <a:prstGeom prst="rect">
            <a:avLst/>
          </a:prstGeom>
          <a:noFill/>
        </p:spPr>
        <p:txBody>
          <a:bodyPr wrap="square" rtlCol="0">
            <a:spAutoFit/>
          </a:bodyPr>
          <a:lstStyle/>
          <a:p>
            <a:pPr marL="800100" lvl="2" indent="-342900">
              <a:buFont typeface="Wingdings" charset="2"/>
              <a:buChar char="ü"/>
            </a:pPr>
            <a:r>
              <a:rPr lang="en-US" sz="2000" dirty="0">
                <a:latin typeface="Arial Black"/>
                <a:cs typeface="Arial Black"/>
              </a:rPr>
              <a:t>Build a shared vision for the needs and </a:t>
            </a:r>
            <a:r>
              <a:rPr lang="en-US" sz="2000" dirty="0" smtClean="0">
                <a:latin typeface="Arial Black"/>
                <a:cs typeface="Arial Black"/>
              </a:rPr>
              <a:t/>
            </a:r>
            <a:br>
              <a:rPr lang="en-US" sz="2000" dirty="0" smtClean="0">
                <a:latin typeface="Arial Black"/>
                <a:cs typeface="Arial Black"/>
              </a:rPr>
            </a:br>
            <a:r>
              <a:rPr lang="en-US" sz="2000" dirty="0" smtClean="0">
                <a:latin typeface="Arial Black"/>
                <a:cs typeface="Arial Black"/>
              </a:rPr>
              <a:t>priorities </a:t>
            </a:r>
            <a:r>
              <a:rPr lang="en-US" sz="2000" dirty="0">
                <a:latin typeface="Arial Black"/>
                <a:cs typeface="Arial Black"/>
              </a:rPr>
              <a:t>of children </a:t>
            </a:r>
            <a:r>
              <a:rPr lang="en-US" sz="2000" dirty="0" smtClean="0">
                <a:latin typeface="Arial Black"/>
                <a:cs typeface="Arial Black"/>
              </a:rPr>
              <a:t>and </a:t>
            </a:r>
            <a:r>
              <a:rPr lang="en-US" sz="2000" dirty="0">
                <a:latin typeface="Arial Black"/>
                <a:cs typeface="Arial Black"/>
              </a:rPr>
              <a:t>youth in Richmond; </a:t>
            </a:r>
          </a:p>
          <a:p>
            <a:endParaRPr lang="en-US" dirty="0"/>
          </a:p>
        </p:txBody>
      </p:sp>
      <p:sp>
        <p:nvSpPr>
          <p:cNvPr id="10" name="TextBox 9"/>
          <p:cNvSpPr txBox="1"/>
          <p:nvPr/>
        </p:nvSpPr>
        <p:spPr>
          <a:xfrm>
            <a:off x="457200" y="2465142"/>
            <a:ext cx="7901968" cy="1015663"/>
          </a:xfrm>
          <a:prstGeom prst="rect">
            <a:avLst/>
          </a:prstGeom>
          <a:noFill/>
        </p:spPr>
        <p:txBody>
          <a:bodyPr wrap="square" rtlCol="0">
            <a:spAutoFit/>
          </a:bodyPr>
          <a:lstStyle/>
          <a:p>
            <a:pPr marL="800100" lvl="1" indent="-342900">
              <a:spcAft>
                <a:spcPts val="800"/>
              </a:spcAft>
              <a:buFont typeface="Wingdings" charset="2"/>
              <a:buChar char="ü"/>
            </a:pPr>
            <a:r>
              <a:rPr lang="en-US" sz="2000" dirty="0">
                <a:latin typeface="Arial Black"/>
                <a:cs typeface="Arial Black"/>
              </a:rPr>
              <a:t>Continue to build productive collaborations across community-based service, community institutions </a:t>
            </a:r>
            <a:r>
              <a:rPr lang="en-US" sz="2000" dirty="0" smtClean="0">
                <a:latin typeface="Arial Black"/>
                <a:cs typeface="Arial Black"/>
              </a:rPr>
              <a:t>and </a:t>
            </a:r>
            <a:r>
              <a:rPr lang="en-US" sz="2000" dirty="0">
                <a:latin typeface="Arial Black"/>
                <a:cs typeface="Arial Black"/>
              </a:rPr>
              <a:t>public agencies; </a:t>
            </a:r>
          </a:p>
        </p:txBody>
      </p:sp>
      <p:sp>
        <p:nvSpPr>
          <p:cNvPr id="11" name="TextBox 10"/>
          <p:cNvSpPr txBox="1"/>
          <p:nvPr/>
        </p:nvSpPr>
        <p:spPr>
          <a:xfrm>
            <a:off x="457200" y="3486923"/>
            <a:ext cx="8054368" cy="707886"/>
          </a:xfrm>
          <a:prstGeom prst="rect">
            <a:avLst/>
          </a:prstGeom>
          <a:noFill/>
        </p:spPr>
        <p:txBody>
          <a:bodyPr wrap="square" rtlCol="0">
            <a:spAutoFit/>
          </a:bodyPr>
          <a:lstStyle/>
          <a:p>
            <a:pPr marL="800100" lvl="1" indent="-342900">
              <a:spcAft>
                <a:spcPts val="800"/>
              </a:spcAft>
              <a:buFont typeface="Wingdings" charset="2"/>
              <a:buChar char="ü"/>
            </a:pPr>
            <a:r>
              <a:rPr lang="en-US" sz="2000" dirty="0">
                <a:latin typeface="Arial Black"/>
                <a:cs typeface="Arial Black"/>
              </a:rPr>
              <a:t>Increase voter registration and turn out </a:t>
            </a:r>
            <a:br>
              <a:rPr lang="en-US" sz="2000" dirty="0">
                <a:latin typeface="Arial Black"/>
                <a:cs typeface="Arial Black"/>
              </a:rPr>
            </a:br>
            <a:r>
              <a:rPr lang="en-US" sz="2000" dirty="0">
                <a:latin typeface="Arial Black"/>
                <a:cs typeface="Arial Black"/>
              </a:rPr>
              <a:t>for Richmond residents ages 18-30 by 500;</a:t>
            </a:r>
          </a:p>
        </p:txBody>
      </p:sp>
      <p:sp>
        <p:nvSpPr>
          <p:cNvPr id="13" name="TextBox 12"/>
          <p:cNvSpPr txBox="1"/>
          <p:nvPr/>
        </p:nvSpPr>
        <p:spPr>
          <a:xfrm>
            <a:off x="457200" y="4275287"/>
            <a:ext cx="8054368" cy="707886"/>
          </a:xfrm>
          <a:prstGeom prst="rect">
            <a:avLst/>
          </a:prstGeom>
          <a:noFill/>
        </p:spPr>
        <p:txBody>
          <a:bodyPr wrap="square" rtlCol="0">
            <a:spAutoFit/>
          </a:bodyPr>
          <a:lstStyle/>
          <a:p>
            <a:pPr marL="800100" lvl="1" indent="-342900">
              <a:spcAft>
                <a:spcPts val="800"/>
              </a:spcAft>
              <a:buFont typeface="Wingdings" charset="2"/>
              <a:buChar char="ü"/>
            </a:pPr>
            <a:r>
              <a:rPr lang="en-US" sz="2000" dirty="0">
                <a:latin typeface="Arial Black"/>
                <a:cs typeface="Arial Black"/>
              </a:rPr>
              <a:t>Inspire and improve civic engagement skills </a:t>
            </a:r>
            <a:br>
              <a:rPr lang="en-US" sz="2000" dirty="0">
                <a:latin typeface="Arial Black"/>
                <a:cs typeface="Arial Black"/>
              </a:rPr>
            </a:br>
            <a:r>
              <a:rPr lang="en-US" sz="2000" dirty="0">
                <a:latin typeface="Arial Black"/>
                <a:cs typeface="Arial Black"/>
              </a:rPr>
              <a:t>of young people;</a:t>
            </a:r>
          </a:p>
        </p:txBody>
      </p:sp>
      <p:sp>
        <p:nvSpPr>
          <p:cNvPr id="14" name="TextBox 13"/>
          <p:cNvSpPr txBox="1"/>
          <p:nvPr/>
        </p:nvSpPr>
        <p:spPr>
          <a:xfrm>
            <a:off x="457200" y="5051462"/>
            <a:ext cx="8054368" cy="1015663"/>
          </a:xfrm>
          <a:prstGeom prst="rect">
            <a:avLst/>
          </a:prstGeom>
          <a:noFill/>
        </p:spPr>
        <p:txBody>
          <a:bodyPr wrap="square" rtlCol="0">
            <a:spAutoFit/>
          </a:bodyPr>
          <a:lstStyle/>
          <a:p>
            <a:pPr marL="800100" lvl="1" indent="-342900">
              <a:spcAft>
                <a:spcPts val="800"/>
              </a:spcAft>
              <a:buFont typeface="Wingdings" charset="2"/>
              <a:buChar char="ü"/>
            </a:pPr>
            <a:r>
              <a:rPr lang="en-US" sz="2000" dirty="0">
                <a:latin typeface="Arial Black"/>
                <a:cs typeface="Arial Black"/>
              </a:rPr>
              <a:t>Create more responsiveness and </a:t>
            </a:r>
            <a:br>
              <a:rPr lang="en-US" sz="2000" dirty="0">
                <a:latin typeface="Arial Black"/>
                <a:cs typeface="Arial Black"/>
              </a:rPr>
            </a:br>
            <a:r>
              <a:rPr lang="en-US" sz="2000" dirty="0">
                <a:latin typeface="Arial Black"/>
                <a:cs typeface="Arial Black"/>
              </a:rPr>
              <a:t>accountability of government &amp; CBOs to young people; and</a:t>
            </a:r>
          </a:p>
        </p:txBody>
      </p:sp>
      <p:sp>
        <p:nvSpPr>
          <p:cNvPr id="16" name="TextBox 15"/>
          <p:cNvSpPr txBox="1"/>
          <p:nvPr/>
        </p:nvSpPr>
        <p:spPr>
          <a:xfrm>
            <a:off x="457200" y="6162338"/>
            <a:ext cx="8054368" cy="707886"/>
          </a:xfrm>
          <a:prstGeom prst="rect">
            <a:avLst/>
          </a:prstGeom>
          <a:noFill/>
        </p:spPr>
        <p:txBody>
          <a:bodyPr wrap="square" rtlCol="0">
            <a:spAutoFit/>
          </a:bodyPr>
          <a:lstStyle/>
          <a:p>
            <a:pPr marL="800100" lvl="1" indent="-342900">
              <a:buFont typeface="Wingdings" charset="2"/>
              <a:buChar char="ü"/>
            </a:pPr>
            <a:r>
              <a:rPr lang="en-US" sz="2000" dirty="0">
                <a:latin typeface="Arial Black"/>
                <a:cs typeface="Arial Black"/>
              </a:rPr>
              <a:t>Engage new funders and funding sources for children, youth and families in Richmond.</a:t>
            </a:r>
          </a:p>
        </p:txBody>
      </p:sp>
    </p:spTree>
    <p:extLst>
      <p:ext uri="{BB962C8B-B14F-4D97-AF65-F5344CB8AC3E}">
        <p14:creationId xmlns:p14="http://schemas.microsoft.com/office/powerpoint/2010/main" val="21919985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108" y="415131"/>
            <a:ext cx="7654925" cy="725487"/>
          </a:xfrm>
        </p:spPr>
        <p:txBody>
          <a:bodyPr/>
          <a:lstStyle/>
          <a:p>
            <a:r>
              <a:rPr lang="en-US" dirty="0" smtClean="0"/>
              <a:t>Goals of RFCY</a:t>
            </a:r>
            <a:endParaRPr lang="en-US" dirty="0"/>
          </a:p>
        </p:txBody>
      </p:sp>
      <p:sp>
        <p:nvSpPr>
          <p:cNvPr id="3" name="Content Placeholder 2"/>
          <p:cNvSpPr>
            <a:spLocks noGrp="1"/>
          </p:cNvSpPr>
          <p:nvPr>
            <p:ph idx="1"/>
          </p:nvPr>
        </p:nvSpPr>
        <p:spPr>
          <a:xfrm>
            <a:off x="0" y="1565433"/>
            <a:ext cx="9144000" cy="5292567"/>
          </a:xfrm>
        </p:spPr>
        <p:txBody>
          <a:bodyPr>
            <a:normAutofit fontScale="70000" lnSpcReduction="20000"/>
          </a:bodyPr>
          <a:lstStyle/>
          <a:p>
            <a:pPr lvl="1" fontAlgn="base"/>
            <a:r>
              <a:rPr lang="en-US" dirty="0"/>
              <a:t>To ensure that Richmond’s children, youth and young </a:t>
            </a:r>
            <a:r>
              <a:rPr lang="en-US" dirty="0" smtClean="0"/>
              <a:t/>
            </a:r>
            <a:br>
              <a:rPr lang="en-US" dirty="0" smtClean="0"/>
            </a:br>
            <a:r>
              <a:rPr lang="en-US" dirty="0" smtClean="0"/>
              <a:t>adults </a:t>
            </a:r>
            <a:r>
              <a:rPr lang="en-US" dirty="0"/>
              <a:t>a</a:t>
            </a:r>
            <a:r>
              <a:rPr lang="en-US" dirty="0" smtClean="0"/>
              <a:t>re </a:t>
            </a:r>
            <a:r>
              <a:rPr lang="en-US" dirty="0"/>
              <a:t>physically, emotionally, mentally and socially </a:t>
            </a:r>
            <a:br>
              <a:rPr lang="en-US" dirty="0"/>
            </a:br>
            <a:r>
              <a:rPr lang="en-US" dirty="0" smtClean="0"/>
              <a:t>healthy</a:t>
            </a:r>
            <a:r>
              <a:rPr lang="en-US" dirty="0"/>
              <a:t>, e</a:t>
            </a:r>
            <a:r>
              <a:rPr lang="en-US" dirty="0" smtClean="0"/>
              <a:t>ducated</a:t>
            </a:r>
            <a:r>
              <a:rPr lang="en-US" dirty="0"/>
              <a:t>, successful in school, and live in stable, safe and supported families and communities; </a:t>
            </a:r>
          </a:p>
          <a:p>
            <a:pPr lvl="1" fontAlgn="base"/>
            <a:r>
              <a:rPr lang="en-US" dirty="0"/>
              <a:t>To increase safety for children, youth, young adults, their parents/guardians, families and the communities in which they live by preventing problems and enhancing </a:t>
            </a:r>
            <a:r>
              <a:rPr lang="en-US" dirty="0" smtClean="0"/>
              <a:t>strengthens;</a:t>
            </a:r>
            <a:endParaRPr lang="en-US" dirty="0"/>
          </a:p>
          <a:p>
            <a:pPr lvl="1" fontAlgn="base"/>
            <a:r>
              <a:rPr lang="en-US" dirty="0"/>
              <a:t>To ensure young people are provided with gender-responsive, trauma-informed, population-specific and culturally-competent services;</a:t>
            </a:r>
          </a:p>
          <a:p>
            <a:pPr lvl="1" fontAlgn="base"/>
            <a:r>
              <a:rPr lang="en-US" dirty="0"/>
              <a:t>To strengthen collaboration among public agencies and community-based organizations around shared </a:t>
            </a:r>
            <a:r>
              <a:rPr lang="en-US" dirty="0" smtClean="0"/>
              <a:t>outcomes;</a:t>
            </a:r>
            <a:endParaRPr lang="en-US" dirty="0"/>
          </a:p>
          <a:p>
            <a:pPr lvl="1" fontAlgn="base"/>
            <a:r>
              <a:rPr lang="en-US" dirty="0"/>
              <a:t>To ensure an equitable distribution of resources to all of Richmond’s young </a:t>
            </a:r>
            <a:r>
              <a:rPr lang="en-US" dirty="0" smtClean="0"/>
              <a:t>people </a:t>
            </a:r>
            <a:r>
              <a:rPr lang="en-US" dirty="0"/>
              <a:t>from birth through young adulthood; </a:t>
            </a:r>
          </a:p>
          <a:p>
            <a:pPr lvl="1" fontAlgn="base"/>
            <a:r>
              <a:rPr lang="en-US" dirty="0"/>
              <a:t>To fill gaps in services and leverage other </a:t>
            </a:r>
            <a:r>
              <a:rPr lang="en-US" dirty="0" smtClean="0"/>
              <a:t>resources</a:t>
            </a:r>
            <a:endParaRPr lang="en-US" sz="1600" dirty="0"/>
          </a:p>
        </p:txBody>
      </p:sp>
    </p:spTree>
    <p:extLst>
      <p:ext uri="{BB962C8B-B14F-4D97-AF65-F5344CB8AC3E}">
        <p14:creationId xmlns:p14="http://schemas.microsoft.com/office/powerpoint/2010/main" val="258220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3449"/>
            <a:ext cx="7166276" cy="1143000"/>
          </a:xfrm>
        </p:spPr>
        <p:txBody>
          <a:bodyPr/>
          <a:lstStyle/>
          <a:p>
            <a:r>
              <a:rPr lang="en-US" dirty="0" smtClean="0"/>
              <a:t>Who will RFCY serve? </a:t>
            </a:r>
            <a:endParaRPr lang="en-US" dirty="0"/>
          </a:p>
        </p:txBody>
      </p:sp>
      <p:sp>
        <p:nvSpPr>
          <p:cNvPr id="3" name="Content Placeholder 2"/>
          <p:cNvSpPr>
            <a:spLocks noGrp="1"/>
          </p:cNvSpPr>
          <p:nvPr>
            <p:ph idx="1"/>
          </p:nvPr>
        </p:nvSpPr>
        <p:spPr>
          <a:xfrm>
            <a:off x="155575" y="2073708"/>
            <a:ext cx="5605631" cy="4784292"/>
          </a:xfrm>
        </p:spPr>
        <p:txBody>
          <a:bodyPr>
            <a:normAutofit fontScale="92500" lnSpcReduction="10000"/>
          </a:bodyPr>
          <a:lstStyle/>
          <a:p>
            <a:r>
              <a:rPr lang="en-US" dirty="0" smtClean="0"/>
              <a:t>Children </a:t>
            </a:r>
            <a:r>
              <a:rPr lang="en-US" dirty="0"/>
              <a:t>and youth ages </a:t>
            </a:r>
            <a:br>
              <a:rPr lang="en-US" dirty="0"/>
            </a:br>
            <a:r>
              <a:rPr lang="en-US" dirty="0" smtClean="0"/>
              <a:t>0-</a:t>
            </a:r>
            <a:r>
              <a:rPr lang="en-US" dirty="0"/>
              <a:t>18 years </a:t>
            </a:r>
            <a:endParaRPr lang="en-US" dirty="0" smtClean="0"/>
          </a:p>
          <a:p>
            <a:r>
              <a:rPr lang="en-US" dirty="0" smtClean="0"/>
              <a:t>Disconnected Transitional-Aged Youth 18 through 24 years old</a:t>
            </a:r>
          </a:p>
          <a:p>
            <a:r>
              <a:rPr lang="en-US" dirty="0" smtClean="0"/>
              <a:t>Children, youth and young adults </a:t>
            </a:r>
            <a:r>
              <a:rPr lang="en-US" dirty="0"/>
              <a:t>living in Richmond and North Richmond and most impacted by harm, inequity and lack of access to support and services</a:t>
            </a:r>
          </a:p>
          <a:p>
            <a:endParaRPr lang="en-US" dirty="0" smtClean="0"/>
          </a:p>
        </p:txBody>
      </p:sp>
      <p:pic>
        <p:nvPicPr>
          <p:cNvPr id="4" name="Picture 3" descr="IMG_445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1206" y="2638103"/>
            <a:ext cx="3382794" cy="3195738"/>
          </a:xfrm>
          <a:prstGeom prst="rect">
            <a:avLst/>
          </a:prstGeom>
          <a:ln>
            <a:noFill/>
          </a:ln>
          <a:effectLst>
            <a:softEdge rad="112500"/>
          </a:effectLst>
        </p:spPr>
      </p:pic>
    </p:spTree>
    <p:extLst>
      <p:ext uri="{BB962C8B-B14F-4D97-AF65-F5344CB8AC3E}">
        <p14:creationId xmlns:p14="http://schemas.microsoft.com/office/powerpoint/2010/main" val="41918505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 to be Funded</a:t>
            </a:r>
            <a:endParaRPr lang="en-US" dirty="0"/>
          </a:p>
        </p:txBody>
      </p:sp>
      <p:sp>
        <p:nvSpPr>
          <p:cNvPr id="3" name="Content Placeholder 2"/>
          <p:cNvSpPr>
            <a:spLocks noGrp="1"/>
          </p:cNvSpPr>
          <p:nvPr>
            <p:ph idx="1"/>
          </p:nvPr>
        </p:nvSpPr>
        <p:spPr>
          <a:xfrm>
            <a:off x="457200" y="1600200"/>
            <a:ext cx="8686800" cy="5257800"/>
          </a:xfrm>
        </p:spPr>
        <p:txBody>
          <a:bodyPr>
            <a:normAutofit fontScale="85000" lnSpcReduction="20000"/>
          </a:bodyPr>
          <a:lstStyle/>
          <a:p>
            <a:pPr lvl="0"/>
            <a:r>
              <a:rPr lang="en-US" dirty="0"/>
              <a:t>Violence prevention and response </a:t>
            </a:r>
          </a:p>
          <a:p>
            <a:pPr lvl="0"/>
            <a:r>
              <a:rPr lang="en-US" dirty="0"/>
              <a:t>Alternatives to incarceration and re-entry for systems involved youth and young adults</a:t>
            </a:r>
          </a:p>
          <a:p>
            <a:pPr lvl="0"/>
            <a:r>
              <a:rPr lang="en-US" dirty="0"/>
              <a:t>Education and job training</a:t>
            </a:r>
          </a:p>
          <a:p>
            <a:pPr lvl="0"/>
            <a:r>
              <a:rPr lang="en-US" dirty="0"/>
              <a:t>Parent and guardian support</a:t>
            </a:r>
          </a:p>
          <a:p>
            <a:pPr lvl="0"/>
            <a:r>
              <a:rPr lang="en-US" dirty="0"/>
              <a:t>Media, arts, culture and technology </a:t>
            </a:r>
          </a:p>
          <a:p>
            <a:pPr lvl="0"/>
            <a:r>
              <a:rPr lang="en-US" dirty="0"/>
              <a:t>Young people and family leadership, organizing and civic engagement</a:t>
            </a:r>
          </a:p>
          <a:p>
            <a:pPr lvl="0"/>
            <a:r>
              <a:rPr lang="en-US" dirty="0"/>
              <a:t>Health and well-being</a:t>
            </a:r>
          </a:p>
          <a:p>
            <a:pPr lvl="0"/>
            <a:r>
              <a:rPr lang="en-US" dirty="0"/>
              <a:t>Environmental justice education and outdoor recreation, including sports, gardening, play and urban </a:t>
            </a:r>
            <a:r>
              <a:rPr lang="en-US" dirty="0" smtClean="0"/>
              <a:t>agriculture</a:t>
            </a:r>
            <a:endParaRPr lang="en-US" dirty="0"/>
          </a:p>
        </p:txBody>
      </p:sp>
    </p:spTree>
    <p:extLst>
      <p:ext uri="{BB962C8B-B14F-4D97-AF65-F5344CB8AC3E}">
        <p14:creationId xmlns:p14="http://schemas.microsoft.com/office/powerpoint/2010/main" val="343397469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Phasing in of Fund</a:t>
            </a:r>
            <a:endParaRPr lang="en-US" dirty="0"/>
          </a:p>
        </p:txBody>
      </p:sp>
      <p:sp>
        <p:nvSpPr>
          <p:cNvPr id="3" name="Content Placeholder 2"/>
          <p:cNvSpPr>
            <a:spLocks noGrp="1"/>
          </p:cNvSpPr>
          <p:nvPr>
            <p:ph idx="1"/>
          </p:nvPr>
        </p:nvSpPr>
        <p:spPr>
          <a:xfrm>
            <a:off x="0" y="1600200"/>
            <a:ext cx="9144000" cy="5139769"/>
          </a:xfrm>
        </p:spPr>
        <p:txBody>
          <a:bodyPr>
            <a:normAutofit lnSpcReduction="10000"/>
          </a:bodyPr>
          <a:lstStyle/>
          <a:p>
            <a:r>
              <a:rPr lang="en-US" dirty="0" smtClean="0"/>
              <a:t>Jan – June 2017: $250,000 – to establish </a:t>
            </a:r>
            <a:br>
              <a:rPr lang="en-US" dirty="0" smtClean="0"/>
            </a:br>
            <a:r>
              <a:rPr lang="en-US" dirty="0" smtClean="0"/>
              <a:t>and build infrastructure of fund. </a:t>
            </a:r>
          </a:p>
          <a:p>
            <a:r>
              <a:rPr lang="en-US" dirty="0" smtClean="0"/>
              <a:t>July 1, 2017 – June 30, 2018: $700,000 – to complete strategic planning, design evaluation, create and release RFP &amp; solicit &amp; review 1</a:t>
            </a:r>
            <a:r>
              <a:rPr lang="en-US" baseline="30000" dirty="0" smtClean="0"/>
              <a:t>st</a:t>
            </a:r>
            <a:r>
              <a:rPr lang="en-US" dirty="0" smtClean="0"/>
              <a:t> cycle of grants to be awarded on July 1, 2018. </a:t>
            </a:r>
          </a:p>
          <a:p>
            <a:r>
              <a:rPr lang="en-US" dirty="0" smtClean="0"/>
              <a:t>2018-2019: 1% of City of Richmond unrestricted general fund (RUGF)</a:t>
            </a:r>
          </a:p>
          <a:p>
            <a:r>
              <a:rPr lang="en-US" dirty="0" smtClean="0"/>
              <a:t>2019-2020: 2% of RUGF</a:t>
            </a:r>
          </a:p>
          <a:p>
            <a:r>
              <a:rPr lang="en-US" dirty="0" smtClean="0"/>
              <a:t>2020-2021-2027: 3% of RUGF</a:t>
            </a:r>
          </a:p>
          <a:p>
            <a:endParaRPr lang="en-US" dirty="0" smtClean="0"/>
          </a:p>
        </p:txBody>
      </p:sp>
    </p:spTree>
    <p:extLst>
      <p:ext uri="{BB962C8B-B14F-4D97-AF65-F5344CB8AC3E}">
        <p14:creationId xmlns:p14="http://schemas.microsoft.com/office/powerpoint/2010/main" val="5601509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Strategic Planning &amp; Application Timeline</a:t>
            </a:r>
            <a:endParaRPr lang="en-US" dirty="0"/>
          </a:p>
        </p:txBody>
      </p:sp>
      <p:sp>
        <p:nvSpPr>
          <p:cNvPr id="3" name="Content Placeholder 2"/>
          <p:cNvSpPr>
            <a:spLocks noGrp="1"/>
          </p:cNvSpPr>
          <p:nvPr>
            <p:ph idx="1"/>
          </p:nvPr>
        </p:nvSpPr>
        <p:spPr>
          <a:xfrm>
            <a:off x="0" y="1600200"/>
            <a:ext cx="9144000" cy="5257800"/>
          </a:xfrm>
        </p:spPr>
        <p:txBody>
          <a:bodyPr>
            <a:normAutofit fontScale="92500" lnSpcReduction="20000"/>
          </a:bodyPr>
          <a:lstStyle/>
          <a:p>
            <a:r>
              <a:rPr lang="en-US" dirty="0" smtClean="0"/>
              <a:t>January &amp; February 2017: hire staff, </a:t>
            </a:r>
            <a:br>
              <a:rPr lang="en-US" dirty="0" smtClean="0"/>
            </a:br>
            <a:r>
              <a:rPr lang="en-US" dirty="0" smtClean="0"/>
              <a:t>launch Oversight Committee, contract strategic planning firm. </a:t>
            </a:r>
          </a:p>
          <a:p>
            <a:r>
              <a:rPr lang="en-US" dirty="0" smtClean="0"/>
              <a:t>March – September 2017: strategic planning</a:t>
            </a:r>
          </a:p>
          <a:p>
            <a:r>
              <a:rPr lang="en-US" dirty="0" smtClean="0"/>
              <a:t>October 2017 – January 2018: create RFP</a:t>
            </a:r>
          </a:p>
          <a:p>
            <a:r>
              <a:rPr lang="en-US" dirty="0" smtClean="0"/>
              <a:t>February 1, 2018: release RFP</a:t>
            </a:r>
          </a:p>
          <a:p>
            <a:r>
              <a:rPr lang="en-US" dirty="0" smtClean="0"/>
              <a:t>April 1, 2018: proposals due</a:t>
            </a:r>
          </a:p>
          <a:p>
            <a:r>
              <a:rPr lang="en-US" dirty="0" smtClean="0"/>
              <a:t>May 15, 2018: recommendations made to CC</a:t>
            </a:r>
          </a:p>
          <a:p>
            <a:r>
              <a:rPr lang="en-US" dirty="0" smtClean="0"/>
              <a:t>June 15, 2018: final approval</a:t>
            </a:r>
          </a:p>
          <a:p>
            <a:r>
              <a:rPr lang="en-US" dirty="0" smtClean="0"/>
              <a:t>July 1, 2018: grants awarded</a:t>
            </a:r>
            <a:endParaRPr lang="en-US" dirty="0"/>
          </a:p>
        </p:txBody>
      </p:sp>
    </p:spTree>
    <p:extLst>
      <p:ext uri="{BB962C8B-B14F-4D97-AF65-F5344CB8AC3E}">
        <p14:creationId xmlns:p14="http://schemas.microsoft.com/office/powerpoint/2010/main" val="110062892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101" y="509803"/>
            <a:ext cx="7166276" cy="1143000"/>
          </a:xfrm>
        </p:spPr>
        <p:txBody>
          <a:bodyPr/>
          <a:lstStyle/>
          <a:p>
            <a:r>
              <a:rPr lang="en-US" dirty="0" smtClean="0"/>
              <a:t>RFCY Oversight Committee</a:t>
            </a:r>
            <a:endParaRPr lang="en-US" dirty="0"/>
          </a:p>
        </p:txBody>
      </p:sp>
      <p:sp>
        <p:nvSpPr>
          <p:cNvPr id="3" name="Content Placeholder 2"/>
          <p:cNvSpPr>
            <a:spLocks noGrp="1"/>
          </p:cNvSpPr>
          <p:nvPr>
            <p:ph idx="1"/>
          </p:nvPr>
        </p:nvSpPr>
        <p:spPr>
          <a:xfrm>
            <a:off x="2892684" y="2034177"/>
            <a:ext cx="5794115" cy="4823822"/>
          </a:xfrm>
        </p:spPr>
        <p:txBody>
          <a:bodyPr>
            <a:normAutofit lnSpcReduction="10000"/>
          </a:bodyPr>
          <a:lstStyle/>
          <a:p>
            <a:r>
              <a:rPr lang="en-US" dirty="0" smtClean="0"/>
              <a:t>15 residents of Richmond &amp; North Richmond (attempt to represent Richmond’s diverse communities)</a:t>
            </a:r>
          </a:p>
          <a:p>
            <a:r>
              <a:rPr lang="en-US" dirty="0" smtClean="0"/>
              <a:t>12 appointed by City Council Members: 2 each – one 15-24; one over 24</a:t>
            </a:r>
          </a:p>
          <a:p>
            <a:r>
              <a:rPr lang="en-US" dirty="0" smtClean="0"/>
              <a:t>3 appointed by Mayor: at least one 15-24</a:t>
            </a:r>
          </a:p>
          <a:p>
            <a:r>
              <a:rPr lang="en-US" dirty="0" smtClean="0"/>
              <a:t>1-2 year terms</a:t>
            </a:r>
          </a:p>
        </p:txBody>
      </p:sp>
      <p:pic>
        <p:nvPicPr>
          <p:cNvPr id="4" name="Shape 215"/>
          <p:cNvPicPr preferRelativeResize="0"/>
          <p:nvPr/>
        </p:nvPicPr>
        <p:blipFill rotWithShape="1">
          <a:blip r:embed="rId2">
            <a:alphaModFix/>
          </a:blip>
          <a:srcRect/>
          <a:stretch/>
        </p:blipFill>
        <p:spPr>
          <a:xfrm>
            <a:off x="0" y="1870017"/>
            <a:ext cx="2743405" cy="4208343"/>
          </a:xfrm>
          <a:prstGeom prst="rect">
            <a:avLst/>
          </a:prstGeom>
          <a:noFill/>
          <a:ln>
            <a:noFill/>
          </a:ln>
        </p:spPr>
      </p:pic>
    </p:spTree>
    <p:extLst>
      <p:ext uri="{BB962C8B-B14F-4D97-AF65-F5344CB8AC3E}">
        <p14:creationId xmlns:p14="http://schemas.microsoft.com/office/powerpoint/2010/main" val="234990811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2615</TotalTime>
  <Words>653</Words>
  <Application>Microsoft Macintosh PowerPoint</Application>
  <PresentationFormat>On-screen Show (4:3)</PresentationFormat>
  <Paragraphs>86</Paragraphs>
  <Slides>13</Slides>
  <Notes>4</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Richmond Kids First: Building Power thru a Ballot Effort</vt:lpstr>
      <vt:lpstr>Purpose of RFCY</vt:lpstr>
      <vt:lpstr>Organizing Goals of Campaign</vt:lpstr>
      <vt:lpstr>Goals of RFCY</vt:lpstr>
      <vt:lpstr>Who will RFCY serve? </vt:lpstr>
      <vt:lpstr>Services to be Funded</vt:lpstr>
      <vt:lpstr>Phasing in of Fund</vt:lpstr>
      <vt:lpstr>Strategic Planning &amp; Application Timeline</vt:lpstr>
      <vt:lpstr>RFCY Oversight Committee</vt:lpstr>
      <vt:lpstr>RFCY Oversight Committee: Roles &amp; Responsibilities</vt:lpstr>
      <vt:lpstr>Administration of RFCY</vt:lpstr>
      <vt:lpstr>Emergency Contingencies</vt:lpstr>
      <vt:lpstr>How are we doing it?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Kershnar</dc:creator>
  <cp:lastModifiedBy>Ed Harrington</cp:lastModifiedBy>
  <cp:revision>27</cp:revision>
  <cp:lastPrinted>2016-04-21T18:11:46Z</cp:lastPrinted>
  <dcterms:created xsi:type="dcterms:W3CDTF">2015-12-03T18:32:50Z</dcterms:created>
  <dcterms:modified xsi:type="dcterms:W3CDTF">2016-05-10T22:36:36Z</dcterms:modified>
</cp:coreProperties>
</file>