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98" r:id="rId3"/>
    <p:sldMasterId id="2147483717" r:id="rId4"/>
    <p:sldMasterId id="2147483755" r:id="rId5"/>
    <p:sldMasterId id="2147483774" r:id="rId6"/>
  </p:sldMasterIdLst>
  <p:sldIdLst>
    <p:sldId id="258" r:id="rId7"/>
    <p:sldId id="259" r:id="rId8"/>
    <p:sldId id="260" r:id="rId9"/>
    <p:sldId id="261" r:id="rId10"/>
    <p:sldId id="265" r:id="rId11"/>
    <p:sldId id="268" r:id="rId12"/>
    <p:sldId id="267" r:id="rId13"/>
    <p:sldId id="266" r:id="rId14"/>
    <p:sldId id="263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7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6" y="2590078"/>
            <a:ext cx="3077109" cy="1660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5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41"/>
            <a:ext cx="8144135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7" y="2750337"/>
            <a:ext cx="1171888" cy="1356442"/>
          </a:xfrm>
        </p:spPr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301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5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4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5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3341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5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4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5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13715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4711618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3" y="609599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5"/>
            <a:ext cx="9613863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7" y="4711311"/>
            <a:ext cx="1154151" cy="1090789"/>
          </a:xfrm>
        </p:spPr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7213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609597"/>
            <a:ext cx="9613859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4711617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7" y="4711617"/>
            <a:ext cx="1154151" cy="1090789"/>
          </a:xfrm>
        </p:spPr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88806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600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9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4711617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7" y="4709927"/>
            <a:ext cx="1154151" cy="1090789"/>
          </a:xfrm>
        </p:spPr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72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72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351705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7"/>
            <a:ext cx="9613863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1" y="5300151"/>
            <a:ext cx="9613863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7" y="4709927"/>
            <a:ext cx="1154151" cy="1090789"/>
          </a:xfrm>
        </p:spPr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56188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3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5" y="2336873"/>
            <a:ext cx="30700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5"/>
            <a:ext cx="3049703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1" y="3022675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7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7" y="3022675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97684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20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20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20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1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8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80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8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7196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7398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6"/>
            <a:ext cx="5106988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3" y="5372404"/>
            <a:ext cx="1602997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3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9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5" y="5936189"/>
            <a:ext cx="2743200" cy="365125"/>
          </a:xfrm>
        </p:spPr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2" y="5936190"/>
            <a:ext cx="6126805" cy="36512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1" y="5398635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82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4711618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3" y="609599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5"/>
            <a:ext cx="9613863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7" y="4711311"/>
            <a:ext cx="1154151" cy="1090789"/>
          </a:xfrm>
        </p:spPr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263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609597"/>
            <a:ext cx="9613859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4711617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7" y="4711617"/>
            <a:ext cx="1154151" cy="1090789"/>
          </a:xfrm>
        </p:spPr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801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600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9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4711617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7" y="4709927"/>
            <a:ext cx="1154151" cy="1090789"/>
          </a:xfrm>
        </p:spPr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72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72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58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7"/>
            <a:ext cx="9613863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1" y="5300151"/>
            <a:ext cx="9613863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7" y="4709927"/>
            <a:ext cx="1154151" cy="1090789"/>
          </a:xfrm>
        </p:spPr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296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3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5" y="2336873"/>
            <a:ext cx="30700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5"/>
            <a:ext cx="3049703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1" y="3022675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7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7" y="3022675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69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20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20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20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1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8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80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8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1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33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6"/>
            <a:ext cx="5106988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3" y="5372404"/>
            <a:ext cx="1602997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3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9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5" y="5936189"/>
            <a:ext cx="2743200" cy="365125"/>
          </a:xfrm>
        </p:spPr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2" y="5936190"/>
            <a:ext cx="6126805" cy="36512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1" y="5398635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939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7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6" y="2590078"/>
            <a:ext cx="3077109" cy="1660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5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41"/>
            <a:ext cx="8144135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7" y="2750337"/>
            <a:ext cx="1171888" cy="1356442"/>
          </a:xfrm>
        </p:spPr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04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208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088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6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3" y="4232173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7" y="2869897"/>
            <a:ext cx="1154151" cy="1090789"/>
          </a:xfrm>
        </p:spPr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8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1" y="2336873"/>
            <a:ext cx="469835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5099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31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1" y="2336875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3" y="3030010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5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4" y="3030010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478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997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16200000">
            <a:off x="-1556875" y="3172061"/>
            <a:ext cx="5547614" cy="182426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 rot="16200000">
            <a:off x="615807" y="-313883"/>
            <a:ext cx="1202248" cy="1824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 rot="16200000">
            <a:off x="-1556878" y="3363568"/>
            <a:ext cx="5547614" cy="144125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 rot="16200000">
            <a:off x="784123" y="-128945"/>
            <a:ext cx="865613" cy="1454385"/>
          </a:xfrm>
        </p:spPr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13" name="Picture 12" descr="HD-ShadowShor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2" y="1199373"/>
            <a:ext cx="1821901" cy="16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6331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346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7" y="2336875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4"/>
            <a:ext cx="3790079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184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5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4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5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2192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4711618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3" y="609599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5"/>
            <a:ext cx="9613863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7" y="4711311"/>
            <a:ext cx="1154151" cy="1090789"/>
          </a:xfrm>
        </p:spPr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171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6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3" y="4232173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7" y="2869897"/>
            <a:ext cx="1154151" cy="1090789"/>
          </a:xfrm>
        </p:spPr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1685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609597"/>
            <a:ext cx="9613859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4711617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7" y="4711617"/>
            <a:ext cx="1154151" cy="1090789"/>
          </a:xfrm>
        </p:spPr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6912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600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9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4711617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7" y="4709927"/>
            <a:ext cx="1154151" cy="1090789"/>
          </a:xfrm>
        </p:spPr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72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72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13750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7"/>
            <a:ext cx="9613863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1" y="5300151"/>
            <a:ext cx="9613863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7" y="4709927"/>
            <a:ext cx="1154151" cy="1090789"/>
          </a:xfrm>
        </p:spPr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0733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3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5" y="2336873"/>
            <a:ext cx="30700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5"/>
            <a:ext cx="3049703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1" y="3022675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7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7" y="3022675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152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20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20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20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1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8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80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8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6189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9631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6"/>
            <a:ext cx="5106988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3" y="5372404"/>
            <a:ext cx="1602997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3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9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5" y="5936189"/>
            <a:ext cx="2743200" cy="365125"/>
          </a:xfrm>
        </p:spPr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2" y="5936190"/>
            <a:ext cx="6126805" cy="36512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1" y="5398635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141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7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6" y="2590078"/>
            <a:ext cx="3077109" cy="1660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5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41"/>
            <a:ext cx="8144135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7" y="2750337"/>
            <a:ext cx="1171888" cy="1356442"/>
          </a:xfrm>
        </p:spPr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3090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849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6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3" y="4232173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7" y="2869897"/>
            <a:ext cx="1154151" cy="1090789"/>
          </a:xfrm>
        </p:spPr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512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1" y="2336873"/>
            <a:ext cx="469835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362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1" y="2336873"/>
            <a:ext cx="469835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903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31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1" y="2336875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3" y="3030010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5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4" y="3030010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2401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3517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16200000">
            <a:off x="-1556875" y="3172061"/>
            <a:ext cx="5547614" cy="182426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 rot="16200000">
            <a:off x="615807" y="-313883"/>
            <a:ext cx="1202248" cy="1824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 rot="16200000">
            <a:off x="-1556878" y="3363568"/>
            <a:ext cx="5547614" cy="144125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 rot="16200000">
            <a:off x="784123" y="-128945"/>
            <a:ext cx="865613" cy="1454385"/>
          </a:xfrm>
        </p:spPr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13" name="Picture 12" descr="HD-ShadowShor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2" y="1199373"/>
            <a:ext cx="1821901" cy="16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531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1786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7" y="2336875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4"/>
            <a:ext cx="3790079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9442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5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4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5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0430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4711618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3" y="609599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5"/>
            <a:ext cx="9613863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7" y="4711311"/>
            <a:ext cx="1154151" cy="1090789"/>
          </a:xfrm>
        </p:spPr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619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609597"/>
            <a:ext cx="9613859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4711617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7" y="4711617"/>
            <a:ext cx="1154151" cy="1090789"/>
          </a:xfrm>
        </p:spPr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0068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600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9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4711617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7" y="4709927"/>
            <a:ext cx="1154151" cy="1090789"/>
          </a:xfrm>
        </p:spPr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72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72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8761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31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1" y="2336875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3" y="3030010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5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4" y="3030010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5162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7"/>
            <a:ext cx="9613863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1" y="5300151"/>
            <a:ext cx="9613863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7" y="4709927"/>
            <a:ext cx="1154151" cy="1090789"/>
          </a:xfrm>
        </p:spPr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67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3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5" y="2336873"/>
            <a:ext cx="30700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5"/>
            <a:ext cx="3049703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1" y="3022675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7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7" y="3022675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7124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20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20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20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1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8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80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8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7238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9425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6"/>
            <a:ext cx="5106988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3" y="5372404"/>
            <a:ext cx="1602997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3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9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5" y="5936189"/>
            <a:ext cx="2743200" cy="365125"/>
          </a:xfrm>
        </p:spPr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2" y="5936190"/>
            <a:ext cx="6126805" cy="36512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1" y="5398635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167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7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6" y="2590078"/>
            <a:ext cx="3077109" cy="1660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5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41"/>
            <a:ext cx="8144135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7" y="2750337"/>
            <a:ext cx="1171888" cy="1356442"/>
          </a:xfrm>
        </p:spPr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2817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0556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6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3" y="4232173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7" y="2869897"/>
            <a:ext cx="1154151" cy="1090789"/>
          </a:xfrm>
        </p:spPr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1988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1" y="2336873"/>
            <a:ext cx="469835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4039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31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1" y="2336875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3" y="3030010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5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4" y="3030010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939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8296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9997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16200000">
            <a:off x="-1556875" y="3172061"/>
            <a:ext cx="5547614" cy="182426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 rot="16200000">
            <a:off x="615807" y="-313883"/>
            <a:ext cx="1202248" cy="1824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 rot="16200000">
            <a:off x="-1556878" y="3363568"/>
            <a:ext cx="5547614" cy="144125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 rot="16200000">
            <a:off x="784123" y="-128945"/>
            <a:ext cx="865613" cy="1454385"/>
          </a:xfrm>
        </p:spPr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13" name="Picture 12" descr="HD-ShadowShor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2" y="1199373"/>
            <a:ext cx="1821901" cy="16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193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8781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7" y="2336875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4"/>
            <a:ext cx="3790079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0740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5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4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5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6776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4711618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3" y="609599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5"/>
            <a:ext cx="9613863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7" y="4711311"/>
            <a:ext cx="1154151" cy="1090789"/>
          </a:xfrm>
        </p:spPr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6276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609597"/>
            <a:ext cx="9613859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4711617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7" y="4711617"/>
            <a:ext cx="1154151" cy="1090789"/>
          </a:xfrm>
        </p:spPr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531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600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9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4711617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7" y="4709927"/>
            <a:ext cx="1154151" cy="1090789"/>
          </a:xfrm>
        </p:spPr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72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72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33116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7"/>
            <a:ext cx="9613863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1" y="5300151"/>
            <a:ext cx="9613863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7" y="4709927"/>
            <a:ext cx="1154151" cy="1090789"/>
          </a:xfrm>
        </p:spPr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6976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3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5" y="2336873"/>
            <a:ext cx="30700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5"/>
            <a:ext cx="3049703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1" y="3022675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7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7" y="3022675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794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16200000">
            <a:off x="-1556875" y="3172061"/>
            <a:ext cx="5547614" cy="182426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 rot="16200000">
            <a:off x="615807" y="-313883"/>
            <a:ext cx="1202248" cy="1824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 rot="16200000">
            <a:off x="-1556878" y="3363568"/>
            <a:ext cx="5547614" cy="144125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 rot="16200000">
            <a:off x="784123" y="-128945"/>
            <a:ext cx="865613" cy="1454385"/>
          </a:xfrm>
        </p:spPr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13" name="Picture 12" descr="HD-ShadowShor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2" y="1199373"/>
            <a:ext cx="1821901" cy="16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082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20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20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20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1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8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80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8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013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274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6"/>
            <a:ext cx="5106988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3" y="5372404"/>
            <a:ext cx="1602997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3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9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5" y="5936189"/>
            <a:ext cx="2743200" cy="365125"/>
          </a:xfrm>
        </p:spPr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2" y="5936190"/>
            <a:ext cx="6126805" cy="36512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1" y="5398635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235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7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6" y="2590078"/>
            <a:ext cx="3077109" cy="1660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5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41"/>
            <a:ext cx="8144135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7" y="2750337"/>
            <a:ext cx="1171888" cy="1356442"/>
          </a:xfrm>
        </p:spPr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7258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4459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6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3" y="4232173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7" y="2869897"/>
            <a:ext cx="1154151" cy="1090789"/>
          </a:xfrm>
        </p:spPr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0378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1" y="2336873"/>
            <a:ext cx="469835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4845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31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1" y="2336875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3" y="3030010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5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4" y="3030010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787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2397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16200000">
            <a:off x="-1556875" y="3172061"/>
            <a:ext cx="5547614" cy="182426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 rot="16200000">
            <a:off x="615807" y="-313883"/>
            <a:ext cx="1202248" cy="1824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 rot="16200000">
            <a:off x="-1556878" y="3363568"/>
            <a:ext cx="5547614" cy="144125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 rot="16200000">
            <a:off x="784123" y="-128945"/>
            <a:ext cx="865613" cy="1454385"/>
          </a:xfrm>
        </p:spPr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13" name="Picture 12" descr="HD-ShadowShor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2" y="1199373"/>
            <a:ext cx="1821901" cy="16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39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4472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817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7" y="2336875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4"/>
            <a:ext cx="3790079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292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5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4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5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900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4711618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3" y="609599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5"/>
            <a:ext cx="9613863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7" y="4711311"/>
            <a:ext cx="1154151" cy="1090789"/>
          </a:xfrm>
        </p:spPr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6172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609597"/>
            <a:ext cx="9613859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4711617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7" y="4711617"/>
            <a:ext cx="1154151" cy="1090789"/>
          </a:xfrm>
        </p:spPr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8539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600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9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4711617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7" y="4709927"/>
            <a:ext cx="1154151" cy="1090789"/>
          </a:xfrm>
        </p:spPr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72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72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5035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7"/>
            <a:ext cx="9613863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1" y="5300151"/>
            <a:ext cx="9613863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7" y="4709927"/>
            <a:ext cx="1154151" cy="1090789"/>
          </a:xfrm>
        </p:spPr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6657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3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5" y="2336873"/>
            <a:ext cx="30700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5"/>
            <a:ext cx="3049703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1" y="3022675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7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7" y="3022675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180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20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20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20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1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8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80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8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1136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563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7" y="2336875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4"/>
            <a:ext cx="3790079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5692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6"/>
            <a:ext cx="5106988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3" y="5372404"/>
            <a:ext cx="1602997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3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9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5" y="5936189"/>
            <a:ext cx="2743200" cy="365125"/>
          </a:xfrm>
        </p:spPr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2" y="5936190"/>
            <a:ext cx="6126805" cy="36512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1" y="5398635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5070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7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6" y="2590078"/>
            <a:ext cx="3077109" cy="1660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5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41"/>
            <a:ext cx="8144135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7" y="2750337"/>
            <a:ext cx="1171888" cy="1356442"/>
          </a:xfrm>
        </p:spPr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3470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5312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6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3" y="4232173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7" y="2869897"/>
            <a:ext cx="1154151" cy="1090789"/>
          </a:xfrm>
        </p:spPr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30113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1" y="2336873"/>
            <a:ext cx="469835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2009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31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1" y="2336875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3" y="3030010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5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4" y="3030010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2679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9664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16200000">
            <a:off x="-1556875" y="3172061"/>
            <a:ext cx="5547614" cy="182426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 rot="16200000">
            <a:off x="615807" y="-313883"/>
            <a:ext cx="1202248" cy="1824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 rot="16200000">
            <a:off x="-1556878" y="3363568"/>
            <a:ext cx="5547614" cy="144125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 rot="16200000">
            <a:off x="784123" y="-128945"/>
            <a:ext cx="865613" cy="1454385"/>
          </a:xfrm>
        </p:spPr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13" name="Picture 12" descr="HD-ShadowShor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2" y="1199373"/>
            <a:ext cx="1821901" cy="16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9429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29410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7" y="2336875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4"/>
            <a:ext cx="3790079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063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2" y="5936190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7" y="753229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6583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2" y="5936190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7" y="753229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3376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2" y="5936190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7" y="753229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662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2" y="5936190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7" y="753229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5568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2" y="5936190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7" y="753229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2474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  <p:sldLayoutId id="214748377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2ED26-6B53-4AE2-BA09-97D553B64F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2" y="5936190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7" y="753229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CE1F9-96ED-44BB-A15D-2E36ABFE31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2161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428" y="0"/>
            <a:ext cx="8144135" cy="1660849"/>
          </a:xfrm>
        </p:spPr>
        <p:txBody>
          <a:bodyPr>
            <a:normAutofit/>
          </a:bodyPr>
          <a:lstStyle/>
          <a:p>
            <a:r>
              <a:rPr lang="en-US" dirty="0" smtClean="0"/>
              <a:t>Marijuana and Children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8152" y="4129213"/>
            <a:ext cx="8144135" cy="1117687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case for using marijuana tax revenue to mitigate health and discrimination impacts on children, youth and families.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87" y="1692686"/>
            <a:ext cx="7810500" cy="2171700"/>
          </a:xfrm>
          <a:prstGeom prst="rect">
            <a:avLst/>
          </a:prstGeom>
        </p:spPr>
      </p:pic>
      <p:pic>
        <p:nvPicPr>
          <p:cNvPr id="6" name="Picture 5" descr="FUNDINGtheNEXTGEN-logo-fi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055" y="4350967"/>
            <a:ext cx="2171929" cy="2312640"/>
          </a:xfrm>
          <a:prstGeom prst="rect">
            <a:avLst/>
          </a:prstGeom>
          <a:noFill/>
          <a:ln w="38100">
            <a:solidFill>
              <a:srgbClr val="EBAB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16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3" y="2336873"/>
            <a:ext cx="7306682" cy="3599316"/>
          </a:xfrm>
          <a:solidFill>
            <a:srgbClr val="C00000"/>
          </a:solidFill>
        </p:spPr>
        <p:txBody>
          <a:bodyPr/>
          <a:lstStyle/>
          <a:p>
            <a:pPr marL="0" indent="0">
              <a:buNone/>
            </a:pPr>
            <a:endParaRPr lang="en-US" b="1" dirty="0" smtClean="0">
              <a:effectLst>
                <a:glow rad="101600">
                  <a:srgbClr val="F09415">
                    <a:alpha val="60000"/>
                  </a:srgbClr>
                </a:glow>
              </a:effectLst>
            </a:endParaRPr>
          </a:p>
          <a:p>
            <a:pPr marL="0" indent="0">
              <a:buNone/>
            </a:pPr>
            <a:r>
              <a:rPr lang="en-US" sz="4400" dirty="0" smtClean="0"/>
              <a:t>Allocate </a:t>
            </a:r>
            <a:r>
              <a:rPr lang="en-US" sz="4400" b="1" dirty="0" smtClean="0">
                <a:effectLst>
                  <a:glow rad="101600">
                    <a:srgbClr val="F09415">
                      <a:alpha val="60000"/>
                    </a:srgbClr>
                  </a:glow>
                </a:effectLst>
              </a:rPr>
              <a:t>30</a:t>
            </a:r>
            <a:r>
              <a:rPr lang="en-US" sz="4400" b="1" dirty="0">
                <a:effectLst>
                  <a:glow rad="101600">
                    <a:srgbClr val="F09415">
                      <a:alpha val="60000"/>
                    </a:srgbClr>
                  </a:glow>
                </a:effectLst>
              </a:rPr>
              <a:t>% </a:t>
            </a:r>
            <a:r>
              <a:rPr lang="en-US" sz="4400" dirty="0" smtClean="0"/>
              <a:t>of the local cannabis tax for prevention programs for children and youth.</a:t>
            </a:r>
          </a:p>
        </p:txBody>
      </p:sp>
      <p:pic>
        <p:nvPicPr>
          <p:cNvPr id="5" name="Picture 4" descr="iStock_000002129339_Doub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9" r="9259"/>
          <a:stretch>
            <a:fillRect/>
          </a:stretch>
        </p:blipFill>
        <p:spPr bwMode="auto">
          <a:xfrm>
            <a:off x="8635040" y="0"/>
            <a:ext cx="35569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12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18" y="2051222"/>
            <a:ext cx="7670576" cy="4576374"/>
          </a:xfrm>
          <a:noFill/>
        </p:spPr>
        <p:txBody>
          <a:bodyPr>
            <a:normAutofit fontScale="92500"/>
          </a:bodyPr>
          <a:lstStyle/>
          <a:p>
            <a:r>
              <a:rPr lang="en-US" b="1" dirty="0" smtClean="0"/>
              <a:t>2016</a:t>
            </a:r>
            <a:r>
              <a:rPr lang="en-US" dirty="0" smtClean="0"/>
              <a:t> – Prop 64 passed in California - decriminalizing recreational marijuana and personal cultivation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Cities and counties now have authority to regulate and tax marijuana businesses.</a:t>
            </a:r>
          </a:p>
          <a:p>
            <a:r>
              <a:rPr lang="en-US" dirty="0"/>
              <a:t>S</a:t>
            </a:r>
            <a:r>
              <a:rPr lang="en-US" dirty="0" smtClean="0"/>
              <a:t>ales, cultivation, testing, transportation, distribution, and manufacturing of marijuana can be taxed at the local level if approved by voters.</a:t>
            </a:r>
          </a:p>
          <a:p>
            <a:r>
              <a:rPr lang="en-US" dirty="0" smtClean="0"/>
              <a:t>Communities can prohibit marijuana, but only those that choose to allow it will have access to state-level revenues set aside for </a:t>
            </a:r>
            <a:r>
              <a:rPr lang="en-US" dirty="0" smtClean="0"/>
              <a:t>prevention, youth programs </a:t>
            </a:r>
            <a:r>
              <a:rPr lang="en-US" dirty="0" smtClean="0"/>
              <a:t>and education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Investments of tax revenue in health, youth programs and prevention </a:t>
            </a:r>
            <a:r>
              <a:rPr lang="en-US" smtClean="0"/>
              <a:t>are clearly aligned </a:t>
            </a:r>
            <a:r>
              <a:rPr lang="en-US" dirty="0" smtClean="0"/>
              <a:t>with voter intentions.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82" b="1936"/>
          <a:stretch/>
        </p:blipFill>
        <p:spPr bwMode="auto">
          <a:xfrm>
            <a:off x="8808720" y="5074920"/>
            <a:ext cx="1554480" cy="15526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730" y="0"/>
            <a:ext cx="37052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5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Concerns for Our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920" y="2415074"/>
            <a:ext cx="8252759" cy="3599316"/>
          </a:xfrm>
        </p:spPr>
        <p:txBody>
          <a:bodyPr/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2800" dirty="0"/>
              <a:t>Increased use &amp; acceptance </a:t>
            </a:r>
            <a:endParaRPr lang="en-US" sz="2800" dirty="0" smtClean="0"/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en-US" sz="2800" dirty="0" smtClean="0"/>
              <a:t>of </a:t>
            </a:r>
            <a:r>
              <a:rPr lang="en-US" sz="2800" dirty="0"/>
              <a:t>recreational cannabis  </a:t>
            </a:r>
            <a:r>
              <a:rPr lang="en-US" sz="2800" dirty="0" smtClean="0"/>
              <a:t>can lead to</a:t>
            </a: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en-US" sz="2800" dirty="0" smtClean="0"/>
              <a:t>unintended </a:t>
            </a:r>
            <a:r>
              <a:rPr lang="en-US" sz="2800" dirty="0"/>
              <a:t>health effects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Colorado’s experience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Public health research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161" y="0"/>
            <a:ext cx="53378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63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Concerns for Our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4241" y="2133600"/>
            <a:ext cx="7210396" cy="4038600"/>
          </a:xfrm>
        </p:spPr>
        <p:txBody>
          <a:bodyPr/>
          <a:lstStyle/>
          <a:p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Colorado</a:t>
            </a:r>
          </a:p>
          <a:p>
            <a:pPr lvl="1"/>
            <a:r>
              <a:rPr lang="en-US" dirty="0" smtClean="0"/>
              <a:t>Cannabis-related visits to the Children’s Hospital of Colorado: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Public Health</a:t>
            </a:r>
          </a:p>
          <a:p>
            <a:pPr lvl="1"/>
            <a:r>
              <a:rPr lang="en-US" dirty="0" smtClean="0"/>
              <a:t>Short-term &amp; long-term impacts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061098" y="3297936"/>
            <a:ext cx="2124283" cy="1643448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18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72438" y="3284645"/>
            <a:ext cx="2114714" cy="1643448"/>
          </a:xfrm>
          <a:prstGeom prst="roundRect">
            <a:avLst/>
          </a:prstGeom>
          <a:solidFill>
            <a:schemeClr val="tx1">
              <a:lumMod val="50000"/>
              <a:alpha val="50196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>
                <a:solidFill>
                  <a:prstClr val="white"/>
                </a:solidFill>
                <a:effectLst>
                  <a:outerShdw blurRad="381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2014</a:t>
            </a:r>
          </a:p>
          <a:p>
            <a:pPr algn="ctr"/>
            <a:r>
              <a:rPr lang="en-US" sz="2800" b="1" dirty="0">
                <a:solidFill>
                  <a:prstClr val="white"/>
                </a:solidFill>
                <a:effectLst>
                  <a:outerShdw blurRad="381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1.2 per 100,000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638800" y="3755136"/>
            <a:ext cx="1143000" cy="533400"/>
          </a:xfrm>
          <a:prstGeom prst="rightArrow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328298" y="3284645"/>
            <a:ext cx="2112264" cy="1655064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18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36536" y="3297936"/>
            <a:ext cx="2112264" cy="1655064"/>
          </a:xfrm>
          <a:prstGeom prst="roundRect">
            <a:avLst/>
          </a:prstGeom>
          <a:solidFill>
            <a:schemeClr val="tx1">
              <a:lumMod val="50000"/>
              <a:alpha val="50196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>
                <a:solidFill>
                  <a:prstClr val="white"/>
                </a:solidFill>
                <a:effectLst>
                  <a:outerShdw blurRad="381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2016</a:t>
            </a:r>
          </a:p>
          <a:p>
            <a:pPr algn="ctr"/>
            <a:r>
              <a:rPr lang="en-US" sz="2800" b="1" u="sng" dirty="0">
                <a:solidFill>
                  <a:prstClr val="white"/>
                </a:solidFill>
                <a:effectLst>
                  <a:outerShdw blurRad="381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2.3 per 100,000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6324601"/>
            <a:ext cx="838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prstClr val="white"/>
                </a:solidFill>
              </a:rPr>
              <a:t>Source: George Sam Wang et al.  “Unintentional Pediatric Exposures to Marijuana in Colorado, 2009-2015.”  JAMA Pediatrics 170, no. 9 (2016)</a:t>
            </a:r>
          </a:p>
        </p:txBody>
      </p:sp>
    </p:spTree>
    <p:extLst>
      <p:ext uri="{BB962C8B-B14F-4D97-AF65-F5344CB8AC3E}">
        <p14:creationId xmlns:p14="http://schemas.microsoft.com/office/powerpoint/2010/main" val="261035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ON HEALTH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2" y="2006082"/>
            <a:ext cx="7884367" cy="485191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2800" dirty="0" smtClean="0"/>
              <a:t>Prenatal and early exposure through breast milk can be harmful </a:t>
            </a:r>
            <a:r>
              <a:rPr lang="en-US" sz="2800" dirty="0" smtClean="0"/>
              <a:t>– Marijuana crosses the placenta and </a:t>
            </a:r>
            <a:r>
              <a:rPr lang="en-US" sz="2800" dirty="0" smtClean="0"/>
              <a:t>could decrease</a:t>
            </a:r>
            <a:r>
              <a:rPr lang="en-US" sz="2800" dirty="0" smtClean="0"/>
              <a:t> </a:t>
            </a:r>
            <a:r>
              <a:rPr lang="en-US" sz="2800" dirty="0" smtClean="0"/>
              <a:t>a baby’s growth and development.  Children of mothers who smoke are more likely to have social, learning and behavioral problems.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2800" dirty="0" smtClean="0"/>
              <a:t>Communities with high levels of marijuana use among parents also have levels of child neglect that are higher than the statewide average. </a:t>
            </a:r>
            <a:r>
              <a:rPr lang="en-US" sz="2800" dirty="0" smtClean="0"/>
              <a:t>Heavy marijuana use can have a negative impact on parenting capacity.</a:t>
            </a:r>
            <a:endParaRPr lang="en-US" sz="2800" dirty="0"/>
          </a:p>
          <a:p>
            <a:endParaRPr lang="en-US" sz="2800" dirty="0"/>
          </a:p>
          <a:p>
            <a:pPr marL="457200" lvl="1" indent="0">
              <a:buNone/>
            </a:pPr>
            <a:endParaRPr lang="en-US" sz="2400" dirty="0"/>
          </a:p>
          <a:p>
            <a:pPr lvl="1"/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939" y="587830"/>
            <a:ext cx="3981060" cy="515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06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9613900" cy="1343608"/>
          </a:xfrm>
        </p:spPr>
        <p:txBody>
          <a:bodyPr/>
          <a:lstStyle/>
          <a:p>
            <a:r>
              <a:rPr lang="en-US" dirty="0" smtClean="0"/>
              <a:t>RESEARCH ON HEALTH IMPACTS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895739"/>
            <a:ext cx="12192000" cy="5896947"/>
          </a:xfrm>
        </p:spPr>
        <p:txBody>
          <a:bodyPr numCol="1"/>
          <a:lstStyle/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endParaRPr lang="en-US" sz="2800" dirty="0"/>
          </a:p>
          <a:p>
            <a:pPr lvl="1"/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pPr lvl="1"/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3200" dirty="0" smtClean="0"/>
              <a:t>17% of those who begin use in adolescence become addicted</a:t>
            </a:r>
          </a:p>
          <a:p>
            <a:pPr lvl="1"/>
            <a:r>
              <a:rPr lang="en-US" sz="3200" dirty="0" smtClean="0"/>
              <a:t>Marijuana use during adolescence results in cognitive impairment</a:t>
            </a:r>
            <a:r>
              <a:rPr lang="en-US" sz="3200" dirty="0" smtClean="0"/>
              <a:t>, impacting learning, memory and attention.</a:t>
            </a:r>
            <a:endParaRPr lang="en-US" sz="3200" dirty="0" smtClean="0"/>
          </a:p>
          <a:p>
            <a:pPr lvl="1"/>
            <a:r>
              <a:rPr lang="en-US" sz="3200" dirty="0" smtClean="0"/>
              <a:t>Marijuana use has a negative impact on educational outcomes, with increased likelihood of school dropout.</a:t>
            </a:r>
          </a:p>
          <a:p>
            <a:pPr marL="457200" lvl="1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5655"/>
            <a:ext cx="7037760" cy="194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37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281" y="230713"/>
            <a:ext cx="9613861" cy="1080938"/>
          </a:xfrm>
        </p:spPr>
        <p:txBody>
          <a:bodyPr/>
          <a:lstStyle/>
          <a:p>
            <a:r>
              <a:rPr lang="en-US" dirty="0" smtClean="0"/>
              <a:t>REPAIRING THE DAMAGE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929" y="1311651"/>
            <a:ext cx="7725746" cy="543041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2800" dirty="0" smtClean="0"/>
              <a:t>The War on Drugs has had a devastating</a:t>
            </a: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en-US" sz="2800" dirty="0"/>
              <a:t>i</a:t>
            </a:r>
            <a:r>
              <a:rPr lang="en-US" sz="2800" dirty="0" smtClean="0"/>
              <a:t>mpact on children – who suffer from severe trauma</a:t>
            </a: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en-US" sz="2800" dirty="0"/>
              <a:t>a</a:t>
            </a:r>
            <a:r>
              <a:rPr lang="en-US" sz="2800" dirty="0" smtClean="0"/>
              <a:t>nd whose families live in poverty.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2800" dirty="0" smtClean="0"/>
              <a:t>1 in 28 children have an incarcerated parent.  10</a:t>
            </a: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en-US" sz="2800" dirty="0" smtClean="0"/>
              <a:t>million  children will have an incarcerated</a:t>
            </a: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en-US" sz="2800" dirty="0"/>
              <a:t>p</a:t>
            </a:r>
            <a:r>
              <a:rPr lang="en-US" sz="2800" dirty="0" smtClean="0"/>
              <a:t>arent during their childhood.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2800" dirty="0" smtClean="0"/>
              <a:t>Revenue from marijuana taxes provides</a:t>
            </a: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en-US" sz="2800" dirty="0"/>
              <a:t>a</a:t>
            </a:r>
            <a:r>
              <a:rPr lang="en-US" sz="2800" dirty="0" smtClean="0"/>
              <a:t>n opportunity to invest in those children</a:t>
            </a: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en-US" sz="2800" dirty="0"/>
              <a:t>w</a:t>
            </a:r>
            <a:r>
              <a:rPr lang="en-US" sz="2800" dirty="0" smtClean="0"/>
              <a:t>ho have been most negatively impacted by mass incarceration.</a:t>
            </a: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endParaRPr lang="en-US" sz="2800" dirty="0"/>
          </a:p>
          <a:p>
            <a:pPr lvl="1"/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pPr lvl="1"/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706" y="606490"/>
            <a:ext cx="4490294" cy="459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76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 IN CHILDREN AND YOUTH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1" y="2209800"/>
            <a:ext cx="8252759" cy="3599316"/>
          </a:xfrm>
        </p:spPr>
        <p:txBody>
          <a:bodyPr/>
          <a:lstStyle/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endParaRPr lang="en-US" sz="2800" dirty="0"/>
          </a:p>
          <a:p>
            <a:pPr lvl="1"/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pPr lvl="1"/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557171" y="2415077"/>
            <a:ext cx="7246183" cy="3529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0670" marR="298450" algn="ctr">
              <a:lnSpc>
                <a:spcPts val="3200"/>
              </a:lnSpc>
              <a:spcBef>
                <a:spcPts val="945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FFFF"/>
                </a:solidFill>
                <a:effectLst/>
                <a:latin typeface="Roboto"/>
                <a:ea typeface="Roboto"/>
                <a:cs typeface="Roboto"/>
              </a:rPr>
              <a:t>FOR EACH $1 INVESTED</a:t>
            </a:r>
            <a:endParaRPr lang="en-US" sz="2800" dirty="0" smtClean="0">
              <a:effectLst/>
              <a:latin typeface="Roboto"/>
              <a:ea typeface="Roboto"/>
              <a:cs typeface="Roboto"/>
            </a:endParaRPr>
          </a:p>
          <a:p>
            <a:pPr marL="148590" marR="0">
              <a:lnSpc>
                <a:spcPts val="280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FFFF"/>
                </a:solidFill>
                <a:effectLst/>
                <a:latin typeface="Roboto"/>
                <a:ea typeface="Roboto"/>
                <a:cs typeface="Roboto"/>
              </a:rPr>
              <a:t>       THE SOCIETAL RETURNS ARE</a:t>
            </a:r>
          </a:p>
          <a:p>
            <a:pPr marL="148590" marR="0">
              <a:lnSpc>
                <a:spcPts val="2805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 smtClean="0">
              <a:effectLst/>
              <a:latin typeface="Roboto"/>
              <a:ea typeface="Roboto"/>
              <a:cs typeface="Roboto"/>
            </a:endParaRPr>
          </a:p>
          <a:p>
            <a:pPr marL="342900" marR="0" lvl="0" indent="-342900">
              <a:spcBef>
                <a:spcPts val="42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oboto"/>
              <a:buChar char="•"/>
              <a:tabLst>
                <a:tab pos="275590" algn="l"/>
              </a:tabLst>
            </a:pPr>
            <a:r>
              <a:rPr lang="en-US" sz="2800" b="1" dirty="0" smtClean="0">
                <a:solidFill>
                  <a:srgbClr val="FFFFFF"/>
                </a:solidFill>
                <a:effectLst/>
                <a:latin typeface="Roboto"/>
                <a:ea typeface="Roboto"/>
                <a:cs typeface="Roboto"/>
              </a:rPr>
              <a:t>$8.60 for Childhood</a:t>
            </a:r>
            <a:r>
              <a:rPr lang="en-US" sz="2800" b="1" spc="80" dirty="0" smtClean="0">
                <a:solidFill>
                  <a:srgbClr val="FFFFFF"/>
                </a:solidFill>
                <a:effectLst/>
                <a:latin typeface="Roboto"/>
                <a:ea typeface="Roboto"/>
                <a:cs typeface="Roboto"/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  <a:effectLst/>
                <a:latin typeface="Roboto"/>
                <a:ea typeface="Roboto"/>
                <a:cs typeface="Roboto"/>
              </a:rPr>
              <a:t>Development</a:t>
            </a:r>
            <a:endParaRPr lang="en-US" sz="2800" b="1" dirty="0" smtClean="0">
              <a:effectLst/>
              <a:latin typeface="Roboto"/>
              <a:ea typeface="Roboto"/>
              <a:cs typeface="Roboto"/>
            </a:endParaRPr>
          </a:p>
          <a:p>
            <a:pPr marL="342900" marR="0" lvl="0" indent="-342900">
              <a:spcBef>
                <a:spcPts val="155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oboto"/>
              <a:buChar char="•"/>
              <a:tabLst>
                <a:tab pos="275590" algn="l"/>
              </a:tabLst>
            </a:pPr>
            <a:r>
              <a:rPr lang="en-US" sz="2800" dirty="0" smtClean="0">
                <a:solidFill>
                  <a:srgbClr val="FFFFFF"/>
                </a:solidFill>
                <a:effectLst/>
                <a:latin typeface="Roboto"/>
                <a:ea typeface="Roboto"/>
                <a:cs typeface="Roboto"/>
              </a:rPr>
              <a:t>$4 for Mental Health</a:t>
            </a:r>
            <a:r>
              <a:rPr lang="en-US" sz="2800" spc="-70" dirty="0" smtClean="0">
                <a:solidFill>
                  <a:srgbClr val="FFFFFF"/>
                </a:solidFill>
                <a:effectLst/>
                <a:latin typeface="Roboto"/>
                <a:ea typeface="Roboto"/>
                <a:cs typeface="Roboto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effectLst/>
                <a:latin typeface="Roboto"/>
                <a:ea typeface="Roboto"/>
                <a:cs typeface="Roboto"/>
              </a:rPr>
              <a:t>Services</a:t>
            </a:r>
            <a:endParaRPr lang="en-US" sz="2800" dirty="0" smtClean="0">
              <a:effectLst/>
              <a:latin typeface="Roboto"/>
              <a:ea typeface="Roboto"/>
              <a:cs typeface="Roboto"/>
            </a:endParaRPr>
          </a:p>
          <a:p>
            <a:pPr marL="342900" marR="0" lvl="0" indent="-342900">
              <a:spcBef>
                <a:spcPts val="155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oboto"/>
              <a:buChar char="•"/>
              <a:tabLst>
                <a:tab pos="275590" algn="l"/>
              </a:tabLst>
            </a:pPr>
            <a:r>
              <a:rPr lang="en-US" sz="2800" dirty="0" smtClean="0">
                <a:solidFill>
                  <a:srgbClr val="FFFFFF"/>
                </a:solidFill>
                <a:effectLst/>
                <a:latin typeface="Roboto"/>
                <a:ea typeface="Roboto"/>
                <a:cs typeface="Roboto"/>
              </a:rPr>
              <a:t>$9 - $12 for Afterschool</a:t>
            </a:r>
            <a:r>
              <a:rPr lang="en-US" sz="2800" spc="-30" dirty="0" smtClean="0">
                <a:solidFill>
                  <a:srgbClr val="FFFFFF"/>
                </a:solidFill>
                <a:effectLst/>
                <a:latin typeface="Roboto"/>
                <a:ea typeface="Roboto"/>
                <a:cs typeface="Roboto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effectLst/>
                <a:latin typeface="Roboto"/>
                <a:ea typeface="Roboto"/>
                <a:cs typeface="Roboto"/>
              </a:rPr>
              <a:t>Funds</a:t>
            </a:r>
            <a:endParaRPr lang="en-US" sz="2800" dirty="0" smtClean="0">
              <a:effectLst/>
              <a:latin typeface="Roboto"/>
              <a:ea typeface="Roboto"/>
              <a:cs typeface="Roboto"/>
            </a:endParaRPr>
          </a:p>
          <a:p>
            <a:pPr marL="342900" marR="0" lvl="0" indent="-342900">
              <a:spcBef>
                <a:spcPts val="155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oboto"/>
              <a:buChar char="•"/>
              <a:tabLst>
                <a:tab pos="275590" algn="l"/>
              </a:tabLst>
            </a:pPr>
            <a:r>
              <a:rPr lang="en-US" sz="2800" dirty="0" smtClean="0">
                <a:solidFill>
                  <a:srgbClr val="FFFFFF"/>
                </a:solidFill>
                <a:effectLst/>
                <a:latin typeface="Roboto"/>
                <a:ea typeface="Roboto"/>
                <a:cs typeface="Roboto"/>
              </a:rPr>
              <a:t>$9 for Health</a:t>
            </a:r>
            <a:r>
              <a:rPr lang="en-US" sz="2800" spc="-70" dirty="0" smtClean="0">
                <a:solidFill>
                  <a:srgbClr val="FFFFFF"/>
                </a:solidFill>
                <a:effectLst/>
                <a:latin typeface="Roboto"/>
                <a:ea typeface="Roboto"/>
                <a:cs typeface="Roboto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effectLst/>
                <a:latin typeface="Roboto"/>
                <a:ea typeface="Roboto"/>
                <a:cs typeface="Roboto"/>
              </a:rPr>
              <a:t>Prevention</a:t>
            </a:r>
            <a:endParaRPr lang="en-US" sz="2800" dirty="0" smtClean="0">
              <a:effectLst/>
              <a:latin typeface="Roboto"/>
              <a:ea typeface="Roboto"/>
              <a:cs typeface="Roboto"/>
            </a:endParaRPr>
          </a:p>
          <a:p>
            <a:pPr marL="342900" marR="0" lvl="0" indent="-342900">
              <a:spcBef>
                <a:spcPts val="155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oboto"/>
              <a:buChar char="•"/>
              <a:tabLst>
                <a:tab pos="275590" algn="l"/>
              </a:tabLst>
            </a:pPr>
            <a:r>
              <a:rPr lang="en-US" sz="2800" dirty="0" smtClean="0">
                <a:solidFill>
                  <a:srgbClr val="FFFFFF"/>
                </a:solidFill>
                <a:effectLst/>
                <a:latin typeface="Roboto"/>
                <a:ea typeface="Roboto"/>
                <a:cs typeface="Roboto"/>
              </a:rPr>
              <a:t>$4.69 for Career</a:t>
            </a:r>
            <a:r>
              <a:rPr lang="en-US" sz="2800" spc="110" dirty="0" smtClean="0">
                <a:solidFill>
                  <a:srgbClr val="FFFFFF"/>
                </a:solidFill>
                <a:effectLst/>
                <a:latin typeface="Roboto"/>
                <a:ea typeface="Roboto"/>
                <a:cs typeface="Roboto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effectLst/>
                <a:latin typeface="Roboto"/>
                <a:ea typeface="Roboto"/>
                <a:cs typeface="Roboto"/>
              </a:rPr>
              <a:t>Development</a:t>
            </a:r>
            <a:endParaRPr lang="en-US" sz="2800" dirty="0">
              <a:effectLst/>
              <a:latin typeface="Roboto"/>
              <a:ea typeface="Roboto"/>
              <a:cs typeface="Robot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366" y="0"/>
            <a:ext cx="3944633" cy="440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368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Investment in Our Children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344711"/>
            <a:ext cx="6881547" cy="720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1" y="6536836"/>
            <a:ext cx="4419600" cy="3211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181" y="613268"/>
            <a:ext cx="4809871" cy="558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7896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1_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3.xml><?xml version="1.0" encoding="utf-8"?>
<a:theme xmlns:a="http://schemas.openxmlformats.org/drawingml/2006/main" name="2_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4.xml><?xml version="1.0" encoding="utf-8"?>
<a:theme xmlns:a="http://schemas.openxmlformats.org/drawingml/2006/main" name="3_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5.xml><?xml version="1.0" encoding="utf-8"?>
<a:theme xmlns:a="http://schemas.openxmlformats.org/drawingml/2006/main" name="5_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6.xml><?xml version="1.0" encoding="utf-8"?>
<a:theme xmlns:a="http://schemas.openxmlformats.org/drawingml/2006/main" name="6_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470</Words>
  <Application>Microsoft Office PowerPoint</Application>
  <PresentationFormat>Widescreen</PresentationFormat>
  <Paragraphs>77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Roboto</vt:lpstr>
      <vt:lpstr>Trebuchet MS</vt:lpstr>
      <vt:lpstr>Berlin</vt:lpstr>
      <vt:lpstr>1_Berlin</vt:lpstr>
      <vt:lpstr>2_Berlin</vt:lpstr>
      <vt:lpstr>3_Berlin</vt:lpstr>
      <vt:lpstr>5_Berlin</vt:lpstr>
      <vt:lpstr>6_Berlin</vt:lpstr>
      <vt:lpstr>Marijuana and Children</vt:lpstr>
      <vt:lpstr>Background</vt:lpstr>
      <vt:lpstr>Concerns for Our Children</vt:lpstr>
      <vt:lpstr>Concerns for Our Children</vt:lpstr>
      <vt:lpstr>RESEARCH ON HEALTH IMPACTS</vt:lpstr>
      <vt:lpstr>RESEARCH ON HEALTH IMPACTS cont.</vt:lpstr>
      <vt:lpstr>REPAIRING THE DAMAGE</vt:lpstr>
      <vt:lpstr>INVEST IN CHILDREN AND YOUTH</vt:lpstr>
      <vt:lpstr>Investment in Our Children</vt:lpstr>
      <vt:lpstr>RECOMMENDATION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Marijuana and Children</dc:title>
  <dc:creator>Margaret</dc:creator>
  <cp:lastModifiedBy>Margaret</cp:lastModifiedBy>
  <cp:revision>25</cp:revision>
  <dcterms:created xsi:type="dcterms:W3CDTF">2017-06-16T14:13:26Z</dcterms:created>
  <dcterms:modified xsi:type="dcterms:W3CDTF">2017-06-27T20:40:45Z</dcterms:modified>
</cp:coreProperties>
</file>