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2"/>
  </p:notesMasterIdLst>
  <p:handoutMasterIdLst>
    <p:handoutMasterId r:id="rId13"/>
  </p:handoutMasterIdLst>
  <p:sldIdLst>
    <p:sldId id="257" r:id="rId2"/>
    <p:sldId id="281" r:id="rId3"/>
    <p:sldId id="269" r:id="rId4"/>
    <p:sldId id="278" r:id="rId5"/>
    <p:sldId id="279" r:id="rId6"/>
    <p:sldId id="282" r:id="rId7"/>
    <p:sldId id="283" r:id="rId8"/>
    <p:sldId id="276" r:id="rId9"/>
    <p:sldId id="280" r:id="rId10"/>
    <p:sldId id="264" r:id="rId11"/>
  </p:sldIdLst>
  <p:sldSz cx="12188825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360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864">
          <p15:clr>
            <a:srgbClr val="A4A3A4"/>
          </p15:clr>
        </p15:guide>
        <p15:guide id="8" orient="horz" pos="528">
          <p15:clr>
            <a:srgbClr val="A4A3A4"/>
          </p15:clr>
        </p15:guide>
        <p15:guide id="9" orient="horz" pos="2784">
          <p15:clr>
            <a:srgbClr val="A4A3A4"/>
          </p15:clr>
        </p15:guide>
        <p15:guide id="10" pos="3839">
          <p15:clr>
            <a:srgbClr val="A4A3A4"/>
          </p15:clr>
        </p15:guide>
        <p15:guide id="11" pos="959">
          <p15:clr>
            <a:srgbClr val="A4A3A4"/>
          </p15:clr>
        </p15:guide>
        <p15:guide id="12" pos="7007">
          <p15:clr>
            <a:srgbClr val="A4A3A4"/>
          </p15:clr>
        </p15:guide>
        <p15:guide id="13" pos="6719">
          <p15:clr>
            <a:srgbClr val="A4A3A4"/>
          </p15:clr>
        </p15:guide>
        <p15:guide id="14" pos="6143">
          <p15:clr>
            <a:srgbClr val="A4A3A4"/>
          </p15:clr>
        </p15:guide>
        <p15:guide id="15" pos="3983">
          <p15:clr>
            <a:srgbClr val="A4A3A4"/>
          </p15:clr>
        </p15:guide>
        <p15:guide id="16" pos="527">
          <p15:clr>
            <a:srgbClr val="A4A3A4"/>
          </p15:clr>
        </p15:guide>
        <p15:guide id="17" pos="71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AE6"/>
    <a:srgbClr val="C9E7BB"/>
    <a:srgbClr val="8A8BC8"/>
    <a:srgbClr val="66FFFF"/>
    <a:srgbClr val="33CCFF"/>
    <a:srgbClr val="FF9933"/>
    <a:srgbClr val="A5D88E"/>
    <a:srgbClr val="60C46A"/>
    <a:srgbClr val="009900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74" d="100"/>
          <a:sy n="74" d="100"/>
        </p:scale>
        <p:origin x="546" y="66"/>
      </p:cViewPr>
      <p:guideLst>
        <p:guide orient="horz" pos="2160"/>
        <p:guide orient="horz" pos="1008"/>
        <p:guide orient="horz" pos="3792"/>
        <p:guide orient="horz" pos="1152"/>
        <p:guide orient="horz" pos="3360"/>
        <p:guide orient="horz" pos="3072"/>
        <p:guide orient="horz" pos="864"/>
        <p:guide orient="horz" pos="528"/>
        <p:guide orient="horz" pos="2784"/>
        <p:guide pos="3839"/>
        <p:guide pos="959"/>
        <p:guide pos="7007"/>
        <p:guide pos="6719"/>
        <p:guide pos="6143"/>
        <p:guide pos="3983"/>
        <p:guide pos="527"/>
        <p:guide pos="715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1002" y="6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393263342082296E-2"/>
          <c:y val="0.23771736866225099"/>
          <c:w val="0.84721356309779206"/>
          <c:h val="0.67755102040816295"/>
        </c:manualLayout>
      </c:layout>
      <c:pie3DChart>
        <c:varyColors val="1"/>
        <c:ser>
          <c:idx val="0"/>
          <c:order val="0"/>
          <c:explosion val="4"/>
          <c:dPt>
            <c:idx val="0"/>
            <c:bubble3D val="0"/>
            <c:spPr>
              <a:solidFill>
                <a:srgbClr val="C9E7BB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rgbClr val="F0FAE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rgbClr val="F0FAE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0099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rgbClr val="60C46A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rgbClr val="F0FAE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2.1739130434782601E-2"/>
                  <c:y val="-2.6455026455026701E-3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/>
                      <a:t>Alameda</a:t>
                    </a:r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600" dirty="0" smtClean="0"/>
                      <a:t>Contra Costa</a:t>
                    </a:r>
                    <a:endParaRPr lang="en-US" dirty="0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6231884057971002E-3"/>
                  <c:y val="2.6455026455026501E-3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/>
                      <a:t>Marin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600" dirty="0"/>
                      <a:t> Napa</a:t>
                    </a: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600" dirty="0"/>
                      <a:t>San</a:t>
                    </a:r>
                    <a:r>
                      <a:rPr lang="en-US" sz="1600" baseline="0" dirty="0"/>
                      <a:t> Francisco</a:t>
                    </a:r>
                    <a:endParaRPr lang="en-US" sz="1600" dirty="0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600" dirty="0" smtClean="0"/>
                      <a:t>San Mateo</a:t>
                    </a:r>
                    <a:endParaRPr lang="en-US" dirty="0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600" dirty="0" smtClean="0"/>
                      <a:t>Santa Clara</a:t>
                    </a:r>
                    <a:endParaRPr lang="en-US" baseline="0" dirty="0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2.41545893719811E-3"/>
                  <c:y val="-2.4250160777181001E-17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/>
                      <a:t>Sonoma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4.2270531400965747E-3"/>
                  <c:y val="-1.3227513227513227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dirty="0" smtClean="0"/>
                      <a:t>Solano</a:t>
                    </a:r>
                    <a:endParaRPr lang="en-US" sz="1600" dirty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9.5842082239720031E-2"/>
                      <c:h val="4.3585593467483232E-2"/>
                    </c:manualLayout>
                  </c15:layout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Sheet1!$A$3:$A$11</c:f>
              <c:strCache>
                <c:ptCount val="9"/>
                <c:pt idx="0">
                  <c:v>Alameda</c:v>
                </c:pt>
                <c:pt idx="1">
                  <c:v>Contra Costa</c:v>
                </c:pt>
                <c:pt idx="2">
                  <c:v>Marin</c:v>
                </c:pt>
                <c:pt idx="3">
                  <c:v>Solano</c:v>
                </c:pt>
                <c:pt idx="4">
                  <c:v>Napa</c:v>
                </c:pt>
                <c:pt idx="5">
                  <c:v>San Francisco</c:v>
                </c:pt>
                <c:pt idx="6">
                  <c:v>San Mateo</c:v>
                </c:pt>
                <c:pt idx="7">
                  <c:v>Santa Clara</c:v>
                </c:pt>
                <c:pt idx="8">
                  <c:v>Sonoma</c:v>
                </c:pt>
              </c:strCache>
            </c:strRef>
          </c:cat>
          <c:val>
            <c:numRef>
              <c:f>Sheet1!$B$3:$B$11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dLbls>
          <c:dLblPos val="bestFit"/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San Francisco leads</a:t>
            </a:r>
            <a:r>
              <a:rPr lang="en-US" baseline="0"/>
              <a:t> with the most dedicated ongoing revenue for children of all ages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8A8BC8"/>
              </a:solidFill>
              <a:ln>
                <a:noFill/>
              </a:ln>
              <a:effectLst/>
              <a:sp3d/>
            </c:spPr>
          </c:dPt>
          <c:dPt>
            <c:idx val="1"/>
            <c:invertIfNegative val="0"/>
            <c:bubble3D val="0"/>
            <c:spPr>
              <a:solidFill>
                <a:srgbClr val="8A8BC8"/>
              </a:solidFill>
              <a:ln>
                <a:solidFill>
                  <a:srgbClr val="CC99FF"/>
                </a:solidFill>
              </a:ln>
              <a:effectLst/>
              <a:sp3d>
                <a:contourClr>
                  <a:srgbClr val="CC99FF"/>
                </a:contourClr>
              </a:sp3d>
            </c:spPr>
          </c:dPt>
          <c:dPt>
            <c:idx val="3"/>
            <c:invertIfNegative val="0"/>
            <c:bubble3D val="0"/>
            <c:spPr>
              <a:solidFill>
                <a:srgbClr val="D60093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7.246376811594203E-3"/>
                  <c:y val="-5.4421768707482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144927536231883E-2"/>
                  <c:y val="-8.503401360544224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0C24E15F-2031-4870-97E1-5A2036EBDDE6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2.4637738217505329E-2"/>
                  <c:y val="-6.972775724463012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100"/>
                      <a:t>$</a:t>
                    </a:r>
                    <a:fld id="{67C9DBAA-3623-437A-A8DF-90A8B8A3A6B0}" type="VALUE">
                      <a:rPr lang="en-US" sz="1100"/>
                      <a:pPr>
                        <a:defRPr sz="1100"/>
                      </a:pPr>
                      <a:t>[VALUE]</a:t>
                    </a:fld>
                    <a:endParaRPr lang="en-US" sz="110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9492183042337"/>
                      <c:h val="5.8996732551288233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3.115947734794032E-2"/>
                  <c:y val="-8.163251914939204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100" dirty="0" smtClean="0"/>
                      <a:t>$</a:t>
                    </a:r>
                    <a:fld id="{0EABC58A-630C-4048-A12B-8A7876C13334}" type="VALUE">
                      <a:rPr lang="en-US" sz="1100" smtClean="0"/>
                      <a:pPr>
                        <a:defRPr sz="1100"/>
                      </a:pPr>
                      <a:t>[VALUE]</a:t>
                    </a:fld>
                    <a:endParaRPr lang="en-US" sz="1100" dirty="0" smtClean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455072463768116"/>
                      <c:h val="5.5595372007070536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Sheet1!$A$29:$A$32</c:f>
              <c:strCache>
                <c:ptCount val="4"/>
                <c:pt idx="0">
                  <c:v>PEEF</c:v>
                </c:pt>
                <c:pt idx="1">
                  <c:v>Preschool</c:v>
                </c:pt>
                <c:pt idx="2">
                  <c:v>Children's Fund</c:v>
                </c:pt>
                <c:pt idx="3">
                  <c:v>Child Care Developer Fee</c:v>
                </c:pt>
              </c:strCache>
            </c:strRef>
          </c:cat>
          <c:val>
            <c:numRef>
              <c:f>Sheet1!$B$29:$B$32</c:f>
              <c:numCache>
                <c:formatCode>#,##0</c:formatCode>
                <c:ptCount val="4"/>
                <c:pt idx="0" formatCode="&quot;$&quot;#,##0_);[Red]\(&quot;$&quot;#,##0\)">
                  <c:v>101500000</c:v>
                </c:pt>
                <c:pt idx="1">
                  <c:v>33800000</c:v>
                </c:pt>
                <c:pt idx="2">
                  <c:v>74200000</c:v>
                </c:pt>
                <c:pt idx="3">
                  <c:v>5000000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37039104"/>
        <c:axId val="217702584"/>
        <c:axId val="0"/>
      </c:bar3DChart>
      <c:catAx>
        <c:axId val="337039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7702584"/>
        <c:crosses val="autoZero"/>
        <c:auto val="1"/>
        <c:lblAlgn val="ctr"/>
        <c:lblOffset val="100"/>
        <c:noMultiLvlLbl val="0"/>
      </c:catAx>
      <c:valAx>
        <c:axId val="217702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039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Limited</a:t>
            </a:r>
            <a:r>
              <a:rPr lang="en-US" sz="1600" baseline="0"/>
              <a:t> County Carve Out for Children's Programs</a:t>
            </a:r>
            <a:endParaRPr lang="en-US" sz="1600"/>
          </a:p>
        </c:rich>
      </c:tx>
      <c:layout>
        <c:manualLayout>
          <c:xMode val="edge"/>
          <c:yMode val="edge"/>
          <c:x val="0.1908086581455937"/>
          <c:y val="0.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</c:dPt>
          <c:dPt>
            <c:idx val="1"/>
            <c:invertIfNegative val="0"/>
            <c:bubble3D val="0"/>
            <c:spPr>
              <a:solidFill>
                <a:srgbClr val="8A8BC8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5.7570294083518297E-2"/>
                  <c:y val="-0.1242593175853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7304045655190713E-2"/>
                  <c:y val="-0.1172221784776900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6,819,818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757049675174493"/>
                      <c:h val="8.7816797900262464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Sheet1!$A$16:$A$17</c:f>
              <c:strCache>
                <c:ptCount val="2"/>
                <c:pt idx="0">
                  <c:v>San Mateo</c:v>
                </c:pt>
                <c:pt idx="1">
                  <c:v>Alameda 2017, 2018</c:v>
                </c:pt>
              </c:strCache>
            </c:strRef>
          </c:cat>
          <c:val>
            <c:numRef>
              <c:f>Sheet1!$B$16:$B$17</c:f>
              <c:numCache>
                <c:formatCode>#,##0</c:formatCode>
                <c:ptCount val="2"/>
                <c:pt idx="0">
                  <c:v>20000000</c:v>
                </c:pt>
                <c:pt idx="1">
                  <c:v>6819818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7791832"/>
        <c:axId val="406613552"/>
        <c:axId val="0"/>
      </c:bar3DChart>
      <c:catAx>
        <c:axId val="337791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613552"/>
        <c:crosses val="autoZero"/>
        <c:auto val="1"/>
        <c:lblAlgn val="ctr"/>
        <c:lblOffset val="100"/>
        <c:noMultiLvlLbl val="0"/>
      </c:catAx>
      <c:valAx>
        <c:axId val="406613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791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Major 2017 Measure A Funding for Children's Services</a:t>
            </a:r>
          </a:p>
          <a:p>
            <a:pPr>
              <a:defRPr sz="1600"/>
            </a:pPr>
            <a:r>
              <a:rPr lang="en-US" sz="1600" dirty="0"/>
              <a:t>About </a:t>
            </a:r>
            <a:r>
              <a:rPr lang="en-US" sz="1600" dirty="0" smtClean="0"/>
              <a:t>21% </a:t>
            </a:r>
            <a:r>
              <a:rPr lang="en-US" sz="1600" dirty="0"/>
              <a:t>of </a:t>
            </a:r>
            <a:r>
              <a:rPr lang="en-US" sz="1600" dirty="0" smtClean="0"/>
              <a:t>$31 </a:t>
            </a:r>
            <a:r>
              <a:rPr lang="en-US" sz="1600" dirty="0"/>
              <a:t>million </a:t>
            </a:r>
            <a:r>
              <a:rPr lang="en-US" sz="1600" dirty="0" smtClean="0"/>
              <a:t> </a:t>
            </a:r>
            <a:endParaRPr lang="en-US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349622963796197E-2"/>
          <c:y val="0.17385620915032679"/>
          <c:w val="0.90703662042244715"/>
          <c:h val="0.624215171632957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66FFFF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8A8BC8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8A8BC8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9.2592592592592587E-3"/>
                  <c:y val="-4.5751633986928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8359840436612086E-2"/>
                  <c:y val="-5.71894138232720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322095154772319"/>
                      <c:h val="5.9951109052544901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2.3809523809523805E-2"/>
                  <c:y val="-5.718954248366013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C53115E-1161-44E9-8546-21CBF0889378}" type="VALUE">
                      <a:rPr lang="en-US" sz="1000"/>
                      <a:pPr>
                        <a:defRPr sz="1000" b="1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120422447194093E-2"/>
                      <c:h val="4.0343265915289993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2.6455026455026454E-3"/>
                  <c:y val="0.173202614379084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6296296296297265E-3"/>
                  <c:y val="-3.267973856209153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31,000,000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116402116402116"/>
                      <c:h val="5.6683135196335749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Sheet1!$A$34:$A$38</c:f>
              <c:strCache>
                <c:ptCount val="5"/>
                <c:pt idx="0">
                  <c:v>CHSC</c:v>
                </c:pt>
                <c:pt idx="1">
                  <c:v>Youth Opportunity Initiative</c:v>
                </c:pt>
                <c:pt idx="2">
                  <c:v>Home Visiting 2017</c:v>
                </c:pt>
                <c:pt idx="3">
                  <c:v>Non Child Measure A</c:v>
                </c:pt>
                <c:pt idx="4">
                  <c:v>Total Measure A Discretionary</c:v>
                </c:pt>
              </c:strCache>
            </c:strRef>
          </c:cat>
          <c:val>
            <c:numRef>
              <c:f>Sheet1!$B$34:$B$38</c:f>
              <c:numCache>
                <c:formatCode>#,##0</c:formatCode>
                <c:ptCount val="5"/>
                <c:pt idx="0">
                  <c:v>622000</c:v>
                </c:pt>
                <c:pt idx="1">
                  <c:v>2597818</c:v>
                </c:pt>
                <c:pt idx="2">
                  <c:v>2000000</c:v>
                </c:pt>
                <c:pt idx="3">
                  <c:v>24180182</c:v>
                </c:pt>
                <c:pt idx="4">
                  <c:v>31000000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35852728"/>
        <c:axId val="335852336"/>
      </c:barChart>
      <c:catAx>
        <c:axId val="335852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852336"/>
        <c:crosses val="autoZero"/>
        <c:auto val="1"/>
        <c:lblAlgn val="ctr"/>
        <c:lblOffset val="100"/>
        <c:noMultiLvlLbl val="0"/>
      </c:catAx>
      <c:valAx>
        <c:axId val="335852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852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/>
              <a:t>Oakland</a:t>
            </a:r>
            <a:r>
              <a:rPr lang="en-US" sz="2400" b="1" baseline="0" dirty="0"/>
              <a:t> Fund for Children and Youth Annual Funding Varies, Expires in 2020</a:t>
            </a:r>
            <a:endParaRPr lang="en-US" sz="24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OFCY Annual Amount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Sheet1!$A$3:$A$5</c:f>
              <c:numCache>
                <c:formatCode>#,##0</c:formatCode>
                <c:ptCount val="3"/>
                <c:pt idx="0">
                  <c:v>4000000</c:v>
                </c:pt>
                <c:pt idx="1">
                  <c:v>14000000</c:v>
                </c:pt>
                <c:pt idx="2">
                  <c:v>12000000</c:v>
                </c:pt>
              </c:numCache>
            </c:numRef>
          </c:val>
        </c:ser>
        <c:ser>
          <c:idx val="1"/>
          <c:order val="1"/>
          <c:tx>
            <c:strRef>
              <c:f>Sheet1!$B$2</c:f>
              <c:strCache>
                <c:ptCount val="1"/>
                <c:pt idx="0">
                  <c:v>Year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2222222222222199E-2"/>
                  <c:y val="-0.1157407407407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3333333333333297E-3"/>
                  <c:y val="-7.4074074074074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6666666666666601E-2"/>
                  <c:y val="-9.259259259259260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2016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Sheet1!$B$3:$B$5</c:f>
              <c:numCache>
                <c:formatCode>General</c:formatCode>
                <c:ptCount val="3"/>
                <c:pt idx="0">
                  <c:v>1997</c:v>
                </c:pt>
                <c:pt idx="1">
                  <c:v>2008</c:v>
                </c:pt>
                <c:pt idx="2">
                  <c:v>20016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35853512"/>
        <c:axId val="335853904"/>
        <c:axId val="0"/>
      </c:bar3DChart>
      <c:catAx>
        <c:axId val="335853512"/>
        <c:scaling>
          <c:orientation val="minMax"/>
        </c:scaling>
        <c:delete val="1"/>
        <c:axPos val="b"/>
        <c:majorTickMark val="none"/>
        <c:minorTickMark val="none"/>
        <c:tickLblPos val="nextTo"/>
        <c:crossAx val="335853904"/>
        <c:crosses val="autoZero"/>
        <c:auto val="1"/>
        <c:lblAlgn val="ctr"/>
        <c:lblOffset val="100"/>
        <c:noMultiLvlLbl val="0"/>
      </c:catAx>
      <c:valAx>
        <c:axId val="335853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853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Rough</a:t>
            </a:r>
            <a:r>
              <a:rPr lang="en-US" baseline="0"/>
              <a:t> Estimates of Recent Bay Area County (Non First Five) Dedicated or One Time Expenditures on Children's Programs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Sheet1!$A$20:$A$26</c:f>
              <c:strCache>
                <c:ptCount val="7"/>
                <c:pt idx="0">
                  <c:v>San Francisco Estimated Total Children's and Education</c:v>
                </c:pt>
                <c:pt idx="1">
                  <c:v>San Mateo</c:v>
                </c:pt>
                <c:pt idx="2">
                  <c:v>Oakland</c:v>
                </c:pt>
                <c:pt idx="3">
                  <c:v>Alameda</c:v>
                </c:pt>
                <c:pt idx="4">
                  <c:v>Santa Cruz</c:v>
                </c:pt>
                <c:pt idx="5">
                  <c:v>Sonoma One Time</c:v>
                </c:pt>
                <c:pt idx="6">
                  <c:v>Santa Clara One Time</c:v>
                </c:pt>
              </c:strCache>
            </c:strRef>
          </c:cat>
          <c:val>
            <c:numRef>
              <c:f>Sheet1!$B$20:$B$26</c:f>
              <c:numCache>
                <c:formatCode>General</c:formatCode>
                <c:ptCount val="7"/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1.2435875680019585E-2"/>
                  <c:y val="-2.1212001908852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5992524374071533E-2"/>
                      <c:h val="5.0454545454545446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4.9743502720077616E-3"/>
                  <c:y val="-1.5151515151515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2.4871751360040174E-3"/>
                  <c:y val="3.03030303030291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2435875680019632E-3"/>
                  <c:y val="-1.1110982756090176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Sheet1!$A$20:$A$26</c:f>
              <c:strCache>
                <c:ptCount val="7"/>
                <c:pt idx="0">
                  <c:v>San Francisco Estimated Total Children's and Education</c:v>
                </c:pt>
                <c:pt idx="1">
                  <c:v>San Mateo</c:v>
                </c:pt>
                <c:pt idx="2">
                  <c:v>Oakland</c:v>
                </c:pt>
                <c:pt idx="3">
                  <c:v>Alameda</c:v>
                </c:pt>
                <c:pt idx="4">
                  <c:v>Santa Cruz</c:v>
                </c:pt>
                <c:pt idx="5">
                  <c:v>Sonoma One Time</c:v>
                </c:pt>
                <c:pt idx="6">
                  <c:v>Santa Clara One Time</c:v>
                </c:pt>
              </c:strCache>
            </c:strRef>
          </c:cat>
          <c:val>
            <c:numRef>
              <c:f>Sheet1!$C$20:$C$26</c:f>
              <c:numCache>
                <c:formatCode>"$"#,##0_);[Red]\("$"#,##0\)</c:formatCode>
                <c:ptCount val="7"/>
                <c:pt idx="0">
                  <c:v>181000000</c:v>
                </c:pt>
                <c:pt idx="1">
                  <c:v>20000000</c:v>
                </c:pt>
                <c:pt idx="2">
                  <c:v>12000000</c:v>
                </c:pt>
                <c:pt idx="3">
                  <c:v>6819818</c:v>
                </c:pt>
                <c:pt idx="4">
                  <c:v>350000</c:v>
                </c:pt>
                <c:pt idx="5">
                  <c:v>305000</c:v>
                </c:pt>
                <c:pt idx="6">
                  <c:v>175000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7276744"/>
        <c:axId val="337277136"/>
        <c:axId val="0"/>
      </c:bar3DChart>
      <c:catAx>
        <c:axId val="337276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277136"/>
        <c:crosses val="autoZero"/>
        <c:auto val="1"/>
        <c:lblAlgn val="ctr"/>
        <c:lblOffset val="100"/>
        <c:noMultiLvlLbl val="0"/>
      </c:catAx>
      <c:valAx>
        <c:axId val="337277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276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</cdr:x>
      <cdr:y>0.30159</cdr:y>
    </cdr:from>
    <cdr:to>
      <cdr:x>0.58696</cdr:x>
      <cdr:y>0.36508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57800" y="1447800"/>
          <a:ext cx="914399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dirty="0" smtClean="0"/>
            <a:t>AA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0.38406</cdr:x>
      <cdr:y>0.60317</cdr:y>
    </cdr:from>
    <cdr:to>
      <cdr:x>0.47101</cdr:x>
      <cdr:y>0.68254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038599" y="2895600"/>
          <a:ext cx="9144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0.34783</cdr:x>
      <cdr:y>0.57143</cdr:y>
    </cdr:from>
    <cdr:to>
      <cdr:x>0.44203</cdr:x>
      <cdr:y>0.66667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657600" y="2743200"/>
          <a:ext cx="990599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dirty="0"/>
            <a:t>K</a:t>
          </a:r>
        </a:p>
      </cdr:txBody>
    </cdr:sp>
  </cdr:relSizeAnchor>
  <cdr:relSizeAnchor xmlns:cdr="http://schemas.openxmlformats.org/drawingml/2006/chartDrawing">
    <cdr:from>
      <cdr:x>0.31159</cdr:x>
      <cdr:y>0.52381</cdr:y>
    </cdr:from>
    <cdr:to>
      <cdr:x>0.35507</cdr:x>
      <cdr:y>0.5873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276599" y="2514600"/>
          <a:ext cx="4572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0.6087</cdr:x>
      <cdr:y>0.47619</cdr:y>
    </cdr:from>
    <cdr:to>
      <cdr:x>0.7029</cdr:x>
      <cdr:y>0.55556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400845" y="2286000"/>
          <a:ext cx="990553" cy="3810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dirty="0" smtClean="0"/>
            <a:t>A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0.55072</cdr:x>
      <cdr:y>0.55556</cdr:y>
    </cdr:from>
    <cdr:to>
      <cdr:x>0.60869</cdr:x>
      <cdr:y>0.61905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791199" y="2667000"/>
          <a:ext cx="609589" cy="3047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dirty="0" smtClean="0"/>
            <a:t>Y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0.47826</cdr:x>
      <cdr:y>0.61905</cdr:y>
    </cdr:from>
    <cdr:to>
      <cdr:x>0.52174</cdr:x>
      <cdr:y>0.68254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029199" y="2971800"/>
          <a:ext cx="4572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smtClean="0">
              <a:solidFill>
                <a:schemeClr val="bg1"/>
              </a:solidFill>
            </a:rPr>
            <a:t>C</a:t>
          </a:r>
          <a:endParaRPr lang="en-US" sz="16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0.41304</cdr:x>
      <cdr:y>0.28571</cdr:y>
    </cdr:from>
    <cdr:to>
      <cdr:x>0.49275</cdr:x>
      <cdr:y>0.34921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343399" y="1371600"/>
          <a:ext cx="8382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smtClean="0"/>
            <a:t>A &amp; B</a:t>
          </a:r>
          <a:endParaRPr lang="en-US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0.19048</cdr:x>
      <cdr:y>0.31373</cdr:y>
    </cdr:from>
    <cdr:to>
      <cdr:x>0.68254</cdr:x>
      <cdr:y>0.66667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1828800" y="1219200"/>
          <a:ext cx="4724400" cy="13716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0.40476</cdr:x>
      <cdr:y>0.32353</cdr:y>
    </cdr:from>
    <cdr:to>
      <cdr:x>0.69048</cdr:x>
      <cdr:y>0.60784</cdr:y>
    </cdr:to>
    <cdr:cxnSp macro="">
      <cdr:nvCxnSpPr>
        <cdr:cNvPr id="5" name="Straight Connector 4"/>
        <cdr:cNvCxnSpPr/>
      </cdr:nvCxnSpPr>
      <cdr:spPr>
        <a:xfrm xmlns:a="http://schemas.openxmlformats.org/drawingml/2006/main" flipV="1">
          <a:off x="3886200" y="1257302"/>
          <a:ext cx="2743237" cy="110489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0.57143</cdr:x>
      <cdr:y>0.31373</cdr:y>
    </cdr:from>
    <cdr:to>
      <cdr:x>0.69841</cdr:x>
      <cdr:y>0.62745</cdr:y>
    </cdr:to>
    <cdr:cxnSp macro="">
      <cdr:nvCxnSpPr>
        <cdr:cNvPr id="7" name="Straight Connector 6"/>
        <cdr:cNvCxnSpPr/>
      </cdr:nvCxnSpPr>
      <cdr:spPr>
        <a:xfrm xmlns:a="http://schemas.openxmlformats.org/drawingml/2006/main" flipV="1">
          <a:off x="5486400" y="1219200"/>
          <a:ext cx="1219200" cy="12192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0.60317</cdr:x>
      <cdr:y>0.21569</cdr:y>
    </cdr:from>
    <cdr:to>
      <cdr:x>0.74603</cdr:x>
      <cdr:y>0.37255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5791200" y="838200"/>
          <a:ext cx="13716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0.63492</cdr:x>
      <cdr:y>0.27451</cdr:y>
    </cdr:from>
    <cdr:to>
      <cdr:x>0.80159</cdr:x>
      <cdr:y>0.37255</cdr:y>
    </cdr:to>
    <cdr:sp macro="" textlink="">
      <cdr:nvSpPr>
        <cdr:cNvPr id="14" name="Flowchart: Decision 13"/>
        <cdr:cNvSpPr/>
      </cdr:nvSpPr>
      <cdr:spPr>
        <a:xfrm xmlns:a="http://schemas.openxmlformats.org/drawingml/2006/main">
          <a:off x="6096000" y="1066800"/>
          <a:ext cx="1600200" cy="381000"/>
        </a:xfrm>
        <a:prstGeom xmlns:a="http://schemas.openxmlformats.org/drawingml/2006/main" prst="flowChartDecision">
          <a:avLst/>
        </a:prstGeom>
        <a:solidFill xmlns:a="http://schemas.openxmlformats.org/drawingml/2006/main">
          <a:schemeClr val="accent1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000" dirty="0" smtClean="0">
              <a:solidFill>
                <a:schemeClr val="tx1"/>
              </a:solidFill>
            </a:rPr>
            <a:t>6,819,818</a:t>
          </a:r>
          <a:endParaRPr lang="en-US" sz="1000" dirty="0">
            <a:solidFill>
              <a:schemeClr val="tx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0.22385</cdr:x>
      <cdr:y>0.3</cdr:y>
    </cdr:from>
    <cdr:to>
      <cdr:x>0.23877</cdr:x>
      <cdr:y>0.5</cdr:y>
    </cdr:to>
    <cdr:sp macro="" textlink="">
      <cdr:nvSpPr>
        <cdr:cNvPr id="2" name="Right Brace 1"/>
        <cdr:cNvSpPr/>
      </cdr:nvSpPr>
      <cdr:spPr>
        <a:xfrm xmlns:a="http://schemas.openxmlformats.org/drawingml/2006/main">
          <a:off x="2286000" y="1257300"/>
          <a:ext cx="152400" cy="838200"/>
        </a:xfrm>
        <a:prstGeom xmlns:a="http://schemas.openxmlformats.org/drawingml/2006/main" prst="righ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0.22385</cdr:x>
      <cdr:y>0.50606</cdr:y>
    </cdr:from>
    <cdr:to>
      <cdr:x>0.23578</cdr:x>
      <cdr:y>0.79697</cdr:y>
    </cdr:to>
    <cdr:sp macro="" textlink="">
      <cdr:nvSpPr>
        <cdr:cNvPr id="3" name="Right Brace 2"/>
        <cdr:cNvSpPr/>
      </cdr:nvSpPr>
      <cdr:spPr>
        <a:xfrm xmlns:a="http://schemas.openxmlformats.org/drawingml/2006/main">
          <a:off x="2286000" y="2120900"/>
          <a:ext cx="121919" cy="1219200"/>
        </a:xfrm>
        <a:prstGeom xmlns:a="http://schemas.openxmlformats.org/drawingml/2006/main" prst="righ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0.24623</cdr:x>
      <cdr:y>0.36364</cdr:y>
    </cdr:from>
    <cdr:to>
      <cdr:x>0.45515</cdr:x>
      <cdr:y>0.43636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514600" y="1524000"/>
          <a:ext cx="21336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Children’s Fund: $74.2 m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0.26115</cdr:x>
      <cdr:y>0.58182</cdr:y>
    </cdr:from>
    <cdr:to>
      <cdr:x>0.43277</cdr:x>
      <cdr:y>0.63636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667000" y="2438400"/>
          <a:ext cx="17526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0.25369</cdr:x>
      <cdr:y>0.58182</cdr:y>
    </cdr:from>
    <cdr:to>
      <cdr:x>0.35815</cdr:x>
      <cdr:y>0.65455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590800" y="2438400"/>
          <a:ext cx="1066800" cy="304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PEEF: $101.5 m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0.22385</cdr:x>
      <cdr:y>0.25455</cdr:y>
    </cdr:from>
    <cdr:to>
      <cdr:x>0.24623</cdr:x>
      <cdr:y>0.27273</cdr:y>
    </cdr:to>
    <cdr:sp macro="" textlink="">
      <cdr:nvSpPr>
        <cdr:cNvPr id="8" name="Right Brace 7"/>
        <cdr:cNvSpPr/>
      </cdr:nvSpPr>
      <cdr:spPr>
        <a:xfrm xmlns:a="http://schemas.openxmlformats.org/drawingml/2006/main">
          <a:off x="2286000" y="1066800"/>
          <a:ext cx="228600" cy="76200"/>
        </a:xfrm>
        <a:prstGeom xmlns:a="http://schemas.openxmlformats.org/drawingml/2006/main" prst="righ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0.25369</cdr:x>
      <cdr:y>0.25455</cdr:y>
    </cdr:from>
    <cdr:to>
      <cdr:x>0.37308</cdr:x>
      <cdr:y>0.29091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590800" y="1066800"/>
          <a:ext cx="1219200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0.25369</cdr:x>
      <cdr:y>0.25455</cdr:y>
    </cdr:from>
    <cdr:to>
      <cdr:x>0.35815</cdr:x>
      <cdr:y>0.30909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590800" y="1066800"/>
          <a:ext cx="10668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0.24623</cdr:x>
      <cdr:y>0.23636</cdr:y>
    </cdr:from>
    <cdr:to>
      <cdr:x>0.43277</cdr:x>
      <cdr:y>0.30909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514596" y="990600"/>
          <a:ext cx="1905003" cy="3047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smtClean="0"/>
            <a:t>Dev Fee for CC: $5-$10  m</a:t>
          </a:r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4A8D02-4E65-4CCD-8312-4AB164C6C77D}" type="datetimeFigureOut">
              <a:rPr lang="en-US"/>
              <a:t>7/18/2017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C119DBA-4540-49B3-8FA9-6259387ECF9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7619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A755D9-D361-47B8-9652-3B4EA9776CE5}" type="datetimeFigureOut">
              <a:rPr lang="en-US"/>
              <a:t>7/18/2017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3B36274-F2B9-4C45-BBB4-0EDF4CD651A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768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23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6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885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594" y="1346947"/>
            <a:ext cx="1022033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594" y="4299697"/>
            <a:ext cx="1022033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594" y="1484779"/>
            <a:ext cx="10220330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6702" y="4068923"/>
            <a:ext cx="1080623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286" y="1432223"/>
            <a:ext cx="9964364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198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569" y="4389120"/>
            <a:ext cx="7889217" cy="1069848"/>
          </a:xfrm>
        </p:spPr>
        <p:txBody>
          <a:bodyPr>
            <a:normAutofit/>
          </a:bodyPr>
          <a:lstStyle>
            <a:lvl1pPr marL="0" indent="0" algn="l">
              <a:buNone/>
              <a:defRPr sz="2199">
                <a:solidFill>
                  <a:schemeClr val="tx1"/>
                </a:solidFill>
              </a:defRPr>
            </a:lvl1pPr>
            <a:lvl2pPr marL="457063" indent="0" algn="ctr">
              <a:buNone/>
              <a:defRPr sz="2199"/>
            </a:lvl2pPr>
            <a:lvl3pPr marL="914126" indent="0" algn="ctr">
              <a:buNone/>
              <a:defRPr sz="21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7/18/2017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0235" y="4289334"/>
            <a:ext cx="1193557" cy="640080"/>
          </a:xfrm>
        </p:spPr>
        <p:txBody>
          <a:bodyPr/>
          <a:lstStyle>
            <a:lvl1pPr>
              <a:defRPr sz="2799" b="0"/>
            </a:lvl1pPr>
          </a:lstStyle>
          <a:p>
            <a:fld id="{E5137D0E-4A4F-4307-8994-C1891D747D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214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947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533400"/>
            <a:ext cx="2552035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522" y="533400"/>
            <a:ext cx="7503745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60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7/18/2017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684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88825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564" y="1225296"/>
            <a:ext cx="9278743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198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210" y="5020056"/>
            <a:ext cx="9050203" cy="1066800"/>
          </a:xfrm>
        </p:spPr>
        <p:txBody>
          <a:bodyPr anchor="t">
            <a:normAutofit/>
          </a:bodyPr>
          <a:lstStyle>
            <a:lvl1pPr marL="0" indent="0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1430" y="6272785"/>
            <a:ext cx="2643620" cy="365125"/>
          </a:xfrm>
        </p:spPr>
        <p:txBody>
          <a:bodyPr/>
          <a:lstStyle/>
          <a:p>
            <a:fld id="{83829175-527E-46A3-863C-1BB1F163B849}" type="datetimeFigureOut">
              <a:rPr lang="en-US" smtClean="0"/>
              <a:t>7/18/2017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140" y="6272785"/>
            <a:ext cx="6326000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165" y="2325848"/>
            <a:ext cx="1080623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482" y="2506133"/>
            <a:ext cx="1187989" cy="720332"/>
          </a:xfrm>
        </p:spPr>
        <p:txBody>
          <a:bodyPr/>
          <a:lstStyle>
            <a:lvl1pPr>
              <a:defRPr sz="2799"/>
            </a:lvl1pPr>
          </a:lstStyle>
          <a:p>
            <a:fld id="{E5137D0E-4A4F-4307-8994-C1891D747D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60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569" y="2194560"/>
            <a:ext cx="4753642" cy="3977640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2567" y="2194560"/>
            <a:ext cx="4753642" cy="3977640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77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522" y="2048256"/>
            <a:ext cx="4753642" cy="640080"/>
          </a:xfrm>
        </p:spPr>
        <p:txBody>
          <a:bodyPr anchor="ctr">
            <a:normAutofit/>
          </a:bodyPr>
          <a:lstStyle>
            <a:lvl1pPr marL="0" indent="0">
              <a:buNone/>
              <a:defRPr sz="1999" b="1">
                <a:solidFill>
                  <a:schemeClr val="accent1">
                    <a:lumMod val="75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569" y="2743200"/>
            <a:ext cx="4753642" cy="3291840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2567" y="2048256"/>
            <a:ext cx="4753642" cy="640080"/>
          </a:xfrm>
        </p:spPr>
        <p:txBody>
          <a:bodyPr anchor="ctr">
            <a:normAutofit/>
          </a:bodyPr>
          <a:lstStyle>
            <a:lvl1pPr marL="0" indent="0">
              <a:buNone/>
              <a:defRPr sz="1999" b="1">
                <a:solidFill>
                  <a:schemeClr val="accent1">
                    <a:lumMod val="75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2567" y="2743200"/>
            <a:ext cx="4753642" cy="3291840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7/18/2017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0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063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61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1578" y="1"/>
            <a:ext cx="3887246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7413" y="685800"/>
            <a:ext cx="3199567" cy="1737360"/>
          </a:xfrm>
        </p:spPr>
        <p:txBody>
          <a:bodyPr anchor="b">
            <a:normAutofit/>
          </a:bodyPr>
          <a:lstStyle>
            <a:lvl1pPr>
              <a:defRPr sz="3199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982" y="685800"/>
            <a:ext cx="6709948" cy="5020056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7413" y="2423160"/>
            <a:ext cx="3199567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pPr/>
              <a:t>7/18/2017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398756" y="6229681"/>
            <a:ext cx="457081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20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1578" y="1"/>
            <a:ext cx="3887246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7413" y="685800"/>
            <a:ext cx="3199567" cy="1737360"/>
          </a:xfrm>
        </p:spPr>
        <p:txBody>
          <a:bodyPr anchor="b">
            <a:normAutofit/>
          </a:bodyPr>
          <a:lstStyle>
            <a:lvl1pPr>
              <a:defRPr sz="3199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1578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7413" y="2423160"/>
            <a:ext cx="3199567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7/18/2017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398756" y="6229681"/>
            <a:ext cx="457081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44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569" y="484632"/>
            <a:ext cx="10055781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569" y="2121408"/>
            <a:ext cx="10055781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2350" y="6272785"/>
            <a:ext cx="327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3829175-527E-46A3-863C-1BB1F163B849}" type="datetimeFigureOut">
              <a:rPr lang="en-US" smtClean="0"/>
              <a:pPr/>
              <a:t>7/18/2017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7853" y="6272785"/>
            <a:ext cx="632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398756" y="6229681"/>
            <a:ext cx="457081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08183" y="6272785"/>
            <a:ext cx="639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E5137D0E-4A4F-4307-8994-C1891D747D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528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799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25" indent="-182825" algn="l" defTabSz="914126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9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indent="-182825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731301" indent="-182825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538" indent="-182825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776" indent="-182825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99520" indent="-228531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99430" indent="-228531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99340" indent="-228531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99250" indent="-228531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2" y="1066800"/>
            <a:ext cx="9964364" cy="3035808"/>
          </a:xfrm>
        </p:spPr>
        <p:txBody>
          <a:bodyPr/>
          <a:lstStyle/>
          <a:p>
            <a:r>
              <a:rPr lang="en-US" dirty="0" smtClean="0"/>
              <a:t>Overview: Bay Area County Special Funding for   Children’s Services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1287" y="4724400"/>
            <a:ext cx="7907500" cy="914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Ellen Dektar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June 21, 2017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Interagency Children’s Policy Council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56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1" r="2471"/>
          <a:stretch>
            <a:fillRect/>
          </a:stretch>
        </p:blipFill>
        <p:spPr/>
      </p:pic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Thank you!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70086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Most </a:t>
            </a:r>
            <a:r>
              <a:rPr lang="en-US" dirty="0" smtClean="0"/>
              <a:t>(6/9) Bay </a:t>
            </a:r>
            <a:r>
              <a:rPr lang="en-US" dirty="0"/>
              <a:t>Area Counties have backed initiatives </a:t>
            </a:r>
            <a:r>
              <a:rPr lang="en-US" dirty="0" smtClean="0"/>
              <a:t>which </a:t>
            </a:r>
            <a:r>
              <a:rPr lang="en-US" dirty="0"/>
              <a:t>fund children’s </a:t>
            </a:r>
            <a:r>
              <a:rPr lang="en-US" dirty="0" smtClean="0"/>
              <a:t>services in some manner </a:t>
            </a:r>
            <a:r>
              <a:rPr lang="en-US" dirty="0"/>
              <a:t>in </a:t>
            </a:r>
            <a:r>
              <a:rPr lang="en-US" dirty="0" smtClean="0"/>
              <a:t>the past </a:t>
            </a:r>
            <a:r>
              <a:rPr lang="en-US" dirty="0"/>
              <a:t>four years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911091"/>
              </p:ext>
            </p:extLst>
          </p:nvPr>
        </p:nvGraphicFramePr>
        <p:xfrm>
          <a:off x="836613" y="1828800"/>
          <a:ext cx="10515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0833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Most Bay Area Counties have backed initiatives which fund children’s services in some manner in the past four years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069569" y="2362200"/>
            <a:ext cx="10055781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548476" lvl="2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813543"/>
              </p:ext>
            </p:extLst>
          </p:nvPr>
        </p:nvGraphicFramePr>
        <p:xfrm>
          <a:off x="1141412" y="2514599"/>
          <a:ext cx="9601200" cy="396240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961698"/>
                <a:gridCol w="3309722"/>
                <a:gridCol w="3329780"/>
              </a:tblGrid>
              <a:tr h="3517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Year of Initial Attempt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City/County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Measure/Subject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2212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1991, Renewed and expanded in 2000, 2014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San Francisco </a:t>
                      </a:r>
                      <a:r>
                        <a:rPr lang="en-US" sz="1600" dirty="0" smtClean="0">
                          <a:effectLst/>
                        </a:rPr>
                        <a:t>County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Prop C Children’s Fund 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2212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2004, Renewed in 2014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San </a:t>
                      </a:r>
                      <a:r>
                        <a:rPr lang="en-US" sz="1600" dirty="0" smtClean="0">
                          <a:effectLst/>
                        </a:rPr>
                        <a:t>Francisco County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Public Education Enrichment Fund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17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2004, Renewed in 2014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Alameda County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Measure AA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0925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2012, Renewed in 2016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San Mateo County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Half Cent sales tax for broad uses, 2 allocations include children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2212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Marin, Napa, Santa Cruz, Solano, Humboldt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Humboldt and Santa Cruz: cannabis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28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San Francisco provides the  most dedicated, ongoing revenue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569" y="1981200"/>
            <a:ext cx="10055781" cy="4279392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marL="274238" lvl="1" indent="0">
              <a:buNone/>
            </a:pPr>
            <a:endParaRPr lang="en-US" sz="2400" dirty="0"/>
          </a:p>
          <a:p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4043349"/>
              </p:ext>
            </p:extLst>
          </p:nvPr>
        </p:nvGraphicFramePr>
        <p:xfrm>
          <a:off x="1446212" y="2057400"/>
          <a:ext cx="87630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39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488" y="511556"/>
            <a:ext cx="10055781" cy="16093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San Mateo and Alameda have carved out one time/limited investments from broader taxes   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350833"/>
              </p:ext>
            </p:extLst>
          </p:nvPr>
        </p:nvGraphicFramePr>
        <p:xfrm>
          <a:off x="1059489" y="2362200"/>
          <a:ext cx="10065712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974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Alameda Measure A Recently Increased Young Child Funding for Two Years; </a:t>
            </a:r>
            <a:br>
              <a:rPr lang="en-US" dirty="0" smtClean="0"/>
            </a:br>
            <a:r>
              <a:rPr lang="en-US" dirty="0" smtClean="0"/>
              <a:t>In 2018: $1.6 m In Home Visiting</a:t>
            </a:r>
            <a:endParaRPr lang="en-US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3400496"/>
              </p:ext>
            </p:extLst>
          </p:nvPr>
        </p:nvGraphicFramePr>
        <p:xfrm>
          <a:off x="1217612" y="2514600"/>
          <a:ext cx="96012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642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4570664"/>
              </p:ext>
            </p:extLst>
          </p:nvPr>
        </p:nvGraphicFramePr>
        <p:xfrm>
          <a:off x="1751012" y="609600"/>
          <a:ext cx="8763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1930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2/10 Bay Area counties have recently made new General Fund investments in ECE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213" y="2362200"/>
            <a:ext cx="10060138" cy="3810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Sonoma contributed $305,000 for ECE facilities</a:t>
            </a:r>
          </a:p>
          <a:p>
            <a:r>
              <a:rPr lang="en-US" sz="2400" dirty="0" smtClean="0"/>
              <a:t>Santa Clara allocated $175,000 cover furnishings for large state of the art child care center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076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812" y="511556"/>
            <a:ext cx="10055781" cy="16093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 Summary, Most Tax/Funding for Children’s Services in the Bay Area is Currently Minimal</a:t>
            </a:r>
            <a:r>
              <a:rPr lang="en-US" dirty="0"/>
              <a:t> </a:t>
            </a:r>
            <a:r>
              <a:rPr lang="en-US" dirty="0" smtClean="0"/>
              <a:t>and Limited to One or Two Years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9095815"/>
              </p:ext>
            </p:extLst>
          </p:nvPr>
        </p:nvGraphicFramePr>
        <p:xfrm>
          <a:off x="912812" y="2362200"/>
          <a:ext cx="10212389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437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Office Theme">
  <a:themeElements>
    <a:clrScheme name="Watercolor_16x9">
      <a:dk1>
        <a:sysClr val="windowText" lastClr="000000"/>
      </a:dk1>
      <a:lt1>
        <a:sysClr val="window" lastClr="FFFFFF"/>
      </a:lt1>
      <a:dk2>
        <a:srgbClr val="09AFA7"/>
      </a:dk2>
      <a:lt2>
        <a:srgbClr val="AEF1EA"/>
      </a:lt2>
      <a:accent1>
        <a:srgbClr val="08CAC1"/>
      </a:accent1>
      <a:accent2>
        <a:srgbClr val="76C714"/>
      </a:accent2>
      <a:accent3>
        <a:srgbClr val="0E70C2"/>
      </a:accent3>
      <a:accent4>
        <a:srgbClr val="259F39"/>
      </a:accent4>
      <a:accent5>
        <a:srgbClr val="C8C015"/>
      </a:accent5>
      <a:accent6>
        <a:srgbClr val="444FDC"/>
      </a:accent6>
      <a:hlink>
        <a:srgbClr val="76C714"/>
      </a:hlink>
      <a:folHlink>
        <a:srgbClr val="7F7F7F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Watercolor_16x9">
      <a:dk1>
        <a:sysClr val="windowText" lastClr="000000"/>
      </a:dk1>
      <a:lt1>
        <a:sysClr val="window" lastClr="FFFFFF"/>
      </a:lt1>
      <a:dk2>
        <a:srgbClr val="09AFA7"/>
      </a:dk2>
      <a:lt2>
        <a:srgbClr val="AEF1EA"/>
      </a:lt2>
      <a:accent1>
        <a:srgbClr val="08CAC1"/>
      </a:accent1>
      <a:accent2>
        <a:srgbClr val="76C714"/>
      </a:accent2>
      <a:accent3>
        <a:srgbClr val="0E70C2"/>
      </a:accent3>
      <a:accent4>
        <a:srgbClr val="259F39"/>
      </a:accent4>
      <a:accent5>
        <a:srgbClr val="C8C015"/>
      </a:accent5>
      <a:accent6>
        <a:srgbClr val="444FDC"/>
      </a:accent6>
      <a:hlink>
        <a:srgbClr val="76C714"/>
      </a:hlink>
      <a:folHlink>
        <a:srgbClr val="7F7F7F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1201</TotalTime>
  <Words>364</Words>
  <Application>Microsoft Office PowerPoint</Application>
  <PresentationFormat>Custom</PresentationFormat>
  <Paragraphs>80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Calibri</vt:lpstr>
      <vt:lpstr>Palatino Linotype</vt:lpstr>
      <vt:lpstr>Times New Roman</vt:lpstr>
      <vt:lpstr>Wingdings</vt:lpstr>
      <vt:lpstr>Wood Type</vt:lpstr>
      <vt:lpstr>Overview: Bay Area County Special Funding for   Children’s Services</vt:lpstr>
      <vt:lpstr>Most (6/9) Bay Area Counties have backed initiatives which fund children’s services in some manner in the past four years</vt:lpstr>
      <vt:lpstr>Most Bay Area Counties have backed initiatives which fund children’s services in some manner in the past four years</vt:lpstr>
      <vt:lpstr>San Francisco provides the  most dedicated, ongoing revenue</vt:lpstr>
      <vt:lpstr>San Mateo and Alameda have carved out one time/limited investments from broader taxes   </vt:lpstr>
      <vt:lpstr>Alameda Measure A Recently Increased Young Child Funding for Two Years;  In 2018: $1.6 m In Home Visiting</vt:lpstr>
      <vt:lpstr>PowerPoint Presentation</vt:lpstr>
      <vt:lpstr>2/10 Bay Area counties have recently made new General Fund investments in ECE</vt:lpstr>
      <vt:lpstr>In Summary, Most Tax/Funding for Children’s Services in the Bay Area is Currently Minimal and Limited to One or Two Years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Dektar, Ellen   GSA-Early Care &amp; Education Planning Council</dc:creator>
  <cp:lastModifiedBy>Margaret</cp:lastModifiedBy>
  <cp:revision>61</cp:revision>
  <cp:lastPrinted>2017-06-20T17:30:58Z</cp:lastPrinted>
  <dcterms:created xsi:type="dcterms:W3CDTF">2017-05-08T21:17:02Z</dcterms:created>
  <dcterms:modified xsi:type="dcterms:W3CDTF">2017-07-18T18:18:16Z</dcterms:modified>
</cp:coreProperties>
</file>