
<file path=[Content_Types].xml><?xml version="1.0" encoding="utf-8"?>
<Types xmlns="http://schemas.openxmlformats.org/package/2006/content-types">
  <Default Extension="bin" ContentType="application/vnd.openxmlformats-officedocument.oleObject"/>
  <Default Extension="jpeg" ContentType="image/jpeg"/>
  <Default Extension="jpg&amp;ehk=" ContentType="image/jpeg"/>
  <Default Extension="rels" ContentType="application/vnd.openxmlformats-package.relationships+xml"/>
  <Default Extension="xml" ContentType="application/xml"/>
  <Default Extension="jpg&amp;ehk=j" ContentType="image/jpeg"/>
  <Default Extension="gif&amp;ehk=A0CPX2Ee9HDcGTeE" ContentType="image/gif"/>
  <Default Extension="vml" ContentType="application/vnd.openxmlformats-officedocument.vmlDrawing"/>
  <Default Extension="xlsx" ContentType="application/vnd.openxmlformats-officedocument.spreadsheetml.sheet"/>
  <Default Extension="jpg&amp;ehk=GY1zdz9TohdQJSEs8wyIkw&amp;r=0&amp;pid=OfficeInsert"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xml" ContentType="application/vnd.openxmlformats-officedocument.presentationml.notesSlide+xml"/>
  <Override PartName="/ppt/charts/chart10.xml" ContentType="application/vnd.openxmlformats-officedocument.drawingml.chart+xml"/>
  <Override PartName="/ppt/notesSlides/notesSlide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32"/>
  </p:notesMasterIdLst>
  <p:sldIdLst>
    <p:sldId id="257" r:id="rId2"/>
    <p:sldId id="264" r:id="rId3"/>
    <p:sldId id="276" r:id="rId4"/>
    <p:sldId id="265" r:id="rId5"/>
    <p:sldId id="298" r:id="rId6"/>
    <p:sldId id="269" r:id="rId7"/>
    <p:sldId id="274" r:id="rId8"/>
    <p:sldId id="272" r:id="rId9"/>
    <p:sldId id="271" r:id="rId10"/>
    <p:sldId id="290" r:id="rId11"/>
    <p:sldId id="291" r:id="rId12"/>
    <p:sldId id="292" r:id="rId13"/>
    <p:sldId id="299" r:id="rId14"/>
    <p:sldId id="300" r:id="rId15"/>
    <p:sldId id="301" r:id="rId16"/>
    <p:sldId id="294" r:id="rId17"/>
    <p:sldId id="295" r:id="rId18"/>
    <p:sldId id="288" r:id="rId19"/>
    <p:sldId id="289" r:id="rId20"/>
    <p:sldId id="259" r:id="rId21"/>
    <p:sldId id="285" r:id="rId22"/>
    <p:sldId id="273" r:id="rId23"/>
    <p:sldId id="297" r:id="rId24"/>
    <p:sldId id="293" r:id="rId25"/>
    <p:sldId id="281" r:id="rId26"/>
    <p:sldId id="302" r:id="rId27"/>
    <p:sldId id="277" r:id="rId28"/>
    <p:sldId id="303" r:id="rId29"/>
    <p:sldId id="287" r:id="rId30"/>
    <p:sldId id="286" r:id="rId31"/>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660"/>
  </p:normalViewPr>
  <p:slideViewPr>
    <p:cSldViewPr snapToGrid="0">
      <p:cViewPr varScale="1">
        <p:scale>
          <a:sx n="78" d="100"/>
          <a:sy n="78" d="100"/>
        </p:scale>
        <p:origin x="14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11981174661662"/>
          <c:y val="4.463329216927369E-2"/>
          <c:w val="0.65860521126949978"/>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solidFill>
                <a:schemeClr val="tx1"/>
              </a:solidFill>
            </a:ln>
            <a:effectLst/>
          </c:spPr>
          <c:invertIfNegative val="0"/>
          <c:dPt>
            <c:idx val="1"/>
            <c:invertIfNegative val="0"/>
            <c:bubble3D val="0"/>
            <c:spPr>
              <a:solidFill>
                <a:schemeClr val="accent2"/>
              </a:solidFill>
              <a:ln>
                <a:solidFill>
                  <a:schemeClr val="tx1"/>
                </a:solidFill>
              </a:ln>
              <a:effectLst/>
            </c:spPr>
            <c:extLst xmlns:c16r2="http://schemas.microsoft.com/office/drawing/2015/06/chart">
              <c:ext xmlns:c16="http://schemas.microsoft.com/office/drawing/2014/chart" uri="{C3380CC4-5D6E-409C-BE32-E72D297353CC}">
                <c16:uniqueId val="{00000001-7941-4F5F-865D-0E97606823F9}"/>
              </c:ext>
            </c:extLst>
          </c:dPt>
          <c:dPt>
            <c:idx val="2"/>
            <c:invertIfNegative val="0"/>
            <c:bubble3D val="0"/>
            <c:spPr>
              <a:solidFill>
                <a:schemeClr val="accent6">
                  <a:lumMod val="50000"/>
                </a:schemeClr>
              </a:solidFill>
              <a:ln>
                <a:solidFill>
                  <a:schemeClr val="tx1"/>
                </a:solidFill>
              </a:ln>
              <a:effectLst/>
            </c:spPr>
            <c:extLst xmlns:c16r2="http://schemas.microsoft.com/office/drawing/2015/06/chart">
              <c:ext xmlns:c16="http://schemas.microsoft.com/office/drawing/2014/chart" uri="{C3380CC4-5D6E-409C-BE32-E72D297353CC}">
                <c16:uniqueId val="{00000003-7941-4F5F-865D-0E97606823F9}"/>
              </c:ext>
            </c:extLst>
          </c:dPt>
          <c:dPt>
            <c:idx val="3"/>
            <c:invertIfNegative val="0"/>
            <c:bubble3D val="0"/>
            <c:spPr>
              <a:solidFill>
                <a:schemeClr val="accent5"/>
              </a:solidFill>
              <a:ln>
                <a:solidFill>
                  <a:schemeClr val="tx1"/>
                </a:solidFill>
              </a:ln>
              <a:effectLst/>
            </c:spPr>
            <c:extLst xmlns:c16r2="http://schemas.microsoft.com/office/drawing/2015/06/chart">
              <c:ext xmlns:c16="http://schemas.microsoft.com/office/drawing/2014/chart" uri="{C3380CC4-5D6E-409C-BE32-E72D297353CC}">
                <c16:uniqueId val="{00000005-7941-4F5F-865D-0E97606823F9}"/>
              </c:ext>
            </c:extLst>
          </c:dPt>
          <c:dPt>
            <c:idx val="4"/>
            <c:invertIfNegative val="0"/>
            <c:bubble3D val="0"/>
            <c:spPr>
              <a:solidFill>
                <a:schemeClr val="accent4"/>
              </a:solidFill>
              <a:ln>
                <a:solidFill>
                  <a:schemeClr val="tx1"/>
                </a:solidFill>
              </a:ln>
              <a:effectLst/>
            </c:spPr>
            <c:extLst xmlns:c16r2="http://schemas.microsoft.com/office/drawing/2015/06/chart">
              <c:ext xmlns:c16="http://schemas.microsoft.com/office/drawing/2014/chart" uri="{C3380CC4-5D6E-409C-BE32-E72D297353CC}">
                <c16:uniqueId val="{00000007-7941-4F5F-865D-0E97606823F9}"/>
              </c:ext>
            </c:extLst>
          </c:dPt>
          <c:dPt>
            <c:idx val="6"/>
            <c:invertIfNegative val="0"/>
            <c:bubble3D val="0"/>
            <c:spPr>
              <a:solidFill>
                <a:schemeClr val="accent6"/>
              </a:solidFill>
              <a:ln>
                <a:solidFill>
                  <a:schemeClr val="tx1"/>
                </a:solidFill>
              </a:ln>
              <a:effectLst/>
            </c:spPr>
            <c:extLst xmlns:c16r2="http://schemas.microsoft.com/office/drawing/2015/06/chart">
              <c:ext xmlns:c16="http://schemas.microsoft.com/office/drawing/2014/chart" uri="{C3380CC4-5D6E-409C-BE32-E72D297353CC}">
                <c16:uniqueId val="{00000009-7941-4F5F-865D-0E97606823F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Strongly Agree</c:v>
                </c:pt>
                <c:pt idx="1">
                  <c:v>Somewhat Agree</c:v>
                </c:pt>
                <c:pt idx="3">
                  <c:v>Somewhat Disagree</c:v>
                </c:pt>
                <c:pt idx="4">
                  <c:v>Strongly Disagree</c:v>
                </c:pt>
                <c:pt idx="6">
                  <c:v>DK/NA</c:v>
                </c:pt>
              </c:strCache>
            </c:strRef>
          </c:cat>
          <c:val>
            <c:numRef>
              <c:f>Sheet1!$B$2:$B$8</c:f>
              <c:numCache>
                <c:formatCode>0%</c:formatCode>
                <c:ptCount val="7"/>
                <c:pt idx="0">
                  <c:v>0.5</c:v>
                </c:pt>
                <c:pt idx="1">
                  <c:v>0.31</c:v>
                </c:pt>
                <c:pt idx="3">
                  <c:v>0.09</c:v>
                </c:pt>
                <c:pt idx="4">
                  <c:v>0.08</c:v>
                </c:pt>
                <c:pt idx="6">
                  <c:v>0.01</c:v>
                </c:pt>
              </c:numCache>
            </c:numRef>
          </c:val>
          <c:extLst xmlns:c16r2="http://schemas.microsoft.com/office/drawing/2015/06/chart">
            <c:ext xmlns:c16="http://schemas.microsoft.com/office/drawing/2014/chart" uri="{C3380CC4-5D6E-409C-BE32-E72D297353CC}">
              <c16:uniqueId val="{0000000A-7941-4F5F-865D-0E97606823F9}"/>
            </c:ext>
          </c:extLst>
        </c:ser>
        <c:dLbls>
          <c:showLegendKey val="0"/>
          <c:showVal val="0"/>
          <c:showCatName val="0"/>
          <c:showSerName val="0"/>
          <c:showPercent val="0"/>
          <c:showBubbleSize val="0"/>
        </c:dLbls>
        <c:gapWidth val="21"/>
        <c:axId val="310683848"/>
        <c:axId val="226660208"/>
      </c:barChart>
      <c:catAx>
        <c:axId val="31068384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26660208"/>
        <c:crosses val="autoZero"/>
        <c:auto val="1"/>
        <c:lblAlgn val="ctr"/>
        <c:lblOffset val="100"/>
        <c:noMultiLvlLbl val="0"/>
      </c:catAx>
      <c:valAx>
        <c:axId val="226660208"/>
        <c:scaling>
          <c:orientation val="minMax"/>
          <c:max val="0.75000000000000011"/>
        </c:scaling>
        <c:delete val="0"/>
        <c:axPos val="b"/>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10683848"/>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36127271894395"/>
          <c:y val="7.6354972828397968E-2"/>
          <c:w val="0.76237814203719545"/>
          <c:h val="0.85695921727439273"/>
        </c:manualLayout>
      </c:layout>
      <c:barChart>
        <c:barDir val="bar"/>
        <c:grouping val="stacked"/>
        <c:varyColors val="0"/>
        <c:ser>
          <c:idx val="0"/>
          <c:order val="0"/>
          <c:tx>
            <c:strRef>
              <c:f>Sheet1!$B$1</c:f>
              <c:strCache>
                <c:ptCount val="1"/>
                <c:pt idx="0">
                  <c:v>Total More Likley</c:v>
                </c:pt>
              </c:strCache>
            </c:strRef>
          </c:tx>
          <c:spPr>
            <a:solidFill>
              <a:schemeClr val="accent1"/>
            </a:solidFill>
            <a:ln>
              <a:noFill/>
            </a:ln>
            <a:scene3d>
              <a:camera prst="orthographicFront"/>
              <a:lightRig rig="threePt" dir="t"/>
            </a:scene3d>
            <a:sp3d>
              <a:bevelT/>
            </a:sp3d>
          </c:spPr>
          <c:invertIfNegative val="0"/>
          <c:dPt>
            <c:idx val="0"/>
            <c:invertIfNegative val="0"/>
            <c:bubble3D val="0"/>
            <c:extLst xmlns:c16r2="http://schemas.microsoft.com/office/drawing/2015/06/chart">
              <c:ext xmlns:c16="http://schemas.microsoft.com/office/drawing/2014/chart" uri="{C3380CC4-5D6E-409C-BE32-E72D297353CC}">
                <c16:uniqueId val="{00000000-8C3F-4F46-822D-7F467374656F}"/>
              </c:ext>
            </c:extLst>
          </c:dPt>
          <c:dPt>
            <c:idx val="1"/>
            <c:invertIfNegative val="0"/>
            <c:bubble3D val="0"/>
            <c:extLst xmlns:c16r2="http://schemas.microsoft.com/office/drawing/2015/06/chart">
              <c:ext xmlns:c16="http://schemas.microsoft.com/office/drawing/2014/chart" uri="{C3380CC4-5D6E-409C-BE32-E72D297353CC}">
                <c16:uniqueId val="{00000001-8C3F-4F46-822D-7F467374656F}"/>
              </c:ext>
            </c:extLst>
          </c:dPt>
          <c:dPt>
            <c:idx val="2"/>
            <c:invertIfNegative val="0"/>
            <c:bubble3D val="0"/>
            <c:extLst xmlns:c16r2="http://schemas.microsoft.com/office/drawing/2015/06/chart">
              <c:ext xmlns:c16="http://schemas.microsoft.com/office/drawing/2014/chart" uri="{C3380CC4-5D6E-409C-BE32-E72D297353CC}">
                <c16:uniqueId val="{00000002-8C3F-4F46-822D-7F467374656F}"/>
              </c:ext>
            </c:extLst>
          </c:dPt>
          <c:dPt>
            <c:idx val="12"/>
            <c:invertIfNegative val="0"/>
            <c:bubble3D val="0"/>
            <c:extLst xmlns:c16r2="http://schemas.microsoft.com/office/drawing/2015/06/chart">
              <c:ext xmlns:c16="http://schemas.microsoft.com/office/drawing/2014/chart" uri="{C3380CC4-5D6E-409C-BE32-E72D297353CC}">
                <c16:uniqueId val="{00000003-8C3F-4F46-822D-7F467374656F}"/>
              </c:ext>
            </c:extLst>
          </c:dPt>
          <c:dPt>
            <c:idx val="15"/>
            <c:invertIfNegative val="0"/>
            <c:bubble3D val="0"/>
            <c:extLst xmlns:c16r2="http://schemas.microsoft.com/office/drawing/2015/06/chart">
              <c:ext xmlns:c16="http://schemas.microsoft.com/office/drawing/2014/chart" uri="{C3380CC4-5D6E-409C-BE32-E72D297353CC}">
                <c16:uniqueId val="{00000004-8C3F-4F46-822D-7F467374656F}"/>
              </c:ext>
            </c:extLst>
          </c:dPt>
          <c:dPt>
            <c:idx val="18"/>
            <c:invertIfNegative val="0"/>
            <c:bubble3D val="0"/>
            <c:extLst xmlns:c16r2="http://schemas.microsoft.com/office/drawing/2015/06/chart">
              <c:ext xmlns:c16="http://schemas.microsoft.com/office/drawing/2014/chart" uri="{C3380CC4-5D6E-409C-BE32-E72D297353CC}">
                <c16:uniqueId val="{00000005-8C3F-4F46-822D-7F467374656F}"/>
              </c:ext>
            </c:extLst>
          </c:dPt>
          <c:dLbls>
            <c:spPr>
              <a:noFill/>
              <a:ln>
                <a:noFill/>
              </a:ln>
              <a:effectLst/>
            </c:spPr>
            <c:txPr>
              <a:bodyPr/>
              <a:lstStyle/>
              <a:p>
                <a:pPr>
                  <a:defRPr sz="20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Subjecting all expenditures to independent annual financial audits</c:v>
                </c:pt>
                <c:pt idx="1">
                  <c:v>Subjecting all expenditures to review by a citizens’ oversight board</c:v>
                </c:pt>
                <c:pt idx="2">
                  <c:v>Requiring funded programs to meet standards for effectiveness every year</c:v>
                </c:pt>
                <c:pt idx="3">
                  <c:v>Giving the public a chance to participate in decisions about how money from the measure will be spent</c:v>
                </c:pt>
              </c:strCache>
            </c:strRef>
          </c:cat>
          <c:val>
            <c:numRef>
              <c:f>Sheet1!$B$2:$B$5</c:f>
              <c:numCache>
                <c:formatCode>0%</c:formatCode>
                <c:ptCount val="4"/>
                <c:pt idx="0">
                  <c:v>0.71</c:v>
                </c:pt>
                <c:pt idx="1">
                  <c:v>0.69</c:v>
                </c:pt>
                <c:pt idx="2">
                  <c:v>0.66</c:v>
                </c:pt>
                <c:pt idx="3">
                  <c:v>0.65</c:v>
                </c:pt>
              </c:numCache>
            </c:numRef>
          </c:val>
          <c:extLst xmlns:c16r2="http://schemas.microsoft.com/office/drawing/2015/06/chart">
            <c:ext xmlns:c16="http://schemas.microsoft.com/office/drawing/2014/chart" uri="{C3380CC4-5D6E-409C-BE32-E72D297353CC}">
              <c16:uniqueId val="{00000006-8C3F-4F46-822D-7F467374656F}"/>
            </c:ext>
          </c:extLst>
        </c:ser>
        <c:ser>
          <c:idx val="1"/>
          <c:order val="1"/>
          <c:tx>
            <c:strRef>
              <c:f>Sheet1!$C$1</c:f>
              <c:strCache>
                <c:ptCount val="1"/>
                <c:pt idx="0">
                  <c:v>Total Less Likely</c:v>
                </c:pt>
              </c:strCache>
            </c:strRef>
          </c:tx>
          <c:spPr>
            <a:solidFill>
              <a:schemeClr val="accent4"/>
            </a:solidFill>
            <a:ln>
              <a:noFill/>
            </a:ln>
            <a:scene3d>
              <a:camera prst="orthographicFront"/>
              <a:lightRig rig="threePt" dir="t"/>
            </a:scene3d>
            <a:sp3d>
              <a:bevelT/>
            </a:sp3d>
          </c:spPr>
          <c:invertIfNegative val="0"/>
          <c:dLbls>
            <c:dLbl>
              <c:idx val="0"/>
              <c:numFmt formatCode="0%;0%" sourceLinked="0"/>
              <c:spPr/>
              <c:txPr>
                <a:bodyPr/>
                <a:lstStyle/>
                <a:p>
                  <a:pPr>
                    <a:defRPr sz="2000">
                      <a:solidFill>
                        <a:schemeClr val="bg1"/>
                      </a:solidFill>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C3F-4F46-822D-7F467374656F}"/>
                </c:ext>
                <c:ext xmlns:c15="http://schemas.microsoft.com/office/drawing/2012/chart" uri="{CE6537A1-D6FC-4f65-9D91-7224C49458BB}"/>
              </c:extLst>
            </c:dLbl>
            <c:dLbl>
              <c:idx val="1"/>
              <c:numFmt formatCode="0%;0%" sourceLinked="0"/>
              <c:spPr/>
              <c:txPr>
                <a:bodyPr/>
                <a:lstStyle/>
                <a:p>
                  <a:pPr>
                    <a:defRPr sz="2000">
                      <a:solidFill>
                        <a:schemeClr val="bg1"/>
                      </a:solidFill>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C3F-4F46-822D-7F467374656F}"/>
                </c:ext>
                <c:ext xmlns:c15="http://schemas.microsoft.com/office/drawing/2012/chart" uri="{CE6537A1-D6FC-4f65-9D91-7224C49458BB}"/>
              </c:extLst>
            </c:dLbl>
            <c:dLbl>
              <c:idx val="2"/>
              <c:numFmt formatCode="0%;0%" sourceLinked="0"/>
              <c:spPr/>
              <c:txPr>
                <a:bodyPr/>
                <a:lstStyle/>
                <a:p>
                  <a:pPr>
                    <a:defRPr sz="2000">
                      <a:solidFill>
                        <a:schemeClr val="bg1"/>
                      </a:solidFill>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C3F-4F46-822D-7F467374656F}"/>
                </c:ext>
                <c:ext xmlns:c15="http://schemas.microsoft.com/office/drawing/2012/chart" uri="{CE6537A1-D6FC-4f65-9D91-7224C49458BB}"/>
              </c:extLst>
            </c:dLbl>
            <c:numFmt formatCode="0%;0%" sourceLinked="0"/>
            <c:spPr>
              <a:noFill/>
              <a:ln>
                <a:noFill/>
              </a:ln>
              <a:effectLst/>
            </c:spPr>
            <c:txPr>
              <a:bodyPr/>
              <a:lstStyle/>
              <a:p>
                <a:pPr>
                  <a:defRPr sz="2000">
                    <a:solidFill>
                      <a:schemeClr val="bg1"/>
                    </a:solidFill>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Subjecting all expenditures to independent annual financial audits</c:v>
                </c:pt>
                <c:pt idx="1">
                  <c:v>Subjecting all expenditures to review by a citizens’ oversight board</c:v>
                </c:pt>
                <c:pt idx="2">
                  <c:v>Requiring funded programs to meet standards for effectiveness every year</c:v>
                </c:pt>
                <c:pt idx="3">
                  <c:v>Giving the public a chance to participate in decisions about how money from the measure will be spent</c:v>
                </c:pt>
              </c:strCache>
            </c:strRef>
          </c:cat>
          <c:val>
            <c:numRef>
              <c:f>Sheet1!$C$2:$C$5</c:f>
              <c:numCache>
                <c:formatCode>0%</c:formatCode>
                <c:ptCount val="4"/>
                <c:pt idx="0">
                  <c:v>-0.21</c:v>
                </c:pt>
                <c:pt idx="1">
                  <c:v>-0.23</c:v>
                </c:pt>
                <c:pt idx="2">
                  <c:v>-0.28000000000000003</c:v>
                </c:pt>
                <c:pt idx="3">
                  <c:v>-0.27</c:v>
                </c:pt>
              </c:numCache>
            </c:numRef>
          </c:val>
          <c:extLst xmlns:c16r2="http://schemas.microsoft.com/office/drawing/2015/06/chart">
            <c:ext xmlns:c16="http://schemas.microsoft.com/office/drawing/2014/chart" uri="{C3380CC4-5D6E-409C-BE32-E72D297353CC}">
              <c16:uniqueId val="{0000000A-8C3F-4F46-822D-7F467374656F}"/>
            </c:ext>
          </c:extLst>
        </c:ser>
        <c:dLbls>
          <c:showLegendKey val="0"/>
          <c:showVal val="0"/>
          <c:showCatName val="0"/>
          <c:showSerName val="0"/>
          <c:showPercent val="0"/>
          <c:showBubbleSize val="0"/>
        </c:dLbls>
        <c:gapWidth val="55"/>
        <c:overlap val="100"/>
        <c:axId val="379509224"/>
        <c:axId val="379509616"/>
      </c:barChart>
      <c:catAx>
        <c:axId val="379509224"/>
        <c:scaling>
          <c:orientation val="maxMin"/>
        </c:scaling>
        <c:delete val="0"/>
        <c:axPos val="r"/>
        <c:numFmt formatCode="General" sourceLinked="1"/>
        <c:majorTickMark val="none"/>
        <c:minorTickMark val="none"/>
        <c:tickLblPos val="high"/>
        <c:spPr>
          <a:ln>
            <a:solidFill>
              <a:schemeClr val="tx1"/>
            </a:solidFill>
          </a:ln>
        </c:spPr>
        <c:txPr>
          <a:bodyPr/>
          <a:lstStyle/>
          <a:p>
            <a:pPr algn="r">
              <a:lnSpc>
                <a:spcPts val="1800"/>
              </a:lnSpc>
              <a:defRPr sz="1900"/>
            </a:pPr>
            <a:endParaRPr lang="en-US"/>
          </a:p>
        </c:txPr>
        <c:crossAx val="379509616"/>
        <c:crossesAt val="0"/>
        <c:auto val="1"/>
        <c:lblAlgn val="ctr"/>
        <c:lblOffset val="100"/>
        <c:noMultiLvlLbl val="0"/>
      </c:catAx>
      <c:valAx>
        <c:axId val="379509616"/>
        <c:scaling>
          <c:orientation val="maxMin"/>
        </c:scaling>
        <c:delete val="0"/>
        <c:axPos val="b"/>
        <c:numFmt formatCode="0%;0%" sourceLinked="0"/>
        <c:majorTickMark val="out"/>
        <c:minorTickMark val="none"/>
        <c:tickLblPos val="nextTo"/>
        <c:spPr>
          <a:ln>
            <a:solidFill>
              <a:schemeClr val="tx1"/>
            </a:solidFill>
          </a:ln>
        </c:spPr>
        <c:txPr>
          <a:bodyPr/>
          <a:lstStyle/>
          <a:p>
            <a:pPr>
              <a:defRPr sz="1000"/>
            </a:pPr>
            <a:endParaRPr lang="en-US"/>
          </a:p>
        </c:txPr>
        <c:crossAx val="379509224"/>
        <c:crosses val="max"/>
        <c:crossBetween val="between"/>
      </c:valAx>
    </c:plotArea>
    <c:legend>
      <c:legendPos val="t"/>
      <c:layout>
        <c:manualLayout>
          <c:xMode val="edge"/>
          <c:yMode val="edge"/>
          <c:x val="0.49690162942250948"/>
          <c:y val="0"/>
          <c:w val="0.40741310024057192"/>
          <c:h val="7.1743663018162984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39785622407145"/>
          <c:y val="1.0627856493133261E-2"/>
          <c:w val="0.55329938824896019"/>
          <c:h val="0.9426751592356688"/>
        </c:manualLayout>
      </c:layout>
      <c:barChart>
        <c:barDir val="bar"/>
        <c:grouping val="clustered"/>
        <c:varyColors val="0"/>
        <c:ser>
          <c:idx val="0"/>
          <c:order val="0"/>
          <c:tx>
            <c:strRef>
              <c:f>Sheet1!$B$1</c:f>
              <c:strCache>
                <c:ptCount val="1"/>
              </c:strCache>
            </c:strRef>
          </c:tx>
          <c:spPr>
            <a:solidFill>
              <a:schemeClr val="accent1"/>
            </a:solidFill>
            <a:ln w="9525">
              <a:solidFill>
                <a:schemeClr val="tx1"/>
              </a:solidFill>
              <a:prstDash val="solid"/>
            </a:ln>
            <a:scene3d>
              <a:camera prst="orthographicFront"/>
              <a:lightRig rig="threePt" dir="t"/>
            </a:scene3d>
            <a:sp3d>
              <a:bevelT/>
            </a:sp3d>
          </c:spPr>
          <c:invertIfNegative val="0"/>
          <c:dPt>
            <c:idx val="1"/>
            <c:invertIfNegative val="0"/>
            <c:bubble3D val="0"/>
            <c:spPr>
              <a:solidFill>
                <a:schemeClr val="accent2"/>
              </a:solidFill>
              <a:ln w="9525">
                <a:solidFill>
                  <a:schemeClr val="tx1"/>
                </a:solidFill>
                <a:prstDash val="solid"/>
              </a:ln>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40A1-49EA-AD3A-506DD704E32B}"/>
              </c:ext>
            </c:extLst>
          </c:dPt>
          <c:dPt>
            <c:idx val="2"/>
            <c:invertIfNegative val="0"/>
            <c:bubble3D val="0"/>
            <c:spPr>
              <a:solidFill>
                <a:schemeClr val="accent3"/>
              </a:solidFill>
              <a:ln w="9525">
                <a:solidFill>
                  <a:schemeClr val="tx1"/>
                </a:solidFill>
                <a:prstDash val="solid"/>
              </a:ln>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3-40A1-49EA-AD3A-506DD704E32B}"/>
              </c:ext>
            </c:extLst>
          </c:dPt>
          <c:dPt>
            <c:idx val="3"/>
            <c:invertIfNegative val="0"/>
            <c:bubble3D val="0"/>
            <c:spPr>
              <a:solidFill>
                <a:schemeClr val="accent6"/>
              </a:solidFill>
              <a:ln w="9525">
                <a:solidFill>
                  <a:schemeClr val="tx1"/>
                </a:solidFill>
                <a:prstDash val="solid"/>
              </a:ln>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5-40A1-49EA-AD3A-506DD704E32B}"/>
              </c:ext>
            </c:extLst>
          </c:dPt>
          <c:dPt>
            <c:idx val="4"/>
            <c:invertIfNegative val="0"/>
            <c:bubble3D val="0"/>
            <c:spPr>
              <a:solidFill>
                <a:schemeClr val="accent4"/>
              </a:solidFill>
              <a:ln w="9525">
                <a:solidFill>
                  <a:schemeClr val="tx1"/>
                </a:solidFill>
                <a:prstDash val="solid"/>
              </a:ln>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7-40A1-49EA-AD3A-506DD704E32B}"/>
              </c:ext>
            </c:extLst>
          </c:dPt>
          <c:dPt>
            <c:idx val="5"/>
            <c:invertIfNegative val="0"/>
            <c:bubble3D val="0"/>
            <c:spPr>
              <a:solidFill>
                <a:schemeClr val="accent5"/>
              </a:solidFill>
              <a:ln w="9525">
                <a:solidFill>
                  <a:schemeClr val="tx1"/>
                </a:solidFill>
                <a:prstDash val="solid"/>
              </a:ln>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9-40A1-49EA-AD3A-506DD704E32B}"/>
              </c:ext>
            </c:extLst>
          </c:dPt>
          <c:dPt>
            <c:idx val="6"/>
            <c:invertIfNegative val="0"/>
            <c:bubble3D val="0"/>
            <c:spPr>
              <a:solidFill>
                <a:schemeClr val="accent6"/>
              </a:solidFill>
              <a:ln w="9525">
                <a:solidFill>
                  <a:schemeClr val="tx1"/>
                </a:solidFill>
                <a:prstDash val="solid"/>
              </a:ln>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B-40A1-49EA-AD3A-506DD704E32B}"/>
              </c:ext>
            </c:extLst>
          </c:dPt>
          <c:dPt>
            <c:idx val="7"/>
            <c:invertIfNegative val="0"/>
            <c:bubble3D val="0"/>
            <c:spPr>
              <a:solidFill>
                <a:schemeClr val="bg2"/>
              </a:solidFill>
              <a:ln w="9525">
                <a:solidFill>
                  <a:schemeClr val="tx1"/>
                </a:solidFill>
                <a:prstDash val="solid"/>
              </a:ln>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D-40A1-49EA-AD3A-506DD704E32B}"/>
              </c:ext>
            </c:extLst>
          </c:dPt>
          <c:dPt>
            <c:idx val="8"/>
            <c:invertIfNegative val="0"/>
            <c:bubble3D val="0"/>
            <c:spPr>
              <a:solidFill>
                <a:schemeClr val="accent6"/>
              </a:solidFill>
              <a:ln w="9525">
                <a:solidFill>
                  <a:schemeClr val="tx1"/>
                </a:solidFill>
                <a:prstDash val="solid"/>
              </a:ln>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F-40A1-49EA-AD3A-506DD704E32B}"/>
              </c:ext>
            </c:extLst>
          </c:dPt>
          <c:dPt>
            <c:idx val="10"/>
            <c:invertIfNegative val="0"/>
            <c:bubble3D val="0"/>
            <c:spPr>
              <a:solidFill>
                <a:schemeClr val="bg2"/>
              </a:solidFill>
              <a:ln w="9525">
                <a:solidFill>
                  <a:schemeClr val="tx1"/>
                </a:solidFill>
                <a:prstDash val="solid"/>
              </a:ln>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1-40A1-49EA-AD3A-506DD704E32B}"/>
              </c:ext>
            </c:extLst>
          </c:dPt>
          <c:dLbls>
            <c:spPr>
              <a:noFill/>
              <a:ln w="25400">
                <a:noFill/>
              </a:ln>
            </c:spPr>
            <c:txPr>
              <a:bodyPr/>
              <a:lstStyle/>
              <a:p>
                <a:pPr>
                  <a:defRPr sz="18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A combination of City programs and 
non-profit community organizations</c:v>
                </c:pt>
                <c:pt idx="1">
                  <c:v>Non-profit community organizations that would apply for competitive grants</c:v>
                </c:pt>
                <c:pt idx="2">
                  <c:v>City programs staffed by City employees</c:v>
                </c:pt>
                <c:pt idx="3">
                  <c:v>Neither/Don't know/NA</c:v>
                </c:pt>
              </c:strCache>
            </c:strRef>
          </c:cat>
          <c:val>
            <c:numRef>
              <c:f>Sheet1!$B$2:$B$5</c:f>
              <c:numCache>
                <c:formatCode>0%</c:formatCode>
                <c:ptCount val="4"/>
                <c:pt idx="0">
                  <c:v>0.67</c:v>
                </c:pt>
                <c:pt idx="1">
                  <c:v>0.19</c:v>
                </c:pt>
                <c:pt idx="2">
                  <c:v>7.0000000000000007E-2</c:v>
                </c:pt>
                <c:pt idx="3">
                  <c:v>7.0000000000000007E-2</c:v>
                </c:pt>
              </c:numCache>
            </c:numRef>
          </c:val>
          <c:extLst xmlns:c16r2="http://schemas.microsoft.com/office/drawing/2015/06/chart">
            <c:ext xmlns:c16="http://schemas.microsoft.com/office/drawing/2014/chart" uri="{C3380CC4-5D6E-409C-BE32-E72D297353CC}">
              <c16:uniqueId val="{00000012-40A1-49EA-AD3A-506DD704E32B}"/>
            </c:ext>
          </c:extLst>
        </c:ser>
        <c:dLbls>
          <c:showLegendKey val="0"/>
          <c:showVal val="0"/>
          <c:showCatName val="0"/>
          <c:showSerName val="0"/>
          <c:showPercent val="0"/>
          <c:showBubbleSize val="0"/>
        </c:dLbls>
        <c:gapWidth val="20"/>
        <c:axId val="379510400"/>
        <c:axId val="380133352"/>
      </c:barChart>
      <c:catAx>
        <c:axId val="379510400"/>
        <c:scaling>
          <c:orientation val="maxMin"/>
        </c:scaling>
        <c:delete val="0"/>
        <c:axPos val="l"/>
        <c:numFmt formatCode="General" sourceLinked="1"/>
        <c:majorTickMark val="none"/>
        <c:minorTickMark val="none"/>
        <c:tickLblPos val="nextTo"/>
        <c:spPr>
          <a:ln w="9525">
            <a:solidFill>
              <a:schemeClr val="tx1"/>
            </a:solidFill>
            <a:prstDash val="solid"/>
          </a:ln>
        </c:spPr>
        <c:txPr>
          <a:bodyPr rot="0" vert="horz"/>
          <a:lstStyle/>
          <a:p>
            <a:pPr algn="r">
              <a:lnSpc>
                <a:spcPct val="100000"/>
              </a:lnSpc>
              <a:defRPr sz="1800" b="0" i="0" u="none" strike="noStrike" baseline="0">
                <a:solidFill>
                  <a:schemeClr val="tx1"/>
                </a:solidFill>
                <a:latin typeface="Arial"/>
                <a:ea typeface="Arial"/>
                <a:cs typeface="Arial"/>
              </a:defRPr>
            </a:pPr>
            <a:endParaRPr lang="en-US"/>
          </a:p>
        </c:txPr>
        <c:crossAx val="380133352"/>
        <c:crosses val="autoZero"/>
        <c:auto val="1"/>
        <c:lblAlgn val="ctr"/>
        <c:lblOffset val="100"/>
        <c:tickLblSkip val="1"/>
        <c:tickMarkSkip val="1"/>
        <c:noMultiLvlLbl val="0"/>
      </c:catAx>
      <c:valAx>
        <c:axId val="380133352"/>
        <c:scaling>
          <c:orientation val="minMax"/>
          <c:min val="0"/>
        </c:scaling>
        <c:delete val="0"/>
        <c:axPos val="b"/>
        <c:numFmt formatCode="0%" sourceLinked="1"/>
        <c:majorTickMark val="out"/>
        <c:minorTickMark val="none"/>
        <c:tickLblPos val="nextTo"/>
        <c:spPr>
          <a:ln w="9525">
            <a:solidFill>
              <a:schemeClr val="tx1"/>
            </a:solidFill>
            <a:prstDash val="solid"/>
          </a:ln>
        </c:spPr>
        <c:txPr>
          <a:bodyPr rot="0" vert="horz"/>
          <a:lstStyle/>
          <a:p>
            <a:pPr>
              <a:defRPr sz="1000" b="0" i="0" u="none" strike="noStrike" baseline="0">
                <a:solidFill>
                  <a:schemeClr val="tx1"/>
                </a:solidFill>
                <a:latin typeface="Arial"/>
                <a:ea typeface="Arial"/>
                <a:cs typeface="Arial"/>
              </a:defRPr>
            </a:pPr>
            <a:endParaRPr lang="en-US"/>
          </a:p>
        </c:txPr>
        <c:crossAx val="379510400"/>
        <c:crosses val="max"/>
        <c:crossBetween val="between"/>
        <c:majorUnit val="0.2"/>
      </c:valAx>
      <c:spPr>
        <a:noFill/>
        <a:ln w="25400">
          <a:noFill/>
        </a:ln>
      </c:spPr>
    </c:plotArea>
    <c:plotVisOnly val="1"/>
    <c:dispBlanksAs val="gap"/>
    <c:showDLblsOverMax val="0"/>
  </c:chart>
  <c:spPr>
    <a:noFill/>
    <a:ln>
      <a:noFill/>
    </a:ln>
  </c:spPr>
  <c:txPr>
    <a:bodyPr/>
    <a:lstStyle/>
    <a:p>
      <a:pPr>
        <a:defRPr sz="2025"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43054041357544E-2"/>
          <c:y val="7.6077120097390358E-2"/>
          <c:w val="0.79999137543307242"/>
          <c:h val="0.87786083280734184"/>
        </c:manualLayout>
      </c:layout>
      <c:barChart>
        <c:barDir val="bar"/>
        <c:grouping val="stacked"/>
        <c:varyColors val="0"/>
        <c:ser>
          <c:idx val="0"/>
          <c:order val="0"/>
          <c:tx>
            <c:strRef>
              <c:f>Sheet1!$B$1</c:f>
              <c:strCache>
                <c:ptCount val="1"/>
                <c:pt idx="0">
                  <c:v>Very Conv.</c:v>
                </c:pt>
              </c:strCache>
            </c:strRef>
          </c:tx>
          <c:spPr>
            <a:solidFill>
              <a:schemeClr val="accent1"/>
            </a:solidFill>
            <a:ln>
              <a:solidFill>
                <a:schemeClr val="tx1"/>
              </a:solidFill>
            </a:ln>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Sheet1!$B$2:$B$4</c:f>
              <c:numCache>
                <c:formatCode>0%</c:formatCode>
                <c:ptCount val="3"/>
                <c:pt idx="0">
                  <c:v>0.59</c:v>
                </c:pt>
                <c:pt idx="1">
                  <c:v>0.51</c:v>
                </c:pt>
                <c:pt idx="2">
                  <c:v>0.46</c:v>
                </c:pt>
              </c:numCache>
            </c:numRef>
          </c:val>
          <c:extLst xmlns:c16r2="http://schemas.microsoft.com/office/drawing/2015/06/chart">
            <c:ext xmlns:c16="http://schemas.microsoft.com/office/drawing/2014/chart" uri="{C3380CC4-5D6E-409C-BE32-E72D297353CC}">
              <c16:uniqueId val="{00000000-4A39-45E1-AF14-B585EADD177B}"/>
            </c:ext>
            <c:ext xmlns:c15="http://schemas.microsoft.com/office/drawing/2012/chart" uri="{02D57815-91ED-43cb-92C2-25804820EDAC}">
              <c15:filteredCategoryTitle>
                <c15:cat>
                  <c:multiLvlStrRef>
                    <c:extLst xmlns:c16r2="http://schemas.microsoft.com/office/drawing/2015/06/chart">
                      <c:ext uri="{02D57815-91ED-43cb-92C2-25804820EDAC}">
                        <c15:formulaRef>
                          <c15:sqref>Sheet1!$A$2:$A$4</c15:sqref>
                        </c15:formulaRef>
                      </c:ext>
                    </c:extLst>
                  </c:multiLvlStrRef>
                </c15:cat>
              </c15:filteredCategoryTitle>
            </c:ext>
          </c:extLst>
        </c:ser>
        <c:ser>
          <c:idx val="1"/>
          <c:order val="1"/>
          <c:tx>
            <c:strRef>
              <c:f>Sheet1!$C$1</c:f>
              <c:strCache>
                <c:ptCount val="1"/>
                <c:pt idx="0">
                  <c:v>Smwt. Conv.</c:v>
                </c:pt>
              </c:strCache>
            </c:strRef>
          </c:tx>
          <c:spPr>
            <a:solidFill>
              <a:schemeClr val="accent2"/>
            </a:solidFill>
            <a:ln w="9525">
              <a:solidFill>
                <a:schemeClr val="tx1"/>
              </a:solidFill>
            </a:ln>
          </c:spPr>
          <c:invertIfNegative val="0"/>
          <c:dLbls>
            <c:dLbl>
              <c:idx val="0"/>
              <c:spPr/>
              <c:txPr>
                <a:bodyPr/>
                <a:lstStyle/>
                <a:p>
                  <a:pPr>
                    <a:defRPr sz="1400"/>
                  </a:pPr>
                  <a:endParaRPr lang="en-US"/>
                </a:p>
              </c:txPr>
              <c:showLegendKey val="0"/>
              <c:showVal val="1"/>
              <c:showCatName val="0"/>
              <c:showSerName val="0"/>
              <c:showPercent val="0"/>
              <c:showBubbleSize val="0"/>
            </c:dLbl>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Sheet1!$C$2:$C$4</c:f>
              <c:numCache>
                <c:formatCode>0%</c:formatCode>
                <c:ptCount val="3"/>
                <c:pt idx="0">
                  <c:v>0.21</c:v>
                </c:pt>
                <c:pt idx="1">
                  <c:v>0.24</c:v>
                </c:pt>
                <c:pt idx="2">
                  <c:v>0.31</c:v>
                </c:pt>
              </c:numCache>
            </c:numRef>
          </c:val>
          <c:extLst xmlns:c16r2="http://schemas.microsoft.com/office/drawing/2015/06/chart">
            <c:ext xmlns:c16="http://schemas.microsoft.com/office/drawing/2014/chart" uri="{C3380CC4-5D6E-409C-BE32-E72D297353CC}">
              <c16:uniqueId val="{00000002-4A39-45E1-AF14-B585EADD177B}"/>
            </c:ext>
            <c:ext xmlns:c15="http://schemas.microsoft.com/office/drawing/2012/chart" uri="{02D57815-91ED-43cb-92C2-25804820EDAC}">
              <c15:filteredCategoryTitle>
                <c15:cat>
                  <c:multiLvlStrRef>
                    <c:extLst xmlns:c16r2="http://schemas.microsoft.com/office/drawing/2015/06/chart">
                      <c:ext uri="{02D57815-91ED-43cb-92C2-25804820EDAC}">
                        <c15:formulaRef>
                          <c15:sqref>Sheet1!$A$2:$A$4</c15:sqref>
                        </c15:formulaRef>
                      </c:ext>
                    </c:extLst>
                  </c:multiLvlStrRef>
                </c15:cat>
              </c15:filteredCategoryTitle>
            </c:ext>
          </c:extLst>
        </c:ser>
        <c:dLbls>
          <c:showLegendKey val="0"/>
          <c:showVal val="0"/>
          <c:showCatName val="0"/>
          <c:showSerName val="0"/>
          <c:showPercent val="0"/>
          <c:showBubbleSize val="0"/>
        </c:dLbls>
        <c:gapWidth val="50"/>
        <c:overlap val="100"/>
        <c:axId val="380134136"/>
        <c:axId val="380134528"/>
      </c:barChart>
      <c:catAx>
        <c:axId val="380134136"/>
        <c:scaling>
          <c:orientation val="maxMin"/>
        </c:scaling>
        <c:delete val="0"/>
        <c:axPos val="l"/>
        <c:numFmt formatCode="General" sourceLinked="1"/>
        <c:majorTickMark val="none"/>
        <c:minorTickMark val="none"/>
        <c:tickLblPos val="none"/>
        <c:spPr>
          <a:ln>
            <a:solidFill>
              <a:schemeClr val="tx1"/>
            </a:solidFill>
          </a:ln>
        </c:spPr>
        <c:txPr>
          <a:bodyPr/>
          <a:lstStyle/>
          <a:p>
            <a:pPr>
              <a:defRPr sz="1700"/>
            </a:pPr>
            <a:endParaRPr lang="en-US"/>
          </a:p>
        </c:txPr>
        <c:crossAx val="380134528"/>
        <c:crosses val="autoZero"/>
        <c:auto val="1"/>
        <c:lblAlgn val="ctr"/>
        <c:lblOffset val="100"/>
        <c:noMultiLvlLbl val="0"/>
      </c:catAx>
      <c:valAx>
        <c:axId val="380134528"/>
        <c:scaling>
          <c:orientation val="minMax"/>
          <c:min val="0"/>
        </c:scaling>
        <c:delete val="0"/>
        <c:axPos val="b"/>
        <c:numFmt formatCode="0%" sourceLinked="1"/>
        <c:majorTickMark val="out"/>
        <c:minorTickMark val="none"/>
        <c:tickLblPos val="nextTo"/>
        <c:spPr>
          <a:ln>
            <a:solidFill>
              <a:schemeClr val="tx1"/>
            </a:solidFill>
          </a:ln>
        </c:spPr>
        <c:txPr>
          <a:bodyPr/>
          <a:lstStyle/>
          <a:p>
            <a:pPr>
              <a:defRPr sz="900"/>
            </a:pPr>
            <a:endParaRPr lang="en-US"/>
          </a:p>
        </c:txPr>
        <c:crossAx val="380134136"/>
        <c:crosses val="max"/>
        <c:crossBetween val="between"/>
        <c:majorUnit val="0.2"/>
      </c:valAx>
    </c:plotArea>
    <c:legend>
      <c:legendPos val="t"/>
      <c:layout>
        <c:manualLayout>
          <c:xMode val="edge"/>
          <c:yMode val="edge"/>
          <c:x val="7.5283833573429847E-3"/>
          <c:y val="0"/>
          <c:w val="0.99247161664265704"/>
          <c:h val="9.6569466753927621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031590953628726E-2"/>
          <c:y val="8.4956808361214137E-2"/>
          <c:w val="0.72940725171622889"/>
          <c:h val="0.86123111958906162"/>
        </c:manualLayout>
      </c:layout>
      <c:barChart>
        <c:barDir val="bar"/>
        <c:grouping val="clustered"/>
        <c:varyColors val="0"/>
        <c:ser>
          <c:idx val="0"/>
          <c:order val="0"/>
          <c:tx>
            <c:strRef>
              <c:f>Sheet1!$B$1</c:f>
              <c:strCache>
                <c:ptCount val="1"/>
                <c:pt idx="0">
                  <c:v>Very Conv.</c:v>
                </c:pt>
              </c:strCache>
            </c:strRef>
          </c:tx>
          <c:spPr>
            <a:solidFill>
              <a:schemeClr val="accent1"/>
            </a:solidFill>
            <a:ln>
              <a:solidFill>
                <a:schemeClr val="tx1"/>
              </a:solidFill>
            </a:ln>
          </c:spPr>
          <c:invertIfNegative val="0"/>
          <c:dPt>
            <c:idx val="1"/>
            <c:invertIfNegative val="0"/>
            <c:bubble3D val="0"/>
            <c:spPr>
              <a:solidFill>
                <a:schemeClr val="accent2"/>
              </a:solidFill>
              <a:ln>
                <a:solidFill>
                  <a:schemeClr val="tx1"/>
                </a:solidFill>
              </a:ln>
            </c:spPr>
            <c:extLst xmlns:c16r2="http://schemas.microsoft.com/office/drawing/2015/06/chart">
              <c:ext xmlns:c16="http://schemas.microsoft.com/office/drawing/2014/chart" uri="{C3380CC4-5D6E-409C-BE32-E72D297353CC}">
                <c16:uniqueId val="{00000001-C954-46AB-A516-72A1F7F258C7}"/>
              </c:ext>
            </c:extLst>
          </c:dPt>
          <c:dPt>
            <c:idx val="2"/>
            <c:invertIfNegative val="0"/>
            <c:bubble3D val="0"/>
            <c:spPr>
              <a:solidFill>
                <a:schemeClr val="accent6"/>
              </a:solidFill>
              <a:ln>
                <a:solidFill>
                  <a:schemeClr val="tx1"/>
                </a:solidFill>
              </a:ln>
            </c:spPr>
            <c:extLst xmlns:c16r2="http://schemas.microsoft.com/office/drawing/2015/06/chart">
              <c:ext xmlns:c16="http://schemas.microsoft.com/office/drawing/2014/chart" uri="{C3380CC4-5D6E-409C-BE32-E72D297353CC}">
                <c16:uniqueId val="{00000003-C954-46AB-A516-72A1F7F258C7}"/>
              </c:ext>
            </c:extLst>
          </c:dPt>
          <c:dLbls>
            <c:spPr>
              <a:noFill/>
              <a:ln w="25372">
                <a:noFill/>
              </a:ln>
            </c:spPr>
            <c:txPr>
              <a:bodyPr/>
              <a:lstStyle/>
              <a:p>
                <a:pPr>
                  <a:defRPr sz="1998">
                    <a:solidFill>
                      <a:schemeClr val="tx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Pre-school programs strengthen K through 12 education.  Studies show that kids who go to pre-school learn to read faster, are less likely to fall behind their classmates, and are less likely to drop out of school. </c:v>
                </c:pt>
                <c:pt idx="1">
                  <c:v>Pre-school programs weaken K through 12 education.  They take money and qualified teachers away from elementary and secondary school classrooms, where investments in education are more likely to help our kids. </c:v>
                </c:pt>
                <c:pt idx="2">
                  <c:v>Both/Neither/NS/DK</c:v>
                </c:pt>
              </c:strCache>
            </c:strRef>
          </c:cat>
          <c:val>
            <c:numRef>
              <c:f>Sheet1!$B$2:$B$4</c:f>
              <c:numCache>
                <c:formatCode>0%</c:formatCode>
                <c:ptCount val="3"/>
                <c:pt idx="0">
                  <c:v>0.7</c:v>
                </c:pt>
                <c:pt idx="1">
                  <c:v>0.16</c:v>
                </c:pt>
                <c:pt idx="2">
                  <c:v>0.14000000000000001</c:v>
                </c:pt>
              </c:numCache>
            </c:numRef>
          </c:val>
          <c:extLst xmlns:c16r2="http://schemas.microsoft.com/office/drawing/2015/06/chart">
            <c:ext xmlns:c16="http://schemas.microsoft.com/office/drawing/2014/chart" uri="{C3380CC4-5D6E-409C-BE32-E72D297353CC}">
              <c16:uniqueId val="{00000004-C954-46AB-A516-72A1F7F258C7}"/>
            </c:ext>
          </c:extLst>
        </c:ser>
        <c:dLbls>
          <c:showLegendKey val="0"/>
          <c:showVal val="0"/>
          <c:showCatName val="0"/>
          <c:showSerName val="0"/>
          <c:showPercent val="0"/>
          <c:showBubbleSize val="0"/>
        </c:dLbls>
        <c:gapWidth val="40"/>
        <c:axId val="380135312"/>
        <c:axId val="380135704"/>
      </c:barChart>
      <c:catAx>
        <c:axId val="380135312"/>
        <c:scaling>
          <c:orientation val="maxMin"/>
        </c:scaling>
        <c:delete val="0"/>
        <c:axPos val="l"/>
        <c:numFmt formatCode="General" sourceLinked="1"/>
        <c:majorTickMark val="none"/>
        <c:minorTickMark val="none"/>
        <c:tickLblPos val="none"/>
        <c:spPr>
          <a:ln>
            <a:solidFill>
              <a:schemeClr val="tx1"/>
            </a:solidFill>
          </a:ln>
        </c:spPr>
        <c:crossAx val="380135704"/>
        <c:crosses val="autoZero"/>
        <c:auto val="1"/>
        <c:lblAlgn val="ctr"/>
        <c:lblOffset val="100"/>
        <c:noMultiLvlLbl val="0"/>
      </c:catAx>
      <c:valAx>
        <c:axId val="380135704"/>
        <c:scaling>
          <c:orientation val="minMax"/>
          <c:max val="0.75000000000000033"/>
          <c:min val="0"/>
        </c:scaling>
        <c:delete val="0"/>
        <c:axPos val="b"/>
        <c:numFmt formatCode="0%" sourceLinked="1"/>
        <c:majorTickMark val="out"/>
        <c:minorTickMark val="none"/>
        <c:tickLblPos val="nextTo"/>
        <c:spPr>
          <a:ln>
            <a:solidFill>
              <a:schemeClr val="tx1"/>
            </a:solidFill>
          </a:ln>
        </c:spPr>
        <c:txPr>
          <a:bodyPr/>
          <a:lstStyle/>
          <a:p>
            <a:pPr>
              <a:defRPr sz="899"/>
            </a:pPr>
            <a:endParaRPr lang="en-US"/>
          </a:p>
        </c:txPr>
        <c:crossAx val="380135312"/>
        <c:crosses val="max"/>
        <c:crossBetween val="between"/>
        <c:majorUnit val="0.15000000000000008"/>
      </c:valAx>
      <c:spPr>
        <a:noFill/>
        <a:ln w="25372">
          <a:noFill/>
        </a:ln>
      </c:spPr>
    </c:plotArea>
    <c:plotVisOnly val="1"/>
    <c:dispBlanksAs val="gap"/>
    <c:showDLblsOverMax val="0"/>
  </c:chart>
  <c:txPr>
    <a:bodyPr/>
    <a:lstStyle/>
    <a:p>
      <a:pPr>
        <a:defRPr sz="1798"/>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42469787807739"/>
          <c:y val="7.4954237052560616E-2"/>
          <c:w val="0.56298407484737845"/>
          <c:h val="0.86317307512220698"/>
        </c:manualLayout>
      </c:layout>
      <c:barChart>
        <c:barDir val="bar"/>
        <c:grouping val="percentStacked"/>
        <c:varyColors val="0"/>
        <c:ser>
          <c:idx val="0"/>
          <c:order val="0"/>
          <c:tx>
            <c:strRef>
              <c:f>Sheet1!$B$1</c:f>
              <c:strCache>
                <c:ptCount val="1"/>
                <c:pt idx="0">
                  <c:v>Strng. Supp.</c:v>
                </c:pt>
              </c:strCache>
            </c:strRef>
          </c:tx>
          <c:spPr>
            <a:solidFill>
              <a:schemeClr val="accent1"/>
            </a:solidFill>
            <a:ln>
              <a:noFill/>
            </a:ln>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Setting aside a small portion of the existing annual County budget for pre-school services</c:v>
                </c:pt>
                <c:pt idx="1">
                  <c:v>A tax of one cent per ounce on sugar-sweetened beverages</c:v>
                </c:pt>
                <c:pt idx="2">
                  <c:v>Adding a fee on new real estate development projects</c:v>
                </c:pt>
                <c:pt idx="3">
                  <c:v>A one-eighth cent sales tax increase</c:v>
                </c:pt>
                <c:pt idx="4">
                  <c:v>Increasing business license taxes</c:v>
                </c:pt>
              </c:strCache>
            </c:strRef>
          </c:cat>
          <c:val>
            <c:numRef>
              <c:f>Sheet1!$B$2:$B$6</c:f>
              <c:numCache>
                <c:formatCode>0%</c:formatCode>
                <c:ptCount val="5"/>
                <c:pt idx="0">
                  <c:v>0.33</c:v>
                </c:pt>
                <c:pt idx="1">
                  <c:v>0.44</c:v>
                </c:pt>
                <c:pt idx="2">
                  <c:v>0.35</c:v>
                </c:pt>
                <c:pt idx="3">
                  <c:v>0.18</c:v>
                </c:pt>
                <c:pt idx="4">
                  <c:v>0.13</c:v>
                </c:pt>
              </c:numCache>
            </c:numRef>
          </c:val>
          <c:extLst xmlns:c16r2="http://schemas.microsoft.com/office/drawing/2015/06/chart">
            <c:ext xmlns:c16="http://schemas.microsoft.com/office/drawing/2014/chart" uri="{C3380CC4-5D6E-409C-BE32-E72D297353CC}">
              <c16:uniqueId val="{00000000-5734-4521-9097-564A468B4770}"/>
            </c:ext>
          </c:extLst>
        </c:ser>
        <c:ser>
          <c:idx val="1"/>
          <c:order val="1"/>
          <c:tx>
            <c:strRef>
              <c:f>Sheet1!$C$1</c:f>
              <c:strCache>
                <c:ptCount val="1"/>
                <c:pt idx="0">
                  <c:v>Smwt. Supp.</c:v>
                </c:pt>
              </c:strCache>
            </c:strRef>
          </c:tx>
          <c:spPr>
            <a:solidFill>
              <a:schemeClr val="accent2"/>
            </a:solidFill>
            <a:ln w="9525">
              <a:noFill/>
            </a:ln>
          </c:spPr>
          <c:invertIfNegative val="0"/>
          <c:dLbls>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Setting aside a small portion of the existing annual County budget for pre-school services</c:v>
                </c:pt>
                <c:pt idx="1">
                  <c:v>A tax of one cent per ounce on sugar-sweetened beverages</c:v>
                </c:pt>
                <c:pt idx="2">
                  <c:v>Adding a fee on new real estate development projects</c:v>
                </c:pt>
                <c:pt idx="3">
                  <c:v>A one-eighth cent sales tax increase</c:v>
                </c:pt>
                <c:pt idx="4">
                  <c:v>Increasing business license taxes</c:v>
                </c:pt>
              </c:strCache>
            </c:strRef>
          </c:cat>
          <c:val>
            <c:numRef>
              <c:f>Sheet1!$C$2:$C$6</c:f>
              <c:numCache>
                <c:formatCode>0%</c:formatCode>
                <c:ptCount val="5"/>
                <c:pt idx="0">
                  <c:v>0.42</c:v>
                </c:pt>
                <c:pt idx="1">
                  <c:v>0.2</c:v>
                </c:pt>
                <c:pt idx="2">
                  <c:v>0.26</c:v>
                </c:pt>
                <c:pt idx="3">
                  <c:v>0.27</c:v>
                </c:pt>
                <c:pt idx="4">
                  <c:v>0.25</c:v>
                </c:pt>
              </c:numCache>
            </c:numRef>
          </c:val>
          <c:extLst xmlns:c16r2="http://schemas.microsoft.com/office/drawing/2015/06/chart">
            <c:ext xmlns:c16="http://schemas.microsoft.com/office/drawing/2014/chart" uri="{C3380CC4-5D6E-409C-BE32-E72D297353CC}">
              <c16:uniqueId val="{00000001-5734-4521-9097-564A468B4770}"/>
            </c:ext>
          </c:extLst>
        </c:ser>
        <c:ser>
          <c:idx val="2"/>
          <c:order val="2"/>
          <c:tx>
            <c:strRef>
              <c:f>Sheet1!$D$1</c:f>
              <c:strCache>
                <c:ptCount val="1"/>
                <c:pt idx="0">
                  <c:v>Smwt. Opp.</c:v>
                </c:pt>
              </c:strCache>
            </c:strRef>
          </c:tx>
          <c:spPr>
            <a:solidFill>
              <a:schemeClr val="accent5"/>
            </a:solidFill>
            <a:ln>
              <a:no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Setting aside a small portion of the existing annual County budget for pre-school services</c:v>
                </c:pt>
                <c:pt idx="1">
                  <c:v>A tax of one cent per ounce on sugar-sweetened beverages</c:v>
                </c:pt>
                <c:pt idx="2">
                  <c:v>Adding a fee on new real estate development projects</c:v>
                </c:pt>
                <c:pt idx="3">
                  <c:v>A one-eighth cent sales tax increase</c:v>
                </c:pt>
                <c:pt idx="4">
                  <c:v>Increasing business license taxes</c:v>
                </c:pt>
              </c:strCache>
            </c:strRef>
          </c:cat>
          <c:val>
            <c:numRef>
              <c:f>Sheet1!$D$2:$D$6</c:f>
              <c:numCache>
                <c:formatCode>0%</c:formatCode>
                <c:ptCount val="5"/>
                <c:pt idx="0">
                  <c:v>0.12</c:v>
                </c:pt>
                <c:pt idx="1">
                  <c:v>0.1</c:v>
                </c:pt>
                <c:pt idx="2">
                  <c:v>0.12</c:v>
                </c:pt>
                <c:pt idx="3">
                  <c:v>0.16</c:v>
                </c:pt>
                <c:pt idx="4">
                  <c:v>0.25</c:v>
                </c:pt>
              </c:numCache>
            </c:numRef>
          </c:val>
          <c:extLst xmlns:c16r2="http://schemas.microsoft.com/office/drawing/2015/06/chart">
            <c:ext xmlns:c16="http://schemas.microsoft.com/office/drawing/2014/chart" uri="{C3380CC4-5D6E-409C-BE32-E72D297353CC}">
              <c16:uniqueId val="{00000002-5734-4521-9097-564A468B4770}"/>
            </c:ext>
          </c:extLst>
        </c:ser>
        <c:ser>
          <c:idx val="3"/>
          <c:order val="3"/>
          <c:tx>
            <c:strRef>
              <c:f>Sheet1!$E$1</c:f>
              <c:strCache>
                <c:ptCount val="1"/>
                <c:pt idx="0">
                  <c:v>Strng. Opp.</c:v>
                </c:pt>
              </c:strCache>
            </c:strRef>
          </c:tx>
          <c:spPr>
            <a:solidFill>
              <a:schemeClr val="accent4"/>
            </a:solidFill>
            <a:ln>
              <a:noFill/>
            </a:ln>
          </c:spPr>
          <c:invertIfNegative val="0"/>
          <c:dLbls>
            <c:dLbl>
              <c:idx val="2"/>
              <c:spPr/>
              <c:txPr>
                <a:bodyPr/>
                <a:lstStyle/>
                <a:p>
                  <a:pPr>
                    <a:defRPr sz="1600">
                      <a:solidFill>
                        <a:schemeClr val="bg1"/>
                      </a:solidFill>
                    </a:defRPr>
                  </a:pPr>
                  <a:endParaRPr lang="en-US"/>
                </a:p>
              </c:txPr>
              <c:showLegendKey val="0"/>
              <c:showVal val="1"/>
              <c:showCatName val="0"/>
              <c:showSerName val="0"/>
              <c:showPercent val="0"/>
              <c:showBubbleSize val="0"/>
            </c:dLbl>
            <c:dLbl>
              <c:idx val="3"/>
              <c:spPr/>
              <c:txPr>
                <a:bodyPr/>
                <a:lstStyle/>
                <a:p>
                  <a:pPr>
                    <a:defRPr sz="1600">
                      <a:solidFill>
                        <a:schemeClr val="bg1"/>
                      </a:solidFill>
                    </a:defRPr>
                  </a:pPr>
                  <a:endParaRPr lang="en-US"/>
                </a:p>
              </c:txPr>
              <c:showLegendKey val="0"/>
              <c:showVal val="1"/>
              <c:showCatName val="0"/>
              <c:showSerName val="0"/>
              <c:showPercent val="0"/>
              <c:showBubbleSize val="0"/>
            </c:dLbl>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Setting aside a small portion of the existing annual County budget for pre-school services</c:v>
                </c:pt>
                <c:pt idx="1">
                  <c:v>A tax of one cent per ounce on sugar-sweetened beverages</c:v>
                </c:pt>
                <c:pt idx="2">
                  <c:v>Adding a fee on new real estate development projects</c:v>
                </c:pt>
                <c:pt idx="3">
                  <c:v>A one-eighth cent sales tax increase</c:v>
                </c:pt>
                <c:pt idx="4">
                  <c:v>Increasing business license taxes</c:v>
                </c:pt>
              </c:strCache>
            </c:strRef>
          </c:cat>
          <c:val>
            <c:numRef>
              <c:f>Sheet1!$E$2:$E$6</c:f>
              <c:numCache>
                <c:formatCode>0%</c:formatCode>
                <c:ptCount val="5"/>
                <c:pt idx="0">
                  <c:v>0.11</c:v>
                </c:pt>
                <c:pt idx="1">
                  <c:v>0.24</c:v>
                </c:pt>
                <c:pt idx="2">
                  <c:v>0.24</c:v>
                </c:pt>
                <c:pt idx="3">
                  <c:v>0.37</c:v>
                </c:pt>
                <c:pt idx="4">
                  <c:v>0.32</c:v>
                </c:pt>
              </c:numCache>
            </c:numRef>
          </c:val>
          <c:extLst xmlns:c16r2="http://schemas.microsoft.com/office/drawing/2015/06/chart">
            <c:ext xmlns:c16="http://schemas.microsoft.com/office/drawing/2014/chart" uri="{C3380CC4-5D6E-409C-BE32-E72D297353CC}">
              <c16:uniqueId val="{00000005-5734-4521-9097-564A468B4770}"/>
            </c:ext>
          </c:extLst>
        </c:ser>
        <c:ser>
          <c:idx val="4"/>
          <c:order val="4"/>
          <c:tx>
            <c:strRef>
              <c:f>Sheet1!$F$1</c:f>
              <c:strCache>
                <c:ptCount val="1"/>
                <c:pt idx="0">
                  <c:v>DK/NA</c:v>
                </c:pt>
              </c:strCache>
            </c:strRef>
          </c:tx>
          <c:spPr>
            <a:solidFill>
              <a:schemeClr val="accent6"/>
            </a:solidFill>
            <a:ln>
              <a:noFill/>
            </a:ln>
          </c:spPr>
          <c:invertIfNegative val="0"/>
          <c:dLbls>
            <c:dLbl>
              <c:idx val="0"/>
              <c:delete val="1"/>
              <c:extLst xmlns:c16r2="http://schemas.microsoft.com/office/drawing/2015/06/chart">
                <c:ext xmlns:c16="http://schemas.microsoft.com/office/drawing/2014/chart" uri="{C3380CC4-5D6E-409C-BE32-E72D297353CC}">
                  <c16:uniqueId val="{00000006-5734-4521-9097-564A468B4770}"/>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7-5734-4521-9097-564A468B4770}"/>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8-5734-4521-9097-564A468B4770}"/>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9-5734-4521-9097-564A468B4770}"/>
                </c:ext>
                <c:ext xmlns:c15="http://schemas.microsoft.com/office/drawing/2012/chart" uri="{CE6537A1-D6FC-4f65-9D91-7224C49458BB}"/>
              </c:extLst>
            </c:dLbl>
            <c:dLbl>
              <c:idx val="4"/>
              <c:spPr>
                <a:noFill/>
                <a:ln>
                  <a:noFill/>
                </a:ln>
                <a:effectLst/>
              </c:spPr>
              <c:txPr>
                <a:bodyPr/>
                <a:lstStyle/>
                <a:p>
                  <a:pPr>
                    <a:defRPr sz="1100"/>
                  </a:pPr>
                  <a:endParaRPr lang="en-US"/>
                </a:p>
              </c:txPr>
              <c:showLegendKey val="0"/>
              <c:showVal val="1"/>
              <c:showCatName val="0"/>
              <c:showSerName val="0"/>
              <c:showPercent val="0"/>
              <c:showBubbleSize val="0"/>
            </c:dLbl>
            <c:dLbl>
              <c:idx val="5"/>
              <c:delete val="1"/>
              <c:extLst xmlns:c16r2="http://schemas.microsoft.com/office/drawing/2015/06/chart">
                <c:ext xmlns:c16="http://schemas.microsoft.com/office/drawing/2014/chart" uri="{C3380CC4-5D6E-409C-BE32-E72D297353CC}">
                  <c16:uniqueId val="{0000000B-5734-4521-9097-564A468B4770}"/>
                </c:ext>
                <c:ext xmlns:c15="http://schemas.microsoft.com/office/drawing/2012/chart" uri="{CE6537A1-D6FC-4f65-9D91-7224C49458BB}"/>
              </c:extLst>
            </c:dLbl>
            <c:dLbl>
              <c:idx val="6"/>
              <c:spPr>
                <a:noFill/>
                <a:ln>
                  <a:noFill/>
                </a:ln>
                <a:effectLst/>
              </c:spPr>
              <c:txPr>
                <a:bodyPr/>
                <a:lstStyle/>
                <a:p>
                  <a:pPr>
                    <a:defRPr sz="1200"/>
                  </a:pPr>
                  <a:endParaRPr lang="en-US"/>
                </a:p>
              </c:txPr>
              <c:showLegendKey val="0"/>
              <c:showVal val="1"/>
              <c:showCatName val="0"/>
              <c:showSerName val="0"/>
              <c:showPercent val="0"/>
              <c:showBubbleSize val="0"/>
            </c:dLbl>
            <c:dLbl>
              <c:idx val="9"/>
              <c:delete val="1"/>
              <c:extLst xmlns:c16r2="http://schemas.microsoft.com/office/drawing/2015/06/chart">
                <c:ext xmlns:c16="http://schemas.microsoft.com/office/drawing/2014/chart" uri="{C3380CC4-5D6E-409C-BE32-E72D297353CC}">
                  <c16:uniqueId val="{0000000D-5734-4521-9097-564A468B4770}"/>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E-5734-4521-9097-564A468B4770}"/>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0F-5734-4521-9097-564A468B4770}"/>
                </c:ext>
                <c:ext xmlns:c15="http://schemas.microsoft.com/office/drawing/2012/chart" uri="{CE6537A1-D6FC-4f65-9D91-7224C49458BB}"/>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c:f>
              <c:strCache>
                <c:ptCount val="5"/>
                <c:pt idx="0">
                  <c:v>Setting aside a small portion of the existing annual County budget for pre-school services</c:v>
                </c:pt>
                <c:pt idx="1">
                  <c:v>A tax of one cent per ounce on sugar-sweetened beverages</c:v>
                </c:pt>
                <c:pt idx="2">
                  <c:v>Adding a fee on new real estate development projects</c:v>
                </c:pt>
                <c:pt idx="3">
                  <c:v>A one-eighth cent sales tax increase</c:v>
                </c:pt>
                <c:pt idx="4">
                  <c:v>Increasing business license taxes</c:v>
                </c:pt>
              </c:strCache>
            </c:strRef>
          </c:cat>
          <c:val>
            <c:numRef>
              <c:f>Sheet1!$F$2:$F$6</c:f>
              <c:numCache>
                <c:formatCode>0%</c:formatCode>
                <c:ptCount val="5"/>
                <c:pt idx="0">
                  <c:v>0.02</c:v>
                </c:pt>
                <c:pt idx="1">
                  <c:v>0.02</c:v>
                </c:pt>
                <c:pt idx="2">
                  <c:v>0.03</c:v>
                </c:pt>
                <c:pt idx="3">
                  <c:v>0.02</c:v>
                </c:pt>
                <c:pt idx="4">
                  <c:v>0.05</c:v>
                </c:pt>
              </c:numCache>
            </c:numRef>
          </c:val>
          <c:extLst xmlns:c16r2="http://schemas.microsoft.com/office/drawing/2015/06/chart">
            <c:ext xmlns:c16="http://schemas.microsoft.com/office/drawing/2014/chart" uri="{C3380CC4-5D6E-409C-BE32-E72D297353CC}">
              <c16:uniqueId val="{00000010-5734-4521-9097-564A468B4770}"/>
            </c:ext>
          </c:extLst>
        </c:ser>
        <c:dLbls>
          <c:showLegendKey val="0"/>
          <c:showVal val="1"/>
          <c:showCatName val="0"/>
          <c:showSerName val="0"/>
          <c:showPercent val="0"/>
          <c:showBubbleSize val="0"/>
        </c:dLbls>
        <c:gapWidth val="30"/>
        <c:overlap val="100"/>
        <c:axId val="380136096"/>
        <c:axId val="380136488"/>
      </c:barChart>
      <c:catAx>
        <c:axId val="380136096"/>
        <c:scaling>
          <c:orientation val="maxMin"/>
        </c:scaling>
        <c:delete val="0"/>
        <c:axPos val="l"/>
        <c:numFmt formatCode="General" sourceLinked="1"/>
        <c:majorTickMark val="none"/>
        <c:minorTickMark val="none"/>
        <c:tickLblPos val="nextTo"/>
        <c:spPr>
          <a:ln>
            <a:noFill/>
          </a:ln>
        </c:spPr>
        <c:txPr>
          <a:bodyPr/>
          <a:lstStyle/>
          <a:p>
            <a:pPr algn="r">
              <a:defRPr sz="1600"/>
            </a:pPr>
            <a:endParaRPr lang="en-US"/>
          </a:p>
        </c:txPr>
        <c:crossAx val="380136488"/>
        <c:crosses val="autoZero"/>
        <c:auto val="1"/>
        <c:lblAlgn val="ctr"/>
        <c:lblOffset val="100"/>
        <c:noMultiLvlLbl val="0"/>
      </c:catAx>
      <c:valAx>
        <c:axId val="380136488"/>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380136096"/>
        <c:crosses val="max"/>
        <c:crossBetween val="between"/>
        <c:majorUnit val="0.2"/>
      </c:valAx>
    </c:plotArea>
    <c:legend>
      <c:legendPos val="t"/>
      <c:layout>
        <c:manualLayout>
          <c:xMode val="edge"/>
          <c:yMode val="edge"/>
          <c:x val="0.25202685330808017"/>
          <c:y val="8.236701842214738E-3"/>
          <c:w val="0.71046248131554368"/>
          <c:h val="5.0639834612340617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86438620830815"/>
          <c:y val="7.5829569815389616E-2"/>
          <c:w val="0.71344763413067724"/>
          <c:h val="0.87076547672314231"/>
        </c:manualLayout>
      </c:layout>
      <c:barChart>
        <c:barDir val="bar"/>
        <c:grouping val="percentStacked"/>
        <c:varyColors val="0"/>
        <c:ser>
          <c:idx val="0"/>
          <c:order val="0"/>
          <c:tx>
            <c:strRef>
              <c:f>Sheet1!$B$1</c:f>
              <c:strCache>
                <c:ptCount val="1"/>
                <c:pt idx="0">
                  <c:v>Great Need</c:v>
                </c:pt>
              </c:strCache>
            </c:strRef>
          </c:tx>
          <c:spPr>
            <a:ln>
              <a:noFill/>
            </a:ln>
            <a:effectLst/>
          </c:spPr>
          <c:invertIfNegative val="0"/>
          <c:dLbls>
            <c:spPr>
              <a:noFill/>
              <a:ln>
                <a:noFill/>
              </a:ln>
              <a:effectLst/>
            </c:spPr>
            <c:txPr>
              <a:bodyPr wrap="square" lIns="38100" tIns="19050" rIns="38100" bIns="19050" anchor="ctr">
                <a:spAutoFit/>
              </a:bodyPr>
              <a:lstStyle/>
              <a:p>
                <a:pPr>
                  <a:defRPr sz="1600">
                    <a:solidFill>
                      <a:schemeClr val="accent3"/>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*Road maintenance and repair</c:v>
                </c:pt>
                <c:pt idx="1">
                  <c:v>*Public safety</c:v>
                </c:pt>
                <c:pt idx="2">
                  <c:v>Programs that provide health, education, and safety for youth</c:v>
                </c:pt>
                <c:pt idx="3">
                  <c:v>Pre-school and early childhood education</c:v>
                </c:pt>
                <c:pt idx="4">
                  <c:v>Public libraries</c:v>
                </c:pt>
                <c:pt idx="5">
                  <c:v>*The Sheriff, probation system and the courts</c:v>
                </c:pt>
                <c:pt idx="6">
                  <c:v>Parks and open space</c:v>
                </c:pt>
                <c:pt idx="7">
                  <c:v>*Public transportation</c:v>
                </c:pt>
                <c:pt idx="8">
                  <c:v>Salary and benefit increases for public employees</c:v>
                </c:pt>
              </c:strCache>
            </c:strRef>
          </c:cat>
          <c:val>
            <c:numRef>
              <c:f>Sheet1!$B$2:$B$10</c:f>
              <c:numCache>
                <c:formatCode>0%</c:formatCode>
                <c:ptCount val="9"/>
                <c:pt idx="0">
                  <c:v>0.56999999999999995</c:v>
                </c:pt>
                <c:pt idx="1">
                  <c:v>0.55000000000000004</c:v>
                </c:pt>
                <c:pt idx="2">
                  <c:v>0.49</c:v>
                </c:pt>
                <c:pt idx="3">
                  <c:v>0.46</c:v>
                </c:pt>
                <c:pt idx="4">
                  <c:v>0.34</c:v>
                </c:pt>
                <c:pt idx="5">
                  <c:v>0.32</c:v>
                </c:pt>
                <c:pt idx="6">
                  <c:v>0.28000000000000003</c:v>
                </c:pt>
                <c:pt idx="7">
                  <c:v>0.28000000000000003</c:v>
                </c:pt>
                <c:pt idx="8">
                  <c:v>0.26</c:v>
                </c:pt>
              </c:numCache>
            </c:numRef>
          </c:val>
          <c:extLst xmlns:c16r2="http://schemas.microsoft.com/office/drawing/2015/06/chart">
            <c:ext xmlns:c16="http://schemas.microsoft.com/office/drawing/2014/chart" uri="{C3380CC4-5D6E-409C-BE32-E72D297353CC}">
              <c16:uniqueId val="{00000000-4EED-4F09-B4FC-8F1BCFB8128B}"/>
            </c:ext>
          </c:extLst>
        </c:ser>
        <c:ser>
          <c:idx val="1"/>
          <c:order val="1"/>
          <c:tx>
            <c:strRef>
              <c:f>Sheet1!$C$1</c:f>
              <c:strCache>
                <c:ptCount val="1"/>
                <c:pt idx="0">
                  <c:v>Some Need</c:v>
                </c:pt>
              </c:strCache>
            </c:strRef>
          </c:tx>
          <c:spPr>
            <a:ln>
              <a:noFill/>
            </a:ln>
            <a:effectLst/>
          </c:spPr>
          <c:invertIfNegative val="0"/>
          <c:dLbls>
            <c:spPr>
              <a:noFill/>
              <a:ln>
                <a:noFill/>
              </a:ln>
              <a:effectLst/>
            </c:spPr>
            <c:txPr>
              <a:bodyPr wrap="square" lIns="38100" tIns="19050" rIns="38100" bIns="19050" anchor="ctr">
                <a:spAutoFit/>
              </a:bodyPr>
              <a:lstStyle/>
              <a:p>
                <a:pPr>
                  <a:defRPr sz="1600">
                    <a:solidFill>
                      <a:schemeClr val="tx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*Road maintenance and repair</c:v>
                </c:pt>
                <c:pt idx="1">
                  <c:v>*Public safety</c:v>
                </c:pt>
                <c:pt idx="2">
                  <c:v>Programs that provide health, education, and safety for youth</c:v>
                </c:pt>
                <c:pt idx="3">
                  <c:v>Pre-school and early childhood education</c:v>
                </c:pt>
                <c:pt idx="4">
                  <c:v>Public libraries</c:v>
                </c:pt>
                <c:pt idx="5">
                  <c:v>*The Sheriff, probation system and the courts</c:v>
                </c:pt>
                <c:pt idx="6">
                  <c:v>Parks and open space</c:v>
                </c:pt>
                <c:pt idx="7">
                  <c:v>*Public transportation</c:v>
                </c:pt>
                <c:pt idx="8">
                  <c:v>Salary and benefit increases for public employees</c:v>
                </c:pt>
              </c:strCache>
            </c:strRef>
          </c:cat>
          <c:val>
            <c:numRef>
              <c:f>Sheet1!$C$2:$C$10</c:f>
              <c:numCache>
                <c:formatCode>0%</c:formatCode>
                <c:ptCount val="9"/>
                <c:pt idx="0">
                  <c:v>0.31</c:v>
                </c:pt>
                <c:pt idx="1">
                  <c:v>0.27</c:v>
                </c:pt>
                <c:pt idx="2">
                  <c:v>0.28999999999999998</c:v>
                </c:pt>
                <c:pt idx="3">
                  <c:v>0.25</c:v>
                </c:pt>
                <c:pt idx="4">
                  <c:v>0.38</c:v>
                </c:pt>
                <c:pt idx="5">
                  <c:v>0.35</c:v>
                </c:pt>
                <c:pt idx="6">
                  <c:v>0.35</c:v>
                </c:pt>
                <c:pt idx="7">
                  <c:v>0.28000000000000003</c:v>
                </c:pt>
                <c:pt idx="8">
                  <c:v>0.26</c:v>
                </c:pt>
              </c:numCache>
            </c:numRef>
          </c:val>
          <c:extLst xmlns:c16r2="http://schemas.microsoft.com/office/drawing/2015/06/chart">
            <c:ext xmlns:c16="http://schemas.microsoft.com/office/drawing/2014/chart" uri="{C3380CC4-5D6E-409C-BE32-E72D297353CC}">
              <c16:uniqueId val="{00000001-4EED-4F09-B4FC-8F1BCFB8128B}"/>
            </c:ext>
          </c:extLst>
        </c:ser>
        <c:ser>
          <c:idx val="2"/>
          <c:order val="2"/>
          <c:tx>
            <c:strRef>
              <c:f>Sheet1!$D$1</c:f>
              <c:strCache>
                <c:ptCount val="1"/>
                <c:pt idx="0">
                  <c:v>A Little Need</c:v>
                </c:pt>
              </c:strCache>
            </c:strRef>
          </c:tx>
          <c:spPr>
            <a:solidFill>
              <a:schemeClr val="accent5"/>
            </a:solidFill>
            <a:ln>
              <a:noFill/>
            </a:ln>
            <a:effectLst/>
          </c:spPr>
          <c:invertIfNegative val="0"/>
          <c:dLbls>
            <c:dLbl>
              <c:idx val="0"/>
              <c:spPr>
                <a:noFill/>
                <a:ln>
                  <a:noFill/>
                </a:ln>
                <a:effectLst/>
              </c:spPr>
              <c:txPr>
                <a:bodyPr wrap="square" lIns="38100" tIns="19050" rIns="38100" bIns="19050" anchor="ctr">
                  <a:spAutoFit/>
                </a:bodyPr>
                <a:lstStyle/>
                <a:p>
                  <a:pPr>
                    <a:defRPr sz="1000">
                      <a:solidFill>
                        <a:schemeClr val="tx1"/>
                      </a:solidFill>
                    </a:defRPr>
                  </a:pPr>
                  <a:endParaRPr lang="en-US"/>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600">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*Road maintenance and repair</c:v>
                </c:pt>
                <c:pt idx="1">
                  <c:v>*Public safety</c:v>
                </c:pt>
                <c:pt idx="2">
                  <c:v>Programs that provide health, education, and safety for youth</c:v>
                </c:pt>
                <c:pt idx="3">
                  <c:v>Pre-school and early childhood education</c:v>
                </c:pt>
                <c:pt idx="4">
                  <c:v>Public libraries</c:v>
                </c:pt>
                <c:pt idx="5">
                  <c:v>*The Sheriff, probation system and the courts</c:v>
                </c:pt>
                <c:pt idx="6">
                  <c:v>Parks and open space</c:v>
                </c:pt>
                <c:pt idx="7">
                  <c:v>*Public transportation</c:v>
                </c:pt>
                <c:pt idx="8">
                  <c:v>Salary and benefit increases for public employees</c:v>
                </c:pt>
              </c:strCache>
            </c:strRef>
          </c:cat>
          <c:val>
            <c:numRef>
              <c:f>Sheet1!$D$2:$D$10</c:f>
              <c:numCache>
                <c:formatCode>0%</c:formatCode>
                <c:ptCount val="9"/>
                <c:pt idx="0">
                  <c:v>0.05</c:v>
                </c:pt>
                <c:pt idx="1">
                  <c:v>0.1</c:v>
                </c:pt>
                <c:pt idx="2">
                  <c:v>0.09</c:v>
                </c:pt>
                <c:pt idx="3">
                  <c:v>0.08</c:v>
                </c:pt>
                <c:pt idx="4">
                  <c:v>0.11</c:v>
                </c:pt>
                <c:pt idx="5">
                  <c:v>0.12</c:v>
                </c:pt>
                <c:pt idx="6">
                  <c:v>0.15</c:v>
                </c:pt>
                <c:pt idx="7">
                  <c:v>0.2</c:v>
                </c:pt>
                <c:pt idx="8">
                  <c:v>0.15</c:v>
                </c:pt>
              </c:numCache>
            </c:numRef>
          </c:val>
          <c:extLst xmlns:c16r2="http://schemas.microsoft.com/office/drawing/2015/06/chart">
            <c:ext xmlns:c16="http://schemas.microsoft.com/office/drawing/2014/chart" uri="{C3380CC4-5D6E-409C-BE32-E72D297353CC}">
              <c16:uniqueId val="{00000003-4EED-4F09-B4FC-8F1BCFB8128B}"/>
            </c:ext>
          </c:extLst>
        </c:ser>
        <c:ser>
          <c:idx val="3"/>
          <c:order val="3"/>
          <c:tx>
            <c:strRef>
              <c:f>Sheet1!$E$1</c:f>
              <c:strCache>
                <c:ptCount val="1"/>
                <c:pt idx="0">
                  <c:v>No Real Need</c:v>
                </c:pt>
              </c:strCache>
            </c:strRef>
          </c:tx>
          <c:spPr>
            <a:ln>
              <a:noFill/>
            </a:ln>
            <a:effectLst/>
          </c:spPr>
          <c:invertIfNegative val="0"/>
          <c:dLbls>
            <c:dLbl>
              <c:idx val="0"/>
              <c:spPr>
                <a:noFill/>
                <a:ln>
                  <a:noFill/>
                </a:ln>
                <a:effectLst/>
              </c:spPr>
              <c:txPr>
                <a:bodyPr wrap="square" lIns="38100" tIns="19050" rIns="38100" bIns="19050" anchor="ctr">
                  <a:spAutoFit/>
                </a:bodyPr>
                <a:lstStyle/>
                <a:p>
                  <a:pPr>
                    <a:defRPr sz="1050">
                      <a:solidFill>
                        <a:schemeClr val="accent3"/>
                      </a:solidFill>
                    </a:defRPr>
                  </a:pPr>
                  <a:endParaRPr lang="en-US"/>
                </a:p>
              </c:txPr>
              <c:showLegendKey val="0"/>
              <c:showVal val="1"/>
              <c:showCatName val="0"/>
              <c:showSerName val="0"/>
              <c:showPercent val="0"/>
              <c:showBubbleSize val="0"/>
            </c:dLbl>
            <c:dLbl>
              <c:idx val="1"/>
              <c:spPr>
                <a:noFill/>
                <a:ln>
                  <a:noFill/>
                </a:ln>
                <a:effectLst/>
              </c:spPr>
              <c:txPr>
                <a:bodyPr wrap="square" lIns="38100" tIns="19050" rIns="38100" bIns="19050" anchor="ctr">
                  <a:spAutoFit/>
                </a:bodyPr>
                <a:lstStyle/>
                <a:p>
                  <a:pPr>
                    <a:defRPr sz="1000">
                      <a:solidFill>
                        <a:schemeClr val="accent3"/>
                      </a:solidFill>
                    </a:defRPr>
                  </a:pPr>
                  <a:endParaRPr lang="en-US"/>
                </a:p>
              </c:txPr>
              <c:showLegendKey val="0"/>
              <c:showVal val="1"/>
              <c:showCatName val="0"/>
              <c:showSerName val="0"/>
              <c:showPercent val="0"/>
              <c:showBubbleSize val="0"/>
            </c:dLbl>
            <c:dLbl>
              <c:idx val="2"/>
              <c:spPr>
                <a:noFill/>
                <a:ln>
                  <a:noFill/>
                </a:ln>
                <a:effectLst/>
              </c:spPr>
              <c:txPr>
                <a:bodyPr wrap="square" lIns="38100" tIns="19050" rIns="38100" bIns="19050" anchor="ctr">
                  <a:spAutoFit/>
                </a:bodyPr>
                <a:lstStyle/>
                <a:p>
                  <a:pPr>
                    <a:defRPr sz="1400">
                      <a:solidFill>
                        <a:schemeClr val="accent3"/>
                      </a:solidFill>
                    </a:defRPr>
                  </a:pPr>
                  <a:endParaRPr lang="en-US"/>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600">
                    <a:solidFill>
                      <a:schemeClr val="accent3"/>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*Road maintenance and repair</c:v>
                </c:pt>
                <c:pt idx="1">
                  <c:v>*Public safety</c:v>
                </c:pt>
                <c:pt idx="2">
                  <c:v>Programs that provide health, education, and safety for youth</c:v>
                </c:pt>
                <c:pt idx="3">
                  <c:v>Pre-school and early childhood education</c:v>
                </c:pt>
                <c:pt idx="4">
                  <c:v>Public libraries</c:v>
                </c:pt>
                <c:pt idx="5">
                  <c:v>*The Sheriff, probation system and the courts</c:v>
                </c:pt>
                <c:pt idx="6">
                  <c:v>Parks and open space</c:v>
                </c:pt>
                <c:pt idx="7">
                  <c:v>*Public transportation</c:v>
                </c:pt>
                <c:pt idx="8">
                  <c:v>Salary and benefit increases for public employees</c:v>
                </c:pt>
              </c:strCache>
            </c:strRef>
          </c:cat>
          <c:val>
            <c:numRef>
              <c:f>Sheet1!$E$2:$E$10</c:f>
              <c:numCache>
                <c:formatCode>0%</c:formatCode>
                <c:ptCount val="9"/>
                <c:pt idx="0">
                  <c:v>0.06</c:v>
                </c:pt>
                <c:pt idx="1">
                  <c:v>0.05</c:v>
                </c:pt>
                <c:pt idx="2">
                  <c:v>0.1</c:v>
                </c:pt>
                <c:pt idx="3">
                  <c:v>0.12</c:v>
                </c:pt>
                <c:pt idx="4">
                  <c:v>0.13</c:v>
                </c:pt>
                <c:pt idx="5">
                  <c:v>0.11</c:v>
                </c:pt>
                <c:pt idx="6">
                  <c:v>0.19</c:v>
                </c:pt>
                <c:pt idx="7">
                  <c:v>0.16</c:v>
                </c:pt>
                <c:pt idx="8">
                  <c:v>0.28000000000000003</c:v>
                </c:pt>
              </c:numCache>
            </c:numRef>
          </c:val>
          <c:extLst xmlns:c16r2="http://schemas.microsoft.com/office/drawing/2015/06/chart">
            <c:ext xmlns:c16="http://schemas.microsoft.com/office/drawing/2014/chart" uri="{C3380CC4-5D6E-409C-BE32-E72D297353CC}">
              <c16:uniqueId val="{00000007-4EED-4F09-B4FC-8F1BCFB8128B}"/>
            </c:ext>
          </c:extLst>
        </c:ser>
        <c:ser>
          <c:idx val="4"/>
          <c:order val="4"/>
          <c:tx>
            <c:strRef>
              <c:f>Sheet1!$F$1</c:f>
              <c:strCache>
                <c:ptCount val="1"/>
                <c:pt idx="0">
                  <c:v>DK/NA</c:v>
                </c:pt>
              </c:strCache>
            </c:strRef>
          </c:tx>
          <c:spPr>
            <a:solidFill>
              <a:schemeClr val="accent6"/>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8-4EED-4F09-B4FC-8F1BCFB8128B}"/>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9-4EED-4F09-B4FC-8F1BCFB8128B}"/>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A-4EED-4F09-B4FC-8F1BCFB8128B}"/>
                </c:ext>
                <c:ext xmlns:c15="http://schemas.microsoft.com/office/drawing/2012/chart" uri="{CE6537A1-D6FC-4f65-9D91-7224C49458BB}"/>
              </c:extLst>
            </c:dLbl>
            <c:dLbl>
              <c:idx val="4"/>
              <c:spPr>
                <a:noFill/>
                <a:ln>
                  <a:noFill/>
                </a:ln>
                <a:effectLst/>
              </c:spPr>
              <c:txPr>
                <a:bodyPr wrap="square" lIns="38100" tIns="19050" rIns="38100" bIns="19050" anchor="ctr">
                  <a:spAutoFit/>
                </a:bodyPr>
                <a:lstStyle/>
                <a:p>
                  <a:pPr>
                    <a:defRPr sz="1050">
                      <a:solidFill>
                        <a:schemeClr val="tx1"/>
                      </a:solidFill>
                    </a:defRPr>
                  </a:pPr>
                  <a:endParaRPr lang="en-US"/>
                </a:p>
              </c:txPr>
              <c:dLblPos val="ctr"/>
              <c:showLegendKey val="0"/>
              <c:showVal val="1"/>
              <c:showCatName val="0"/>
              <c:showSerName val="0"/>
              <c:showPercent val="0"/>
              <c:showBubbleSize val="0"/>
            </c:dLbl>
            <c:dLbl>
              <c:idx val="6"/>
              <c:delete val="1"/>
              <c:extLst xmlns:c16r2="http://schemas.microsoft.com/office/drawing/2015/06/chart">
                <c:ext xmlns:c16="http://schemas.microsoft.com/office/drawing/2014/chart" uri="{C3380CC4-5D6E-409C-BE32-E72D297353CC}">
                  <c16:uniqueId val="{0000000C-4EED-4F09-B4FC-8F1BCFB8128B}"/>
                </c:ext>
                <c:ext xmlns:c15="http://schemas.microsoft.com/office/drawing/2012/chart" uri="{CE6537A1-D6FC-4f65-9D91-7224C49458BB}"/>
              </c:extLst>
            </c:dLbl>
            <c:dLbl>
              <c:idx val="8"/>
              <c:spPr>
                <a:noFill/>
                <a:ln>
                  <a:noFill/>
                </a:ln>
                <a:effectLst/>
              </c:spPr>
              <c:txPr>
                <a:bodyPr wrap="square" lIns="38100" tIns="19050" rIns="38100" bIns="19050" anchor="ctr">
                  <a:spAutoFit/>
                </a:bodyPr>
                <a:lstStyle/>
                <a:p>
                  <a:pPr>
                    <a:defRPr sz="1050">
                      <a:solidFill>
                        <a:schemeClr val="tx1"/>
                      </a:solidFill>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400">
                    <a:solidFill>
                      <a:schemeClr val="tx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*Road maintenance and repair</c:v>
                </c:pt>
                <c:pt idx="1">
                  <c:v>*Public safety</c:v>
                </c:pt>
                <c:pt idx="2">
                  <c:v>Programs that provide health, education, and safety for youth</c:v>
                </c:pt>
                <c:pt idx="3">
                  <c:v>Pre-school and early childhood education</c:v>
                </c:pt>
                <c:pt idx="4">
                  <c:v>Public libraries</c:v>
                </c:pt>
                <c:pt idx="5">
                  <c:v>*The Sheriff, probation system and the courts</c:v>
                </c:pt>
                <c:pt idx="6">
                  <c:v>Parks and open space</c:v>
                </c:pt>
                <c:pt idx="7">
                  <c:v>*Public transportation</c:v>
                </c:pt>
                <c:pt idx="8">
                  <c:v>Salary and benefit increases for public employees</c:v>
                </c:pt>
              </c:strCache>
            </c:strRef>
          </c:cat>
          <c:val>
            <c:numRef>
              <c:f>Sheet1!$F$2:$F$10</c:f>
              <c:numCache>
                <c:formatCode>0%</c:formatCode>
                <c:ptCount val="9"/>
                <c:pt idx="0">
                  <c:v>0.01</c:v>
                </c:pt>
                <c:pt idx="1">
                  <c:v>0.03</c:v>
                </c:pt>
                <c:pt idx="2">
                  <c:v>0.04</c:v>
                </c:pt>
                <c:pt idx="3">
                  <c:v>7.0000000000000007E-2</c:v>
                </c:pt>
                <c:pt idx="4">
                  <c:v>0.05</c:v>
                </c:pt>
                <c:pt idx="5">
                  <c:v>0.1</c:v>
                </c:pt>
                <c:pt idx="6">
                  <c:v>0.03</c:v>
                </c:pt>
                <c:pt idx="7">
                  <c:v>0.08</c:v>
                </c:pt>
                <c:pt idx="8">
                  <c:v>0.06</c:v>
                </c:pt>
              </c:numCache>
            </c:numRef>
          </c:val>
          <c:extLst xmlns:c16r2="http://schemas.microsoft.com/office/drawing/2015/06/chart">
            <c:ext xmlns:c16="http://schemas.microsoft.com/office/drawing/2014/chart" uri="{C3380CC4-5D6E-409C-BE32-E72D297353CC}">
              <c16:uniqueId val="{0000000E-4EED-4F09-B4FC-8F1BCFB8128B}"/>
            </c:ext>
          </c:extLst>
        </c:ser>
        <c:dLbls>
          <c:showLegendKey val="0"/>
          <c:showVal val="0"/>
          <c:showCatName val="0"/>
          <c:showSerName val="0"/>
          <c:showPercent val="0"/>
          <c:showBubbleSize val="0"/>
        </c:dLbls>
        <c:gapWidth val="32"/>
        <c:overlap val="100"/>
        <c:axId val="378740264"/>
        <c:axId val="312191240"/>
      </c:barChart>
      <c:catAx>
        <c:axId val="378740264"/>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600">
                <a:solidFill>
                  <a:schemeClr val="tx1"/>
                </a:solidFill>
              </a:defRPr>
            </a:pPr>
            <a:endParaRPr lang="en-US"/>
          </a:p>
        </c:txPr>
        <c:crossAx val="312191240"/>
        <c:crosses val="autoZero"/>
        <c:auto val="1"/>
        <c:lblAlgn val="ctr"/>
        <c:lblOffset val="100"/>
        <c:noMultiLvlLbl val="0"/>
      </c:catAx>
      <c:valAx>
        <c:axId val="312191240"/>
        <c:scaling>
          <c:orientation val="minMax"/>
          <c:max val="1"/>
        </c:scaling>
        <c:delete val="0"/>
        <c:axPos val="b"/>
        <c:numFmt formatCode="0%" sourceLinked="1"/>
        <c:majorTickMark val="out"/>
        <c:minorTickMark val="none"/>
        <c:tickLblPos val="nextTo"/>
        <c:spPr>
          <a:ln w="9525">
            <a:solidFill>
              <a:schemeClr val="tx1"/>
            </a:solidFill>
          </a:ln>
        </c:spPr>
        <c:txPr>
          <a:bodyPr/>
          <a:lstStyle/>
          <a:p>
            <a:pPr>
              <a:defRPr sz="1000">
                <a:solidFill>
                  <a:schemeClr val="tx1"/>
                </a:solidFill>
              </a:defRPr>
            </a:pPr>
            <a:endParaRPr lang="en-US"/>
          </a:p>
        </c:txPr>
        <c:crossAx val="378740264"/>
        <c:crosses val="max"/>
        <c:crossBetween val="between"/>
        <c:majorUnit val="0.2"/>
      </c:valAx>
    </c:plotArea>
    <c:legend>
      <c:legendPos val="t"/>
      <c:layout>
        <c:manualLayout>
          <c:xMode val="edge"/>
          <c:yMode val="edge"/>
          <c:x val="0.20242393529476271"/>
          <c:y val="2.3113962349923557E-2"/>
          <c:w val="0.68832329057459363"/>
          <c:h val="5.5015064847273892E-2"/>
        </c:manualLayout>
      </c:layout>
      <c:overlay val="0"/>
      <c:txPr>
        <a:bodyPr/>
        <a:lstStyle/>
        <a:p>
          <a:pPr>
            <a:defRPr sz="12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50899325661907"/>
          <c:y val="7.7171395743145368E-2"/>
          <c:w val="0.48022844617174915"/>
          <c:h val="0.87405867761706468"/>
        </c:manualLayout>
      </c:layout>
      <c:barChart>
        <c:barDir val="bar"/>
        <c:grouping val="stacked"/>
        <c:varyColors val="0"/>
        <c:ser>
          <c:idx val="0"/>
          <c:order val="0"/>
          <c:tx>
            <c:strRef>
              <c:f>Sheet1!$B$1</c:f>
              <c:strCache>
                <c:ptCount val="1"/>
                <c:pt idx="0">
                  <c:v>Total Lkly.</c:v>
                </c:pt>
              </c:strCache>
            </c:strRef>
          </c:tx>
          <c:spPr>
            <a:ln>
              <a:solidFill>
                <a:schemeClr val="tx1"/>
              </a:solidFill>
            </a:ln>
            <a:effectLst/>
          </c:spPr>
          <c:invertIfNegative val="0"/>
          <c:dLbls>
            <c:spPr>
              <a:noFill/>
              <a:ln>
                <a:noFill/>
              </a:ln>
              <a:effectLst/>
            </c:spPr>
            <c:txPr>
              <a:bodyPr/>
              <a:lstStyle/>
              <a:p>
                <a:pPr>
                  <a:defRPr sz="18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Sheet1!$A$2:$A$9</c:f>
              <c:strCache>
                <c:ptCount val="8"/>
                <c:pt idx="0">
                  <c:v>Children would have a smoother transition into kindergarten</c:v>
                </c:pt>
                <c:pt idx="1">
                  <c:v>Children will benefit from a disciplined, structured environment that teaches them social skills</c:v>
                </c:pt>
                <c:pt idx="2">
                  <c:v>A majority of children would enter kindergarten ready to learn</c:v>
                </c:pt>
                <c:pt idx="3">
                  <c:v>Over time, more students would graduate from high school and go on to college</c:v>
                </c:pt>
                <c:pt idx="4">
                  <c:v>Over time, our country would have a larger pool of highly skilled local workers</c:v>
                </c:pt>
                <c:pt idx="5">
                  <c:v>The cycle of poverty which denies economic opportunity will get broken for some children</c:v>
                </c:pt>
                <c:pt idx="6">
                  <c:v>Gaps in achievement for Latino and African American students would be reduced</c:v>
                </c:pt>
                <c:pt idx="7">
                  <c:v>Local crime and incarceration rates would be reduced over the long-term</c:v>
                </c:pt>
              </c:strCache>
            </c:strRef>
          </c:cat>
          <c:val>
            <c:numRef>
              <c:f>Sheet1!$B$2:$B$9</c:f>
              <c:numCache>
                <c:formatCode>0%</c:formatCode>
                <c:ptCount val="8"/>
                <c:pt idx="0">
                  <c:v>0.91</c:v>
                </c:pt>
                <c:pt idx="1">
                  <c:v>0.91</c:v>
                </c:pt>
                <c:pt idx="2">
                  <c:v>0.89</c:v>
                </c:pt>
                <c:pt idx="3">
                  <c:v>0.86</c:v>
                </c:pt>
                <c:pt idx="4">
                  <c:v>0.82</c:v>
                </c:pt>
                <c:pt idx="5">
                  <c:v>0.79</c:v>
                </c:pt>
                <c:pt idx="6">
                  <c:v>0.77</c:v>
                </c:pt>
                <c:pt idx="7">
                  <c:v>0.76</c:v>
                </c:pt>
              </c:numCache>
            </c:numRef>
          </c:val>
          <c:extLst xmlns:c16r2="http://schemas.microsoft.com/office/drawing/2015/06/chart">
            <c:ext xmlns:c16="http://schemas.microsoft.com/office/drawing/2014/chart" uri="{C3380CC4-5D6E-409C-BE32-E72D297353CC}">
              <c16:uniqueId val="{00000000-48BD-4E93-A327-7728B6463851}"/>
            </c:ext>
          </c:extLst>
        </c:ser>
        <c:dLbls>
          <c:showLegendKey val="0"/>
          <c:showVal val="1"/>
          <c:showCatName val="0"/>
          <c:showSerName val="0"/>
          <c:showPercent val="0"/>
          <c:showBubbleSize val="0"/>
        </c:dLbls>
        <c:gapWidth val="50"/>
        <c:overlap val="100"/>
        <c:axId val="312213992"/>
        <c:axId val="378524512"/>
      </c:barChart>
      <c:catAx>
        <c:axId val="312213992"/>
        <c:scaling>
          <c:orientation val="maxMin"/>
        </c:scaling>
        <c:delete val="0"/>
        <c:axPos val="l"/>
        <c:numFmt formatCode="General" sourceLinked="1"/>
        <c:majorTickMark val="none"/>
        <c:minorTickMark val="none"/>
        <c:tickLblPos val="nextTo"/>
        <c:spPr>
          <a:ln>
            <a:solidFill>
              <a:schemeClr val="tx1"/>
            </a:solidFill>
          </a:ln>
        </c:spPr>
        <c:txPr>
          <a:bodyPr/>
          <a:lstStyle/>
          <a:p>
            <a:pPr algn="r">
              <a:lnSpc>
                <a:spcPts val="1400"/>
              </a:lnSpc>
              <a:defRPr sz="1600"/>
            </a:pPr>
            <a:endParaRPr lang="en-US"/>
          </a:p>
        </c:txPr>
        <c:crossAx val="378524512"/>
        <c:crosses val="autoZero"/>
        <c:auto val="1"/>
        <c:lblAlgn val="ctr"/>
        <c:lblOffset val="100"/>
        <c:noMultiLvlLbl val="0"/>
      </c:catAx>
      <c:valAx>
        <c:axId val="378524512"/>
        <c:scaling>
          <c:orientation val="minMax"/>
          <c:max val="1"/>
          <c:min val="0"/>
        </c:scaling>
        <c:delete val="0"/>
        <c:axPos val="b"/>
        <c:numFmt formatCode="0%" sourceLinked="1"/>
        <c:majorTickMark val="out"/>
        <c:minorTickMark val="none"/>
        <c:tickLblPos val="nextTo"/>
        <c:spPr>
          <a:ln w="9525">
            <a:solidFill>
              <a:schemeClr val="tx1"/>
            </a:solidFill>
          </a:ln>
        </c:spPr>
        <c:txPr>
          <a:bodyPr/>
          <a:lstStyle/>
          <a:p>
            <a:pPr>
              <a:defRPr sz="900"/>
            </a:pPr>
            <a:endParaRPr lang="en-US"/>
          </a:p>
        </c:txPr>
        <c:crossAx val="312213992"/>
        <c:crosses val="max"/>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031590953628726E-2"/>
          <c:y val="8.4956808361214137E-2"/>
          <c:w val="0.85990123952331765"/>
          <c:h val="0.86123111958906162"/>
        </c:manualLayout>
      </c:layout>
      <c:barChart>
        <c:barDir val="bar"/>
        <c:grouping val="clustered"/>
        <c:varyColors val="0"/>
        <c:ser>
          <c:idx val="0"/>
          <c:order val="0"/>
          <c:tx>
            <c:strRef>
              <c:f>Sheet1!$B$1</c:f>
              <c:strCache>
                <c:ptCount val="1"/>
                <c:pt idx="0">
                  <c:v>Very Conv.</c:v>
                </c:pt>
              </c:strCache>
            </c:strRef>
          </c:tx>
          <c:spPr>
            <a:solidFill>
              <a:schemeClr val="accent1"/>
            </a:solidFill>
            <a:ln>
              <a:solidFill>
                <a:schemeClr val="tx1"/>
              </a:solidFill>
            </a:ln>
          </c:spPr>
          <c:invertIfNegative val="0"/>
          <c:dPt>
            <c:idx val="1"/>
            <c:invertIfNegative val="0"/>
            <c:bubble3D val="0"/>
            <c:spPr>
              <a:solidFill>
                <a:schemeClr val="accent2"/>
              </a:solidFill>
              <a:ln>
                <a:solidFill>
                  <a:schemeClr val="tx1"/>
                </a:solidFill>
              </a:ln>
            </c:spPr>
            <c:extLst xmlns:c16r2="http://schemas.microsoft.com/office/drawing/2015/06/chart">
              <c:ext xmlns:c16="http://schemas.microsoft.com/office/drawing/2014/chart" uri="{C3380CC4-5D6E-409C-BE32-E72D297353CC}">
                <c16:uniqueId val="{00000001-B7A0-423E-91E2-4205697A1235}"/>
              </c:ext>
            </c:extLst>
          </c:dPt>
          <c:dPt>
            <c:idx val="2"/>
            <c:invertIfNegative val="0"/>
            <c:bubble3D val="0"/>
            <c:spPr>
              <a:solidFill>
                <a:schemeClr val="accent6"/>
              </a:solidFill>
              <a:ln>
                <a:solidFill>
                  <a:schemeClr val="tx1"/>
                </a:solidFill>
              </a:ln>
            </c:spPr>
            <c:extLst xmlns:c16r2="http://schemas.microsoft.com/office/drawing/2015/06/chart">
              <c:ext xmlns:c16="http://schemas.microsoft.com/office/drawing/2014/chart" uri="{C3380CC4-5D6E-409C-BE32-E72D297353CC}">
                <c16:uniqueId val="{00000003-B7A0-423E-91E2-4205697A1235}"/>
              </c:ext>
            </c:extLst>
          </c:dPt>
          <c:dLbls>
            <c:spPr>
              <a:noFill/>
              <a:ln w="25372">
                <a:noFill/>
              </a:ln>
            </c:spPr>
            <c:txPr>
              <a:bodyPr/>
              <a:lstStyle/>
              <a:p>
                <a:pPr>
                  <a:defRPr sz="1998">
                    <a:solidFill>
                      <a:schemeClr val="tx1"/>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Sheet1!$A$2:$A$4</c:f>
            </c:multiLvlStrRef>
          </c:cat>
          <c:val>
            <c:numRef>
              <c:f>Sheet1!$B$2:$B$4</c:f>
              <c:numCache>
                <c:formatCode>0%</c:formatCode>
                <c:ptCount val="3"/>
                <c:pt idx="0">
                  <c:v>0.62</c:v>
                </c:pt>
                <c:pt idx="1">
                  <c:v>0.31</c:v>
                </c:pt>
                <c:pt idx="2">
                  <c:v>7.0000000000000007E-2</c:v>
                </c:pt>
              </c:numCache>
            </c:numRef>
          </c:val>
          <c:extLst xmlns:c16r2="http://schemas.microsoft.com/office/drawing/2015/06/chart">
            <c:ext xmlns:c16="http://schemas.microsoft.com/office/drawing/2014/chart" uri="{C3380CC4-5D6E-409C-BE32-E72D297353CC}">
              <c16:uniqueId val="{00000004-B7A0-423E-91E2-4205697A1235}"/>
            </c:ext>
          </c:extLst>
        </c:ser>
        <c:dLbls>
          <c:showLegendKey val="0"/>
          <c:showVal val="0"/>
          <c:showCatName val="0"/>
          <c:showSerName val="0"/>
          <c:showPercent val="0"/>
          <c:showBubbleSize val="0"/>
        </c:dLbls>
        <c:gapWidth val="40"/>
        <c:axId val="378525296"/>
        <c:axId val="378525688"/>
      </c:barChart>
      <c:catAx>
        <c:axId val="378525296"/>
        <c:scaling>
          <c:orientation val="maxMin"/>
        </c:scaling>
        <c:delete val="0"/>
        <c:axPos val="l"/>
        <c:numFmt formatCode="General" sourceLinked="1"/>
        <c:majorTickMark val="none"/>
        <c:minorTickMark val="none"/>
        <c:tickLblPos val="nextTo"/>
        <c:spPr>
          <a:ln>
            <a:solidFill>
              <a:schemeClr val="tx1"/>
            </a:solidFill>
          </a:ln>
        </c:spPr>
        <c:crossAx val="378525688"/>
        <c:crosses val="autoZero"/>
        <c:auto val="1"/>
        <c:lblAlgn val="ctr"/>
        <c:lblOffset val="100"/>
        <c:noMultiLvlLbl val="0"/>
      </c:catAx>
      <c:valAx>
        <c:axId val="378525688"/>
        <c:scaling>
          <c:orientation val="minMax"/>
          <c:max val="0.75000000000000033"/>
          <c:min val="0"/>
        </c:scaling>
        <c:delete val="0"/>
        <c:axPos val="b"/>
        <c:numFmt formatCode="0%" sourceLinked="1"/>
        <c:majorTickMark val="out"/>
        <c:minorTickMark val="none"/>
        <c:tickLblPos val="nextTo"/>
        <c:spPr>
          <a:ln>
            <a:solidFill>
              <a:schemeClr val="tx1"/>
            </a:solidFill>
          </a:ln>
        </c:spPr>
        <c:txPr>
          <a:bodyPr/>
          <a:lstStyle/>
          <a:p>
            <a:pPr>
              <a:defRPr sz="899"/>
            </a:pPr>
            <a:endParaRPr lang="en-US"/>
          </a:p>
        </c:txPr>
        <c:crossAx val="378525296"/>
        <c:crosses val="max"/>
        <c:crossBetween val="between"/>
        <c:majorUnit val="0.15000000000000008"/>
      </c:valAx>
      <c:spPr>
        <a:noFill/>
        <a:ln w="25372">
          <a:noFill/>
        </a:ln>
      </c:spPr>
    </c:plotArea>
    <c:plotVisOnly val="1"/>
    <c:dispBlanksAs val="gap"/>
    <c:showDLblsOverMax val="0"/>
  </c:chart>
  <c:txPr>
    <a:bodyPr/>
    <a:lstStyle/>
    <a:p>
      <a:pPr>
        <a:defRPr sz="1798"/>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59404405039934"/>
          <c:y val="9.1042094025729783E-2"/>
          <c:w val="0.48329973029068324"/>
          <c:h val="0.86317307512220698"/>
        </c:manualLayout>
      </c:layout>
      <c:barChart>
        <c:barDir val="bar"/>
        <c:grouping val="percentStacked"/>
        <c:varyColors val="0"/>
        <c:ser>
          <c:idx val="0"/>
          <c:order val="0"/>
          <c:tx>
            <c:strRef>
              <c:f>Sheet1!$B$1</c:f>
              <c:strCache>
                <c:ptCount val="1"/>
                <c:pt idx="0">
                  <c:v>Ext. Impt.</c:v>
                </c:pt>
              </c:strCache>
            </c:strRef>
          </c:tx>
          <c:spPr>
            <a:solidFill>
              <a:schemeClr val="accent1"/>
            </a:solidFill>
            <a:ln>
              <a:solidFill>
                <a:schemeClr val="tx1"/>
              </a:solidFill>
            </a:ln>
            <a:scene3d>
              <a:camera prst="orthographicFront"/>
              <a:lightRig rig="threePt" dir="t"/>
            </a:scene3d>
            <a:sp3d>
              <a:bevelT/>
            </a:sp3d>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Helping homeless children and teens 
stay in school</c:v>
                </c:pt>
                <c:pt idx="1">
                  <c:v>Offering substance abuse treatment for youth</c:v>
                </c:pt>
                <c:pt idx="2">
                  <c:v>Offering after-school programs for 
school-age children</c:v>
                </c:pt>
                <c:pt idx="3">
                  <c:v>Helping low-income parents afford child care</c:v>
                </c:pt>
                <c:pt idx="4">
                  <c:v>Helping at-risk youth get and keep a job</c:v>
                </c:pt>
                <c:pt idx="5">
                  <c:v>Providing violence prevention programs
 for youth</c:v>
                </c:pt>
                <c:pt idx="6">
                  <c:v>Providing youth job training programs</c:v>
                </c:pt>
              </c:strCache>
            </c:strRef>
          </c:cat>
          <c:val>
            <c:numRef>
              <c:f>Sheet1!$B$2:$B$8</c:f>
              <c:numCache>
                <c:formatCode>0%</c:formatCode>
                <c:ptCount val="7"/>
                <c:pt idx="0">
                  <c:v>0.71</c:v>
                </c:pt>
                <c:pt idx="1">
                  <c:v>0.56000000000000005</c:v>
                </c:pt>
                <c:pt idx="2">
                  <c:v>0.53</c:v>
                </c:pt>
                <c:pt idx="3">
                  <c:v>0.52</c:v>
                </c:pt>
                <c:pt idx="4">
                  <c:v>0.51</c:v>
                </c:pt>
                <c:pt idx="5">
                  <c:v>0.51</c:v>
                </c:pt>
                <c:pt idx="6">
                  <c:v>0.5</c:v>
                </c:pt>
              </c:numCache>
            </c:numRef>
          </c:val>
          <c:extLst xmlns:c16r2="http://schemas.microsoft.com/office/drawing/2015/06/chart">
            <c:ext xmlns:c16="http://schemas.microsoft.com/office/drawing/2014/chart" uri="{C3380CC4-5D6E-409C-BE32-E72D297353CC}">
              <c16:uniqueId val="{00000000-8403-414A-8013-BBFDBE72541C}"/>
            </c:ext>
          </c:extLst>
        </c:ser>
        <c:ser>
          <c:idx val="1"/>
          <c:order val="1"/>
          <c:tx>
            <c:strRef>
              <c:f>Sheet1!$C$1</c:f>
              <c:strCache>
                <c:ptCount val="1"/>
                <c:pt idx="0">
                  <c:v>Very Impt.</c:v>
                </c:pt>
              </c:strCache>
            </c:strRef>
          </c:tx>
          <c:spPr>
            <a:solidFill>
              <a:schemeClr val="accent2"/>
            </a:solidFill>
            <a:ln w="9525">
              <a:solidFill>
                <a:schemeClr val="tx1"/>
              </a:solidFill>
            </a:ln>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Helping homeless children and teens 
stay in school</c:v>
                </c:pt>
                <c:pt idx="1">
                  <c:v>Offering substance abuse treatment for youth</c:v>
                </c:pt>
                <c:pt idx="2">
                  <c:v>Offering after-school programs for 
school-age children</c:v>
                </c:pt>
                <c:pt idx="3">
                  <c:v>Helping low-income parents afford child care</c:v>
                </c:pt>
                <c:pt idx="4">
                  <c:v>Helping at-risk youth get and keep a job</c:v>
                </c:pt>
                <c:pt idx="5">
                  <c:v>Providing violence prevention programs
 for youth</c:v>
                </c:pt>
                <c:pt idx="6">
                  <c:v>Providing youth job training programs</c:v>
                </c:pt>
              </c:strCache>
            </c:strRef>
          </c:cat>
          <c:val>
            <c:numRef>
              <c:f>Sheet1!$C$2:$C$8</c:f>
              <c:numCache>
                <c:formatCode>0%</c:formatCode>
                <c:ptCount val="7"/>
                <c:pt idx="0">
                  <c:v>0.24</c:v>
                </c:pt>
                <c:pt idx="1">
                  <c:v>0.3</c:v>
                </c:pt>
                <c:pt idx="2">
                  <c:v>0.25</c:v>
                </c:pt>
                <c:pt idx="3">
                  <c:v>0.33</c:v>
                </c:pt>
                <c:pt idx="4">
                  <c:v>0.33</c:v>
                </c:pt>
                <c:pt idx="5">
                  <c:v>0.26</c:v>
                </c:pt>
                <c:pt idx="6">
                  <c:v>0.34</c:v>
                </c:pt>
              </c:numCache>
            </c:numRef>
          </c:val>
          <c:extLst xmlns:c16r2="http://schemas.microsoft.com/office/drawing/2015/06/chart">
            <c:ext xmlns:c16="http://schemas.microsoft.com/office/drawing/2014/chart" uri="{C3380CC4-5D6E-409C-BE32-E72D297353CC}">
              <c16:uniqueId val="{00000001-8403-414A-8013-BBFDBE72541C}"/>
            </c:ext>
          </c:extLst>
        </c:ser>
        <c:ser>
          <c:idx val="2"/>
          <c:order val="2"/>
          <c:tx>
            <c:strRef>
              <c:f>Sheet1!$D$1</c:f>
              <c:strCache>
                <c:ptCount val="1"/>
                <c:pt idx="0">
                  <c:v>Smwt. Impt.</c:v>
                </c:pt>
              </c:strCache>
            </c:strRef>
          </c:tx>
          <c:spPr>
            <a:solidFill>
              <a:schemeClr val="accent5"/>
            </a:solidFill>
            <a:ln>
              <a:solidFill>
                <a:schemeClr val="tx1"/>
              </a:solidFill>
            </a:ln>
            <a:scene3d>
              <a:camera prst="orthographicFront"/>
              <a:lightRig rig="threePt" dir="t"/>
            </a:scene3d>
            <a:sp3d>
              <a:bevelT/>
            </a:sp3d>
          </c:spPr>
          <c:invertIfNegative val="0"/>
          <c:dLbls>
            <c:dLbl>
              <c:idx val="0"/>
              <c:delete val="1"/>
              <c:extLst xmlns:c16r2="http://schemas.microsoft.com/office/drawing/2015/06/chart">
                <c:ext xmlns:c16="http://schemas.microsoft.com/office/drawing/2014/chart" uri="{C3380CC4-5D6E-409C-BE32-E72D297353CC}">
                  <c16:uniqueId val="{00000002-8403-414A-8013-BBFDBE72541C}"/>
                </c:ext>
                <c:ext xmlns:c15="http://schemas.microsoft.com/office/drawing/2012/chart" uri="{CE6537A1-D6FC-4f65-9D91-7224C49458BB}"/>
              </c:extLst>
            </c:dLbl>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Sheet1!$A$2:$A$8</c:f>
              <c:strCache>
                <c:ptCount val="7"/>
                <c:pt idx="0">
                  <c:v>Helping homeless children and teens 
stay in school</c:v>
                </c:pt>
                <c:pt idx="1">
                  <c:v>Offering substance abuse treatment for youth</c:v>
                </c:pt>
                <c:pt idx="2">
                  <c:v>Offering after-school programs for 
school-age children</c:v>
                </c:pt>
                <c:pt idx="3">
                  <c:v>Helping low-income parents afford child care</c:v>
                </c:pt>
                <c:pt idx="4">
                  <c:v>Helping at-risk youth get and keep a job</c:v>
                </c:pt>
                <c:pt idx="5">
                  <c:v>Providing violence prevention programs
 for youth</c:v>
                </c:pt>
                <c:pt idx="6">
                  <c:v>Providing youth job training programs</c:v>
                </c:pt>
              </c:strCache>
            </c:strRef>
          </c:cat>
          <c:val>
            <c:numRef>
              <c:f>Sheet1!$D$2:$D$8</c:f>
              <c:numCache>
                <c:formatCode>0%</c:formatCode>
                <c:ptCount val="7"/>
                <c:pt idx="0">
                  <c:v>0.04</c:v>
                </c:pt>
                <c:pt idx="1">
                  <c:v>0.1</c:v>
                </c:pt>
                <c:pt idx="2">
                  <c:v>0.18</c:v>
                </c:pt>
                <c:pt idx="3">
                  <c:v>0.1</c:v>
                </c:pt>
                <c:pt idx="4">
                  <c:v>0.11</c:v>
                </c:pt>
                <c:pt idx="5">
                  <c:v>0.18</c:v>
                </c:pt>
                <c:pt idx="6">
                  <c:v>0.12</c:v>
                </c:pt>
              </c:numCache>
            </c:numRef>
          </c:val>
          <c:extLst xmlns:c16r2="http://schemas.microsoft.com/office/drawing/2015/06/chart">
            <c:ext xmlns:c16="http://schemas.microsoft.com/office/drawing/2014/chart" uri="{C3380CC4-5D6E-409C-BE32-E72D297353CC}">
              <c16:uniqueId val="{00000003-8403-414A-8013-BBFDBE72541C}"/>
            </c:ext>
          </c:extLst>
        </c:ser>
        <c:ser>
          <c:idx val="3"/>
          <c:order val="3"/>
          <c:tx>
            <c:strRef>
              <c:f>Sheet1!$E$1</c:f>
              <c:strCache>
                <c:ptCount val="1"/>
                <c:pt idx="0">
                  <c:v>Not Too Impt.</c:v>
                </c:pt>
              </c:strCache>
            </c:strRef>
          </c:tx>
          <c:spPr>
            <a:solidFill>
              <a:schemeClr val="accent4"/>
            </a:solidFill>
            <a:ln>
              <a:solidFill>
                <a:schemeClr val="tx1"/>
              </a:solidFill>
            </a:ln>
            <a:scene3d>
              <a:camera prst="orthographicFront"/>
              <a:lightRig rig="threePt" dir="t"/>
            </a:scene3d>
            <a:sp3d>
              <a:bevelT/>
            </a:sp3d>
          </c:spPr>
          <c:invertIfNegative val="0"/>
          <c:dLbls>
            <c:dLbl>
              <c:idx val="0"/>
              <c:delete val="1"/>
              <c:extLst xmlns:c16r2="http://schemas.microsoft.com/office/drawing/2015/06/chart">
                <c:ext xmlns:c16="http://schemas.microsoft.com/office/drawing/2014/chart" uri="{C3380CC4-5D6E-409C-BE32-E72D297353CC}">
                  <c16:uniqueId val="{00000004-8403-414A-8013-BBFDBE72541C}"/>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5-8403-414A-8013-BBFDBE72541C}"/>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6-8403-414A-8013-BBFDBE72541C}"/>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7-8403-414A-8013-BBFDBE72541C}"/>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1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Sheet1!$A$2:$A$8</c:f>
              <c:strCache>
                <c:ptCount val="7"/>
                <c:pt idx="0">
                  <c:v>Helping homeless children and teens 
stay in school</c:v>
                </c:pt>
                <c:pt idx="1">
                  <c:v>Offering substance abuse treatment for youth</c:v>
                </c:pt>
                <c:pt idx="2">
                  <c:v>Offering after-school programs for 
school-age children</c:v>
                </c:pt>
                <c:pt idx="3">
                  <c:v>Helping low-income parents afford child care</c:v>
                </c:pt>
                <c:pt idx="4">
                  <c:v>Helping at-risk youth get and keep a job</c:v>
                </c:pt>
                <c:pt idx="5">
                  <c:v>Providing violence prevention programs
 for youth</c:v>
                </c:pt>
                <c:pt idx="6">
                  <c:v>Providing youth job training programs</c:v>
                </c:pt>
              </c:strCache>
            </c:strRef>
          </c:cat>
          <c:val>
            <c:numRef>
              <c:f>Sheet1!$E$2:$E$8</c:f>
              <c:numCache>
                <c:formatCode>0%</c:formatCode>
                <c:ptCount val="7"/>
                <c:pt idx="0">
                  <c:v>0.01</c:v>
                </c:pt>
                <c:pt idx="1">
                  <c:v>0.04</c:v>
                </c:pt>
                <c:pt idx="2">
                  <c:v>0.04</c:v>
                </c:pt>
                <c:pt idx="3">
                  <c:v>0.05</c:v>
                </c:pt>
                <c:pt idx="4">
                  <c:v>0.05</c:v>
                </c:pt>
                <c:pt idx="5">
                  <c:v>0.04</c:v>
                </c:pt>
                <c:pt idx="6">
                  <c:v>0.05</c:v>
                </c:pt>
              </c:numCache>
            </c:numRef>
          </c:val>
          <c:extLst xmlns:c16r2="http://schemas.microsoft.com/office/drawing/2015/06/chart">
            <c:ext xmlns:c16="http://schemas.microsoft.com/office/drawing/2014/chart" uri="{C3380CC4-5D6E-409C-BE32-E72D297353CC}">
              <c16:uniqueId val="{00000008-8403-414A-8013-BBFDBE72541C}"/>
            </c:ext>
          </c:extLst>
        </c:ser>
        <c:ser>
          <c:idx val="4"/>
          <c:order val="4"/>
          <c:tx>
            <c:strRef>
              <c:f>Sheet1!$F$1</c:f>
              <c:strCache>
                <c:ptCount val="1"/>
                <c:pt idx="0">
                  <c:v>DK/NA</c:v>
                </c:pt>
              </c:strCache>
            </c:strRef>
          </c:tx>
          <c:spPr>
            <a:solidFill>
              <a:schemeClr val="accent6"/>
            </a:solidFill>
            <a:ln>
              <a:solidFill>
                <a:schemeClr val="tx1"/>
              </a:solidFill>
            </a:ln>
            <a:scene3d>
              <a:camera prst="orthographicFront"/>
              <a:lightRig rig="threePt" dir="t"/>
            </a:scene3d>
            <a:sp3d>
              <a:bevelT/>
            </a:sp3d>
          </c:spPr>
          <c:invertIfNegative val="0"/>
          <c:dLbls>
            <c:delete val="1"/>
          </c:dLbls>
          <c:cat>
            <c:strRef>
              <c:f>Sheet1!$A$2:$A$8</c:f>
              <c:strCache>
                <c:ptCount val="7"/>
                <c:pt idx="0">
                  <c:v>Helping homeless children and teens 
stay in school</c:v>
                </c:pt>
                <c:pt idx="1">
                  <c:v>Offering substance abuse treatment for youth</c:v>
                </c:pt>
                <c:pt idx="2">
                  <c:v>Offering after-school programs for 
school-age children</c:v>
                </c:pt>
                <c:pt idx="3">
                  <c:v>Helping low-income parents afford child care</c:v>
                </c:pt>
                <c:pt idx="4">
                  <c:v>Helping at-risk youth get and keep a job</c:v>
                </c:pt>
                <c:pt idx="5">
                  <c:v>Providing violence prevention programs
 for youth</c:v>
                </c:pt>
                <c:pt idx="6">
                  <c:v>Providing youth job training programs</c:v>
                </c:pt>
              </c:strCache>
            </c:strRef>
          </c:cat>
          <c:val>
            <c:numRef>
              <c:f>Sheet1!$F$2:$F$8</c:f>
              <c:numCache>
                <c:formatCode>0%</c:formatCode>
                <c:ptCount val="7"/>
                <c:pt idx="0">
                  <c:v>0</c:v>
                </c:pt>
                <c:pt idx="1">
                  <c:v>0</c:v>
                </c:pt>
                <c:pt idx="2">
                  <c:v>0</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9-8403-414A-8013-BBFDBE72541C}"/>
            </c:ext>
          </c:extLst>
        </c:ser>
        <c:dLbls>
          <c:showLegendKey val="0"/>
          <c:showVal val="1"/>
          <c:showCatName val="0"/>
          <c:showSerName val="0"/>
          <c:showPercent val="0"/>
          <c:showBubbleSize val="0"/>
        </c:dLbls>
        <c:gapWidth val="53"/>
        <c:overlap val="100"/>
        <c:axId val="378526080"/>
        <c:axId val="378526472"/>
      </c:barChart>
      <c:catAx>
        <c:axId val="378526080"/>
        <c:scaling>
          <c:orientation val="maxMin"/>
        </c:scaling>
        <c:delete val="0"/>
        <c:axPos val="l"/>
        <c:numFmt formatCode="General" sourceLinked="1"/>
        <c:majorTickMark val="none"/>
        <c:minorTickMark val="none"/>
        <c:tickLblPos val="nextTo"/>
        <c:spPr>
          <a:ln>
            <a:solidFill>
              <a:schemeClr val="tx1"/>
            </a:solidFill>
          </a:ln>
        </c:spPr>
        <c:txPr>
          <a:bodyPr/>
          <a:lstStyle/>
          <a:p>
            <a:pPr algn="r">
              <a:lnSpc>
                <a:spcPct val="100000"/>
              </a:lnSpc>
              <a:defRPr sz="1600"/>
            </a:pPr>
            <a:endParaRPr lang="en-US"/>
          </a:p>
        </c:txPr>
        <c:crossAx val="378526472"/>
        <c:crosses val="autoZero"/>
        <c:auto val="1"/>
        <c:lblAlgn val="ctr"/>
        <c:lblOffset val="100"/>
        <c:noMultiLvlLbl val="0"/>
      </c:catAx>
      <c:valAx>
        <c:axId val="378526472"/>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378526080"/>
        <c:crosses val="max"/>
        <c:crossBetween val="between"/>
        <c:majorUnit val="0.2"/>
      </c:valAx>
    </c:plotArea>
    <c:legend>
      <c:legendPos val="t"/>
      <c:layout>
        <c:manualLayout>
          <c:xMode val="edge"/>
          <c:yMode val="edge"/>
          <c:x val="0.36330497286989288"/>
          <c:y val="0"/>
          <c:w val="0.59344362851833343"/>
          <c:h val="6.198326943268747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59404405039934"/>
          <c:y val="9.1042094025729783E-2"/>
          <c:w val="0.48329973029068324"/>
          <c:h val="0.86317307512220698"/>
        </c:manualLayout>
      </c:layout>
      <c:barChart>
        <c:barDir val="bar"/>
        <c:grouping val="percentStacked"/>
        <c:varyColors val="0"/>
        <c:ser>
          <c:idx val="0"/>
          <c:order val="0"/>
          <c:tx>
            <c:strRef>
              <c:f>Sheet1!$B$1</c:f>
              <c:strCache>
                <c:ptCount val="1"/>
                <c:pt idx="0">
                  <c:v>Ext. Impt.</c:v>
                </c:pt>
              </c:strCache>
            </c:strRef>
          </c:tx>
          <c:spPr>
            <a:solidFill>
              <a:schemeClr val="accent1"/>
            </a:solidFill>
            <a:ln>
              <a:solidFill>
                <a:schemeClr val="tx1"/>
              </a:solidFill>
            </a:ln>
            <a:scene3d>
              <a:camera prst="orthographicFront"/>
              <a:lightRig rig="threePt" dir="t"/>
            </a:scene3d>
            <a:sp3d>
              <a:bevelT/>
            </a:sp3d>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Providing affordable, high-quality preschool</c:v>
                </c:pt>
                <c:pt idx="1">
                  <c:v>Providing preventive health care to keep children and young people from getting sick</c:v>
                </c:pt>
                <c:pt idx="2">
                  <c:v>Providing crisis intervention support for families</c:v>
                </c:pt>
                <c:pt idx="3">
                  <c:v>Providing recreation and sports activities for young people</c:v>
                </c:pt>
                <c:pt idx="4">
                  <c:v>Providing conflict resolution 
programs for youth</c:v>
                </c:pt>
                <c:pt idx="5">
                  <c:v>Offering technology education including coding and software skills to youth</c:v>
                </c:pt>
                <c:pt idx="6">
                  <c:v>Connecting youth with summer employment opportunities</c:v>
                </c:pt>
              </c:strCache>
            </c:strRef>
          </c:cat>
          <c:val>
            <c:numRef>
              <c:f>Sheet1!$B$2:$B$8</c:f>
              <c:numCache>
                <c:formatCode>0%</c:formatCode>
                <c:ptCount val="7"/>
                <c:pt idx="0">
                  <c:v>0.5</c:v>
                </c:pt>
                <c:pt idx="1">
                  <c:v>0.49</c:v>
                </c:pt>
                <c:pt idx="2">
                  <c:v>0.47</c:v>
                </c:pt>
                <c:pt idx="3">
                  <c:v>0.47</c:v>
                </c:pt>
                <c:pt idx="4">
                  <c:v>0.47</c:v>
                </c:pt>
                <c:pt idx="5">
                  <c:v>0.46</c:v>
                </c:pt>
                <c:pt idx="6">
                  <c:v>0.45</c:v>
                </c:pt>
              </c:numCache>
            </c:numRef>
          </c:val>
          <c:extLst xmlns:c16r2="http://schemas.microsoft.com/office/drawing/2015/06/chart">
            <c:ext xmlns:c16="http://schemas.microsoft.com/office/drawing/2014/chart" uri="{C3380CC4-5D6E-409C-BE32-E72D297353CC}">
              <c16:uniqueId val="{00000000-178E-4FFE-A03E-B6463479248B}"/>
            </c:ext>
          </c:extLst>
        </c:ser>
        <c:ser>
          <c:idx val="1"/>
          <c:order val="1"/>
          <c:tx>
            <c:strRef>
              <c:f>Sheet1!$C$1</c:f>
              <c:strCache>
                <c:ptCount val="1"/>
                <c:pt idx="0">
                  <c:v>Very Impt.</c:v>
                </c:pt>
              </c:strCache>
            </c:strRef>
          </c:tx>
          <c:spPr>
            <a:solidFill>
              <a:schemeClr val="accent2"/>
            </a:solidFill>
            <a:ln w="9525">
              <a:solidFill>
                <a:schemeClr val="tx1"/>
              </a:solidFill>
            </a:ln>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Providing affordable, high-quality preschool</c:v>
                </c:pt>
                <c:pt idx="1">
                  <c:v>Providing preventive health care to keep children and young people from getting sick</c:v>
                </c:pt>
                <c:pt idx="2">
                  <c:v>Providing crisis intervention support for families</c:v>
                </c:pt>
                <c:pt idx="3">
                  <c:v>Providing recreation and sports activities for young people</c:v>
                </c:pt>
                <c:pt idx="4">
                  <c:v>Providing conflict resolution 
programs for youth</c:v>
                </c:pt>
                <c:pt idx="5">
                  <c:v>Offering technology education including coding and software skills to youth</c:v>
                </c:pt>
                <c:pt idx="6">
                  <c:v>Connecting youth with summer employment opportunities</c:v>
                </c:pt>
              </c:strCache>
            </c:strRef>
          </c:cat>
          <c:val>
            <c:numRef>
              <c:f>Sheet1!$C$2:$C$8</c:f>
              <c:numCache>
                <c:formatCode>0%</c:formatCode>
                <c:ptCount val="7"/>
                <c:pt idx="0">
                  <c:v>0.24</c:v>
                </c:pt>
                <c:pt idx="1">
                  <c:v>0.34</c:v>
                </c:pt>
                <c:pt idx="2">
                  <c:v>0.32</c:v>
                </c:pt>
                <c:pt idx="3">
                  <c:v>0.32</c:v>
                </c:pt>
                <c:pt idx="4">
                  <c:v>0.3</c:v>
                </c:pt>
                <c:pt idx="5">
                  <c:v>0.32</c:v>
                </c:pt>
                <c:pt idx="6">
                  <c:v>0.33</c:v>
                </c:pt>
              </c:numCache>
            </c:numRef>
          </c:val>
          <c:extLst xmlns:c16r2="http://schemas.microsoft.com/office/drawing/2015/06/chart">
            <c:ext xmlns:c16="http://schemas.microsoft.com/office/drawing/2014/chart" uri="{C3380CC4-5D6E-409C-BE32-E72D297353CC}">
              <c16:uniqueId val="{00000001-178E-4FFE-A03E-B6463479248B}"/>
            </c:ext>
          </c:extLst>
        </c:ser>
        <c:ser>
          <c:idx val="2"/>
          <c:order val="2"/>
          <c:tx>
            <c:strRef>
              <c:f>Sheet1!$D$1</c:f>
              <c:strCache>
                <c:ptCount val="1"/>
                <c:pt idx="0">
                  <c:v>Smwt. Impt.</c:v>
                </c:pt>
              </c:strCache>
            </c:strRef>
          </c:tx>
          <c:spPr>
            <a:solidFill>
              <a:schemeClr val="accent5"/>
            </a:solidFill>
            <a:ln>
              <a:solidFill>
                <a:schemeClr val="tx1"/>
              </a:solidFill>
            </a:ln>
            <a:scene3d>
              <a:camera prst="orthographicFront"/>
              <a:lightRig rig="threePt" dir="t"/>
            </a:scene3d>
            <a:sp3d>
              <a:bevelT/>
            </a:sp3d>
          </c:spPr>
          <c:invertIfNegative val="0"/>
          <c:dLbls>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Sheet1!$A$2:$A$8</c:f>
              <c:strCache>
                <c:ptCount val="7"/>
                <c:pt idx="0">
                  <c:v>Providing affordable, high-quality preschool</c:v>
                </c:pt>
                <c:pt idx="1">
                  <c:v>Providing preventive health care to keep children and young people from getting sick</c:v>
                </c:pt>
                <c:pt idx="2">
                  <c:v>Providing crisis intervention support for families</c:v>
                </c:pt>
                <c:pt idx="3">
                  <c:v>Providing recreation and sports activities for young people</c:v>
                </c:pt>
                <c:pt idx="4">
                  <c:v>Providing conflict resolution 
programs for youth</c:v>
                </c:pt>
                <c:pt idx="5">
                  <c:v>Offering technology education including coding and software skills to youth</c:v>
                </c:pt>
                <c:pt idx="6">
                  <c:v>Connecting youth with summer employment opportunities</c:v>
                </c:pt>
              </c:strCache>
            </c:strRef>
          </c:cat>
          <c:val>
            <c:numRef>
              <c:f>Sheet1!$D$2:$D$8</c:f>
              <c:numCache>
                <c:formatCode>0%</c:formatCode>
                <c:ptCount val="7"/>
                <c:pt idx="0">
                  <c:v>0.18</c:v>
                </c:pt>
                <c:pt idx="1">
                  <c:v>0.11</c:v>
                </c:pt>
                <c:pt idx="2">
                  <c:v>0.12</c:v>
                </c:pt>
                <c:pt idx="3">
                  <c:v>0.15</c:v>
                </c:pt>
                <c:pt idx="4">
                  <c:v>0.13</c:v>
                </c:pt>
                <c:pt idx="5">
                  <c:v>0.16</c:v>
                </c:pt>
                <c:pt idx="6">
                  <c:v>0.17</c:v>
                </c:pt>
              </c:numCache>
            </c:numRef>
          </c:val>
          <c:extLst xmlns:c16r2="http://schemas.microsoft.com/office/drawing/2015/06/chart">
            <c:ext xmlns:c16="http://schemas.microsoft.com/office/drawing/2014/chart" uri="{C3380CC4-5D6E-409C-BE32-E72D297353CC}">
              <c16:uniqueId val="{00000002-178E-4FFE-A03E-B6463479248B}"/>
            </c:ext>
          </c:extLst>
        </c:ser>
        <c:ser>
          <c:idx val="3"/>
          <c:order val="3"/>
          <c:tx>
            <c:strRef>
              <c:f>Sheet1!$E$1</c:f>
              <c:strCache>
                <c:ptCount val="1"/>
                <c:pt idx="0">
                  <c:v>Not Too Impt.</c:v>
                </c:pt>
              </c:strCache>
            </c:strRef>
          </c:tx>
          <c:spPr>
            <a:solidFill>
              <a:schemeClr val="accent4"/>
            </a:solidFill>
            <a:ln>
              <a:solidFill>
                <a:schemeClr val="tx1"/>
              </a:solidFill>
            </a:ln>
            <a:scene3d>
              <a:camera prst="orthographicFront"/>
              <a:lightRig rig="threePt" dir="t"/>
            </a:scene3d>
            <a:sp3d>
              <a:bevelT/>
            </a:sp3d>
          </c:spPr>
          <c:invertIfNegative val="0"/>
          <c:dLbls>
            <c:dLbl>
              <c:idx val="0"/>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dLbl>
            <c:dLbl>
              <c:idx val="1"/>
              <c:spPr>
                <a:noFill/>
                <a:ln>
                  <a:noFill/>
                </a:ln>
                <a:effectLst/>
              </c:spPr>
              <c:txPr>
                <a:bodyPr wrap="square" lIns="38100" tIns="19050" rIns="38100" bIns="19050" anchor="ctr">
                  <a:spAutoFit/>
                </a:bodyPr>
                <a:lstStyle/>
                <a:p>
                  <a:pPr>
                    <a:defRPr sz="1100">
                      <a:solidFill>
                        <a:schemeClr val="bg1"/>
                      </a:solidFill>
                    </a:defRPr>
                  </a:pPr>
                  <a:endParaRPr lang="en-US"/>
                </a:p>
              </c:txPr>
              <c:showLegendKey val="0"/>
              <c:showVal val="1"/>
              <c:showCatName val="0"/>
              <c:showSerName val="0"/>
              <c:showPercent val="0"/>
              <c:showBubbleSize val="0"/>
            </c:dLbl>
            <c:dLbl>
              <c:idx val="3"/>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dLbl>
            <c:dLbl>
              <c:idx val="5"/>
              <c:spPr>
                <a:noFill/>
                <a:ln>
                  <a:noFill/>
                </a:ln>
                <a:effectLst/>
              </c:spPr>
              <c:txPr>
                <a:bodyPr wrap="square" lIns="38100" tIns="19050" rIns="38100" bIns="19050" anchor="ctr">
                  <a:spAutoFit/>
                </a:bodyPr>
                <a:lstStyle/>
                <a:p>
                  <a:pPr>
                    <a:defRPr sz="1100">
                      <a:solidFill>
                        <a:schemeClr val="bg1"/>
                      </a:solidFill>
                    </a:defRPr>
                  </a:pPr>
                  <a:endParaRPr lang="en-US"/>
                </a:p>
              </c:txPr>
              <c:showLegendKey val="0"/>
              <c:showVal val="1"/>
              <c:showCatName val="0"/>
              <c:showSerName val="0"/>
              <c:showPercent val="0"/>
              <c:showBubbleSize val="0"/>
            </c:dLbl>
            <c:dLbl>
              <c:idx val="6"/>
              <c:delete val="1"/>
              <c:extLst xmlns:c16r2="http://schemas.microsoft.com/office/drawing/2015/06/chart">
                <c:ext xmlns:c16="http://schemas.microsoft.com/office/drawing/2014/chart" uri="{C3380CC4-5D6E-409C-BE32-E72D297353CC}">
                  <c16:uniqueId val="{00000007-178E-4FFE-A03E-B6463479248B}"/>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Sheet1!$A$2:$A$8</c:f>
              <c:strCache>
                <c:ptCount val="7"/>
                <c:pt idx="0">
                  <c:v>Providing affordable, high-quality preschool</c:v>
                </c:pt>
                <c:pt idx="1">
                  <c:v>Providing preventive health care to keep children and young people from getting sick</c:v>
                </c:pt>
                <c:pt idx="2">
                  <c:v>Providing crisis intervention support for families</c:v>
                </c:pt>
                <c:pt idx="3">
                  <c:v>Providing recreation and sports activities for young people</c:v>
                </c:pt>
                <c:pt idx="4">
                  <c:v>Providing conflict resolution 
programs for youth</c:v>
                </c:pt>
                <c:pt idx="5">
                  <c:v>Offering technology education including coding and software skills to youth</c:v>
                </c:pt>
                <c:pt idx="6">
                  <c:v>Connecting youth with summer employment opportunities</c:v>
                </c:pt>
              </c:strCache>
            </c:strRef>
          </c:cat>
          <c:val>
            <c:numRef>
              <c:f>Sheet1!$E$2:$E$8</c:f>
              <c:numCache>
                <c:formatCode>0%</c:formatCode>
                <c:ptCount val="7"/>
                <c:pt idx="0">
                  <c:v>0.06</c:v>
                </c:pt>
                <c:pt idx="1">
                  <c:v>0.05</c:v>
                </c:pt>
                <c:pt idx="2">
                  <c:v>0.08</c:v>
                </c:pt>
                <c:pt idx="3">
                  <c:v>0.06</c:v>
                </c:pt>
                <c:pt idx="4">
                  <c:v>0.08</c:v>
                </c:pt>
                <c:pt idx="5">
                  <c:v>0.05</c:v>
                </c:pt>
                <c:pt idx="6">
                  <c:v>0.04</c:v>
                </c:pt>
              </c:numCache>
            </c:numRef>
          </c:val>
          <c:extLst xmlns:c16r2="http://schemas.microsoft.com/office/drawing/2015/06/chart">
            <c:ext xmlns:c16="http://schemas.microsoft.com/office/drawing/2014/chart" uri="{C3380CC4-5D6E-409C-BE32-E72D297353CC}">
              <c16:uniqueId val="{00000008-178E-4FFE-A03E-B6463479248B}"/>
            </c:ext>
          </c:extLst>
        </c:ser>
        <c:ser>
          <c:idx val="4"/>
          <c:order val="4"/>
          <c:tx>
            <c:strRef>
              <c:f>Sheet1!$F$1</c:f>
              <c:strCache>
                <c:ptCount val="1"/>
                <c:pt idx="0">
                  <c:v>DK/NA</c:v>
                </c:pt>
              </c:strCache>
            </c:strRef>
          </c:tx>
          <c:spPr>
            <a:solidFill>
              <a:schemeClr val="accent6"/>
            </a:solidFill>
            <a:ln>
              <a:solidFill>
                <a:schemeClr val="tx1"/>
              </a:solidFill>
            </a:ln>
            <a:scene3d>
              <a:camera prst="orthographicFront"/>
              <a:lightRig rig="threePt" dir="t"/>
            </a:scene3d>
            <a:sp3d>
              <a:bevelT/>
            </a:sp3d>
          </c:spPr>
          <c:invertIfNegative val="0"/>
          <c:dLbls>
            <c:delete val="1"/>
          </c:dLbls>
          <c:cat>
            <c:strRef>
              <c:f>Sheet1!$A$2:$A$8</c:f>
              <c:strCache>
                <c:ptCount val="7"/>
                <c:pt idx="0">
                  <c:v>Providing affordable, high-quality preschool</c:v>
                </c:pt>
                <c:pt idx="1">
                  <c:v>Providing preventive health care to keep children and young people from getting sick</c:v>
                </c:pt>
                <c:pt idx="2">
                  <c:v>Providing crisis intervention support for families</c:v>
                </c:pt>
                <c:pt idx="3">
                  <c:v>Providing recreation and sports activities for young people</c:v>
                </c:pt>
                <c:pt idx="4">
                  <c:v>Providing conflict resolution 
programs for youth</c:v>
                </c:pt>
                <c:pt idx="5">
                  <c:v>Offering technology education including coding and software skills to youth</c:v>
                </c:pt>
                <c:pt idx="6">
                  <c:v>Connecting youth with summer employment opportunities</c:v>
                </c:pt>
              </c:strCache>
            </c:strRef>
          </c:cat>
          <c:val>
            <c:numRef>
              <c:f>Sheet1!$F$2:$F$8</c:f>
              <c:numCache>
                <c:formatCode>0%</c:formatCode>
                <c:ptCount val="7"/>
                <c:pt idx="0">
                  <c:v>0.01</c:v>
                </c:pt>
                <c:pt idx="1">
                  <c:v>0</c:v>
                </c:pt>
                <c:pt idx="2">
                  <c:v>0.02</c:v>
                </c:pt>
                <c:pt idx="3">
                  <c:v>0</c:v>
                </c:pt>
                <c:pt idx="4">
                  <c:v>0.02</c:v>
                </c:pt>
                <c:pt idx="5">
                  <c:v>0.01</c:v>
                </c:pt>
                <c:pt idx="6">
                  <c:v>0.01</c:v>
                </c:pt>
              </c:numCache>
            </c:numRef>
          </c:val>
          <c:extLst xmlns:c16r2="http://schemas.microsoft.com/office/drawing/2015/06/chart">
            <c:ext xmlns:c16="http://schemas.microsoft.com/office/drawing/2014/chart" uri="{C3380CC4-5D6E-409C-BE32-E72D297353CC}">
              <c16:uniqueId val="{00000009-178E-4FFE-A03E-B6463479248B}"/>
            </c:ext>
          </c:extLst>
        </c:ser>
        <c:dLbls>
          <c:showLegendKey val="0"/>
          <c:showVal val="1"/>
          <c:showCatName val="0"/>
          <c:showSerName val="0"/>
          <c:showPercent val="0"/>
          <c:showBubbleSize val="0"/>
        </c:dLbls>
        <c:gapWidth val="53"/>
        <c:overlap val="100"/>
        <c:axId val="378527256"/>
        <c:axId val="378527648"/>
      </c:barChart>
      <c:catAx>
        <c:axId val="378527256"/>
        <c:scaling>
          <c:orientation val="maxMin"/>
        </c:scaling>
        <c:delete val="0"/>
        <c:axPos val="l"/>
        <c:numFmt formatCode="General" sourceLinked="1"/>
        <c:majorTickMark val="none"/>
        <c:minorTickMark val="none"/>
        <c:tickLblPos val="nextTo"/>
        <c:spPr>
          <a:ln>
            <a:solidFill>
              <a:schemeClr val="tx1"/>
            </a:solidFill>
          </a:ln>
        </c:spPr>
        <c:txPr>
          <a:bodyPr/>
          <a:lstStyle/>
          <a:p>
            <a:pPr algn="r">
              <a:lnSpc>
                <a:spcPct val="100000"/>
              </a:lnSpc>
              <a:defRPr sz="1600"/>
            </a:pPr>
            <a:endParaRPr lang="en-US"/>
          </a:p>
        </c:txPr>
        <c:crossAx val="378527648"/>
        <c:crosses val="autoZero"/>
        <c:auto val="1"/>
        <c:lblAlgn val="ctr"/>
        <c:lblOffset val="100"/>
        <c:noMultiLvlLbl val="0"/>
      </c:catAx>
      <c:valAx>
        <c:axId val="378527648"/>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378527256"/>
        <c:crosses val="max"/>
        <c:crossBetween val="between"/>
        <c:majorUnit val="0.2"/>
      </c:valAx>
    </c:plotArea>
    <c:legend>
      <c:legendPos val="t"/>
      <c:layout>
        <c:manualLayout>
          <c:xMode val="edge"/>
          <c:yMode val="edge"/>
          <c:x val="0.36330497286989288"/>
          <c:y val="0"/>
          <c:w val="0.59344362851833343"/>
          <c:h val="6.198326943268747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59404405039934"/>
          <c:y val="9.1042094025729783E-2"/>
          <c:w val="0.48329973029068324"/>
          <c:h val="0.86317307512220698"/>
        </c:manualLayout>
      </c:layout>
      <c:barChart>
        <c:barDir val="bar"/>
        <c:grouping val="percentStacked"/>
        <c:varyColors val="0"/>
        <c:ser>
          <c:idx val="0"/>
          <c:order val="0"/>
          <c:tx>
            <c:strRef>
              <c:f>Sheet1!$B$1</c:f>
              <c:strCache>
                <c:ptCount val="1"/>
                <c:pt idx="0">
                  <c:v>Ext. Impt.</c:v>
                </c:pt>
              </c:strCache>
            </c:strRef>
          </c:tx>
          <c:spPr>
            <a:solidFill>
              <a:schemeClr val="accent1"/>
            </a:solidFill>
            <a:ln>
              <a:solidFill>
                <a:schemeClr val="tx1"/>
              </a:solidFill>
            </a:ln>
            <a:scene3d>
              <a:camera prst="orthographicFront"/>
              <a:lightRig rig="threePt" dir="t"/>
            </a:scene3d>
            <a:sp3d>
              <a:bevelT/>
            </a:sp3d>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Helping young parents learn about infant and toddlers’ development and needs</c:v>
                </c:pt>
                <c:pt idx="1">
                  <c:v>Providing bullying prevention programs 
and education</c:v>
                </c:pt>
                <c:pt idx="2">
                  <c:v>Providing physical and mental health services in a child’s native language</c:v>
                </c:pt>
                <c:pt idx="3">
                  <c:v>Providing outdoor education and 
recreation programs</c:v>
                </c:pt>
                <c:pt idx="4">
                  <c:v>Providing arts and cultural activities for children and youth</c:v>
                </c:pt>
                <c:pt idx="5">
                  <c:v>Providing youth leadership and 
empowerment programs</c:v>
                </c:pt>
                <c:pt idx="6">
                  <c:v>Providing media, arts, and technology education programs</c:v>
                </c:pt>
              </c:strCache>
            </c:strRef>
          </c:cat>
          <c:val>
            <c:numRef>
              <c:f>Sheet1!$B$2:$B$8</c:f>
              <c:numCache>
                <c:formatCode>0%</c:formatCode>
                <c:ptCount val="7"/>
                <c:pt idx="0">
                  <c:v>0.42</c:v>
                </c:pt>
                <c:pt idx="1">
                  <c:v>0.41</c:v>
                </c:pt>
                <c:pt idx="2">
                  <c:v>0.4</c:v>
                </c:pt>
                <c:pt idx="3">
                  <c:v>0.39</c:v>
                </c:pt>
                <c:pt idx="4">
                  <c:v>0.35</c:v>
                </c:pt>
                <c:pt idx="5">
                  <c:v>0.35</c:v>
                </c:pt>
                <c:pt idx="6">
                  <c:v>0.31</c:v>
                </c:pt>
              </c:numCache>
            </c:numRef>
          </c:val>
          <c:extLst xmlns:c16r2="http://schemas.microsoft.com/office/drawing/2015/06/chart">
            <c:ext xmlns:c16="http://schemas.microsoft.com/office/drawing/2014/chart" uri="{C3380CC4-5D6E-409C-BE32-E72D297353CC}">
              <c16:uniqueId val="{00000000-DCB0-4D35-8F18-6F3F1316DB86}"/>
            </c:ext>
          </c:extLst>
        </c:ser>
        <c:ser>
          <c:idx val="1"/>
          <c:order val="1"/>
          <c:tx>
            <c:strRef>
              <c:f>Sheet1!$C$1</c:f>
              <c:strCache>
                <c:ptCount val="1"/>
                <c:pt idx="0">
                  <c:v>Very Impt.</c:v>
                </c:pt>
              </c:strCache>
            </c:strRef>
          </c:tx>
          <c:spPr>
            <a:solidFill>
              <a:schemeClr val="accent2"/>
            </a:solidFill>
            <a:ln w="9525">
              <a:solidFill>
                <a:schemeClr val="tx1"/>
              </a:solidFill>
            </a:ln>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Helping young parents learn about infant and toddlers’ development and needs</c:v>
                </c:pt>
                <c:pt idx="1">
                  <c:v>Providing bullying prevention programs 
and education</c:v>
                </c:pt>
                <c:pt idx="2">
                  <c:v>Providing physical and mental health services in a child’s native language</c:v>
                </c:pt>
                <c:pt idx="3">
                  <c:v>Providing outdoor education and 
recreation programs</c:v>
                </c:pt>
                <c:pt idx="4">
                  <c:v>Providing arts and cultural activities for children and youth</c:v>
                </c:pt>
                <c:pt idx="5">
                  <c:v>Providing youth leadership and 
empowerment programs</c:v>
                </c:pt>
                <c:pt idx="6">
                  <c:v>Providing media, arts, and technology education programs</c:v>
                </c:pt>
              </c:strCache>
            </c:strRef>
          </c:cat>
          <c:val>
            <c:numRef>
              <c:f>Sheet1!$C$2:$C$8</c:f>
              <c:numCache>
                <c:formatCode>0%</c:formatCode>
                <c:ptCount val="7"/>
                <c:pt idx="0">
                  <c:v>0.3</c:v>
                </c:pt>
                <c:pt idx="1">
                  <c:v>0.28000000000000003</c:v>
                </c:pt>
                <c:pt idx="2">
                  <c:v>0.31</c:v>
                </c:pt>
                <c:pt idx="3">
                  <c:v>0.32</c:v>
                </c:pt>
                <c:pt idx="4">
                  <c:v>0.37</c:v>
                </c:pt>
                <c:pt idx="5">
                  <c:v>0.35</c:v>
                </c:pt>
                <c:pt idx="6">
                  <c:v>0.42</c:v>
                </c:pt>
              </c:numCache>
            </c:numRef>
          </c:val>
          <c:extLst xmlns:c16r2="http://schemas.microsoft.com/office/drawing/2015/06/chart">
            <c:ext xmlns:c16="http://schemas.microsoft.com/office/drawing/2014/chart" uri="{C3380CC4-5D6E-409C-BE32-E72D297353CC}">
              <c16:uniqueId val="{00000001-DCB0-4D35-8F18-6F3F1316DB86}"/>
            </c:ext>
          </c:extLst>
        </c:ser>
        <c:ser>
          <c:idx val="2"/>
          <c:order val="2"/>
          <c:tx>
            <c:strRef>
              <c:f>Sheet1!$D$1</c:f>
              <c:strCache>
                <c:ptCount val="1"/>
                <c:pt idx="0">
                  <c:v>Smwt. Impt.</c:v>
                </c:pt>
              </c:strCache>
            </c:strRef>
          </c:tx>
          <c:spPr>
            <a:solidFill>
              <a:schemeClr val="accent5"/>
            </a:solidFill>
            <a:ln>
              <a:solidFill>
                <a:schemeClr val="tx1"/>
              </a:solidFill>
            </a:ln>
            <a:scene3d>
              <a:camera prst="orthographicFront"/>
              <a:lightRig rig="threePt" dir="t"/>
            </a:scene3d>
            <a:sp3d>
              <a:bevelT/>
            </a:sp3d>
          </c:spPr>
          <c:invertIfNegative val="0"/>
          <c:dLbls>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Sheet1!$A$2:$A$8</c:f>
              <c:strCache>
                <c:ptCount val="7"/>
                <c:pt idx="0">
                  <c:v>Helping young parents learn about infant and toddlers’ development and needs</c:v>
                </c:pt>
                <c:pt idx="1">
                  <c:v>Providing bullying prevention programs 
and education</c:v>
                </c:pt>
                <c:pt idx="2">
                  <c:v>Providing physical and mental health services in a child’s native language</c:v>
                </c:pt>
                <c:pt idx="3">
                  <c:v>Providing outdoor education and 
recreation programs</c:v>
                </c:pt>
                <c:pt idx="4">
                  <c:v>Providing arts and cultural activities for children and youth</c:v>
                </c:pt>
                <c:pt idx="5">
                  <c:v>Providing youth leadership and 
empowerment programs</c:v>
                </c:pt>
                <c:pt idx="6">
                  <c:v>Providing media, arts, and technology education programs</c:v>
                </c:pt>
              </c:strCache>
            </c:strRef>
          </c:cat>
          <c:val>
            <c:numRef>
              <c:f>Sheet1!$D$2:$D$8</c:f>
              <c:numCache>
                <c:formatCode>0%</c:formatCode>
                <c:ptCount val="7"/>
                <c:pt idx="0">
                  <c:v>0.19</c:v>
                </c:pt>
                <c:pt idx="1">
                  <c:v>0.2</c:v>
                </c:pt>
                <c:pt idx="2">
                  <c:v>0.19</c:v>
                </c:pt>
                <c:pt idx="3">
                  <c:v>0.2</c:v>
                </c:pt>
                <c:pt idx="4">
                  <c:v>0.23</c:v>
                </c:pt>
                <c:pt idx="5">
                  <c:v>0.18</c:v>
                </c:pt>
                <c:pt idx="6">
                  <c:v>0.19</c:v>
                </c:pt>
              </c:numCache>
            </c:numRef>
          </c:val>
          <c:extLst xmlns:c16r2="http://schemas.microsoft.com/office/drawing/2015/06/chart">
            <c:ext xmlns:c16="http://schemas.microsoft.com/office/drawing/2014/chart" uri="{C3380CC4-5D6E-409C-BE32-E72D297353CC}">
              <c16:uniqueId val="{00000002-DCB0-4D35-8F18-6F3F1316DB86}"/>
            </c:ext>
          </c:extLst>
        </c:ser>
        <c:ser>
          <c:idx val="3"/>
          <c:order val="3"/>
          <c:tx>
            <c:strRef>
              <c:f>Sheet1!$E$1</c:f>
              <c:strCache>
                <c:ptCount val="1"/>
                <c:pt idx="0">
                  <c:v>Not Too Impt.</c:v>
                </c:pt>
              </c:strCache>
            </c:strRef>
          </c:tx>
          <c:spPr>
            <a:solidFill>
              <a:schemeClr val="accent4"/>
            </a:solidFill>
            <a:ln>
              <a:solidFill>
                <a:schemeClr val="tx1"/>
              </a:solidFill>
            </a:ln>
            <a:scene3d>
              <a:camera prst="orthographicFront"/>
              <a:lightRig rig="threePt" dir="t"/>
            </a:scene3d>
            <a:sp3d>
              <a:bevelT/>
            </a:sp3d>
          </c:spPr>
          <c:invertIfNegative val="0"/>
          <c:dLbls>
            <c:dLbl>
              <c:idx val="4"/>
              <c:delete val="1"/>
              <c:extLst xmlns:c16r2="http://schemas.microsoft.com/office/drawing/2015/06/chart">
                <c:ext xmlns:c16="http://schemas.microsoft.com/office/drawing/2014/chart" uri="{C3380CC4-5D6E-409C-BE32-E72D297353CC}">
                  <c16:uniqueId val="{00000003-DCB0-4D35-8F18-6F3F1316DB86}"/>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Sheet1!$A$2:$A$8</c:f>
              <c:strCache>
                <c:ptCount val="7"/>
                <c:pt idx="0">
                  <c:v>Helping young parents learn about infant and toddlers’ development and needs</c:v>
                </c:pt>
                <c:pt idx="1">
                  <c:v>Providing bullying prevention programs 
and education</c:v>
                </c:pt>
                <c:pt idx="2">
                  <c:v>Providing physical and mental health services in a child’s native language</c:v>
                </c:pt>
                <c:pt idx="3">
                  <c:v>Providing outdoor education and 
recreation programs</c:v>
                </c:pt>
                <c:pt idx="4">
                  <c:v>Providing arts and cultural activities for children and youth</c:v>
                </c:pt>
                <c:pt idx="5">
                  <c:v>Providing youth leadership and 
empowerment programs</c:v>
                </c:pt>
                <c:pt idx="6">
                  <c:v>Providing media, arts, and technology education programs</c:v>
                </c:pt>
              </c:strCache>
            </c:strRef>
          </c:cat>
          <c:val>
            <c:numRef>
              <c:f>Sheet1!$E$2:$E$8</c:f>
              <c:numCache>
                <c:formatCode>0%</c:formatCode>
                <c:ptCount val="7"/>
                <c:pt idx="0">
                  <c:v>0.09</c:v>
                </c:pt>
                <c:pt idx="1">
                  <c:v>0.1</c:v>
                </c:pt>
                <c:pt idx="2">
                  <c:v>0.09</c:v>
                </c:pt>
                <c:pt idx="3">
                  <c:v>0.08</c:v>
                </c:pt>
                <c:pt idx="4">
                  <c:v>0.04</c:v>
                </c:pt>
                <c:pt idx="5">
                  <c:v>0.08</c:v>
                </c:pt>
                <c:pt idx="6">
                  <c:v>0.08</c:v>
                </c:pt>
              </c:numCache>
            </c:numRef>
          </c:val>
          <c:extLst xmlns:c16r2="http://schemas.microsoft.com/office/drawing/2015/06/chart">
            <c:ext xmlns:c16="http://schemas.microsoft.com/office/drawing/2014/chart" uri="{C3380CC4-5D6E-409C-BE32-E72D297353CC}">
              <c16:uniqueId val="{00000004-DCB0-4D35-8F18-6F3F1316DB86}"/>
            </c:ext>
          </c:extLst>
        </c:ser>
        <c:ser>
          <c:idx val="4"/>
          <c:order val="4"/>
          <c:tx>
            <c:strRef>
              <c:f>Sheet1!$F$1</c:f>
              <c:strCache>
                <c:ptCount val="1"/>
                <c:pt idx="0">
                  <c:v>DK/NA</c:v>
                </c:pt>
              </c:strCache>
            </c:strRef>
          </c:tx>
          <c:spPr>
            <a:solidFill>
              <a:schemeClr val="accent6"/>
            </a:solidFill>
            <a:ln>
              <a:solidFill>
                <a:schemeClr val="tx1"/>
              </a:solidFill>
            </a:ln>
            <a:scene3d>
              <a:camera prst="orthographicFront"/>
              <a:lightRig rig="threePt" dir="t"/>
            </a:scene3d>
            <a:sp3d>
              <a:bevelT/>
            </a:sp3d>
          </c:spPr>
          <c:invertIfNegative val="0"/>
          <c:dLbls>
            <c:delete val="1"/>
          </c:dLbls>
          <c:cat>
            <c:strRef>
              <c:f>Sheet1!$A$2:$A$8</c:f>
              <c:strCache>
                <c:ptCount val="7"/>
                <c:pt idx="0">
                  <c:v>Helping young parents learn about infant and toddlers’ development and needs</c:v>
                </c:pt>
                <c:pt idx="1">
                  <c:v>Providing bullying prevention programs 
and education</c:v>
                </c:pt>
                <c:pt idx="2">
                  <c:v>Providing physical and mental health services in a child’s native language</c:v>
                </c:pt>
                <c:pt idx="3">
                  <c:v>Providing outdoor education and 
recreation programs</c:v>
                </c:pt>
                <c:pt idx="4">
                  <c:v>Providing arts and cultural activities for children and youth</c:v>
                </c:pt>
                <c:pt idx="5">
                  <c:v>Providing youth leadership and 
empowerment programs</c:v>
                </c:pt>
                <c:pt idx="6">
                  <c:v>Providing media, arts, and technology education programs</c:v>
                </c:pt>
              </c:strCache>
            </c:strRef>
          </c:cat>
          <c:val>
            <c:numRef>
              <c:f>Sheet1!$F$2:$F$8</c:f>
              <c:numCache>
                <c:formatCode>0%</c:formatCode>
                <c:ptCount val="7"/>
                <c:pt idx="0">
                  <c:v>0</c:v>
                </c:pt>
                <c:pt idx="1">
                  <c:v>0</c:v>
                </c:pt>
                <c:pt idx="2">
                  <c:v>0.01</c:v>
                </c:pt>
                <c:pt idx="3">
                  <c:v>0.01</c:v>
                </c:pt>
                <c:pt idx="4">
                  <c:v>0.02</c:v>
                </c:pt>
                <c:pt idx="5">
                  <c:v>0.04</c:v>
                </c:pt>
                <c:pt idx="6">
                  <c:v>0.01</c:v>
                </c:pt>
              </c:numCache>
            </c:numRef>
          </c:val>
          <c:extLst xmlns:c16r2="http://schemas.microsoft.com/office/drawing/2015/06/chart">
            <c:ext xmlns:c16="http://schemas.microsoft.com/office/drawing/2014/chart" uri="{C3380CC4-5D6E-409C-BE32-E72D297353CC}">
              <c16:uniqueId val="{00000005-DCB0-4D35-8F18-6F3F1316DB86}"/>
            </c:ext>
          </c:extLst>
        </c:ser>
        <c:dLbls>
          <c:showLegendKey val="0"/>
          <c:showVal val="1"/>
          <c:showCatName val="0"/>
          <c:showSerName val="0"/>
          <c:showPercent val="0"/>
          <c:showBubbleSize val="0"/>
        </c:dLbls>
        <c:gapWidth val="53"/>
        <c:overlap val="100"/>
        <c:axId val="379101128"/>
        <c:axId val="379101520"/>
      </c:barChart>
      <c:catAx>
        <c:axId val="379101128"/>
        <c:scaling>
          <c:orientation val="maxMin"/>
        </c:scaling>
        <c:delete val="0"/>
        <c:axPos val="l"/>
        <c:numFmt formatCode="General" sourceLinked="1"/>
        <c:majorTickMark val="none"/>
        <c:minorTickMark val="none"/>
        <c:tickLblPos val="nextTo"/>
        <c:spPr>
          <a:ln>
            <a:solidFill>
              <a:schemeClr val="tx1"/>
            </a:solidFill>
          </a:ln>
        </c:spPr>
        <c:txPr>
          <a:bodyPr/>
          <a:lstStyle/>
          <a:p>
            <a:pPr algn="r">
              <a:lnSpc>
                <a:spcPct val="100000"/>
              </a:lnSpc>
              <a:defRPr sz="1600"/>
            </a:pPr>
            <a:endParaRPr lang="en-US"/>
          </a:p>
        </c:txPr>
        <c:crossAx val="379101520"/>
        <c:crosses val="autoZero"/>
        <c:auto val="1"/>
        <c:lblAlgn val="ctr"/>
        <c:lblOffset val="100"/>
        <c:noMultiLvlLbl val="0"/>
      </c:catAx>
      <c:valAx>
        <c:axId val="379101520"/>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379101128"/>
        <c:crosses val="max"/>
        <c:crossBetween val="between"/>
        <c:majorUnit val="0.2"/>
      </c:valAx>
    </c:plotArea>
    <c:legend>
      <c:legendPos val="t"/>
      <c:layout>
        <c:manualLayout>
          <c:xMode val="edge"/>
          <c:yMode val="edge"/>
          <c:x val="0.36330497286989288"/>
          <c:y val="0"/>
          <c:w val="0.59344362851833343"/>
          <c:h val="6.198326943268747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59404405039934"/>
          <c:y val="9.1042094025729783E-2"/>
          <c:w val="0.50074608245145114"/>
          <c:h val="0.86317307512220698"/>
        </c:manualLayout>
      </c:layout>
      <c:barChart>
        <c:barDir val="bar"/>
        <c:grouping val="percentStacked"/>
        <c:varyColors val="0"/>
        <c:ser>
          <c:idx val="0"/>
          <c:order val="0"/>
          <c:tx>
            <c:strRef>
              <c:f>Sheet1!$B$1</c:f>
              <c:strCache>
                <c:ptCount val="1"/>
                <c:pt idx="0">
                  <c:v>One of the Highest</c:v>
                </c:pt>
              </c:strCache>
            </c:strRef>
          </c:tx>
          <c:spPr>
            <a:solidFill>
              <a:schemeClr val="accent1"/>
            </a:solidFill>
            <a:ln>
              <a:noFill/>
            </a:ln>
            <a:scene3d>
              <a:camera prst="orthographicFront"/>
              <a:lightRig rig="threePt" dir="t"/>
            </a:scene3d>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Youth with poor mental health</c:v>
                </c:pt>
                <c:pt idx="1">
                  <c:v>Homeless children</c:v>
                </c:pt>
                <c:pt idx="2">
                  <c:v>Youth with poor physical health</c:v>
                </c:pt>
                <c:pt idx="3">
                  <c:v>Youth involved in the juvenile justice system</c:v>
                </c:pt>
                <c:pt idx="4">
                  <c:v>Youth living in poverty</c:v>
                </c:pt>
                <c:pt idx="5">
                  <c:v>Children ages 5 to 18</c:v>
                </c:pt>
                <c:pt idx="6">
                  <c:v>Foster children and youth</c:v>
                </c:pt>
              </c:strCache>
            </c:strRef>
          </c:cat>
          <c:val>
            <c:numRef>
              <c:f>Sheet1!$B$2:$B$8</c:f>
              <c:numCache>
                <c:formatCode>0%</c:formatCode>
                <c:ptCount val="7"/>
                <c:pt idx="0">
                  <c:v>0.43</c:v>
                </c:pt>
                <c:pt idx="1">
                  <c:v>0.33</c:v>
                </c:pt>
                <c:pt idx="2">
                  <c:v>0.32</c:v>
                </c:pt>
                <c:pt idx="3">
                  <c:v>0.43</c:v>
                </c:pt>
                <c:pt idx="4">
                  <c:v>0.42</c:v>
                </c:pt>
                <c:pt idx="5">
                  <c:v>0.27</c:v>
                </c:pt>
                <c:pt idx="6">
                  <c:v>0.36</c:v>
                </c:pt>
              </c:numCache>
            </c:numRef>
          </c:val>
          <c:extLst xmlns:c16r2="http://schemas.microsoft.com/office/drawing/2015/06/chart">
            <c:ext xmlns:c16="http://schemas.microsoft.com/office/drawing/2014/chart" uri="{C3380CC4-5D6E-409C-BE32-E72D297353CC}">
              <c16:uniqueId val="{00000000-332C-4B77-A91A-BD7A2B69DABB}"/>
            </c:ext>
          </c:extLst>
        </c:ser>
        <c:ser>
          <c:idx val="1"/>
          <c:order val="1"/>
          <c:tx>
            <c:strRef>
              <c:f>Sheet1!$C$1</c:f>
              <c:strCache>
                <c:ptCount val="1"/>
                <c:pt idx="0">
                  <c:v>High</c:v>
                </c:pt>
              </c:strCache>
            </c:strRef>
          </c:tx>
          <c:spPr>
            <a:solidFill>
              <a:schemeClr val="accent2"/>
            </a:solidFill>
            <a:ln w="9525">
              <a:noFill/>
            </a:ln>
            <a:scene3d>
              <a:camera prst="orthographicFront"/>
              <a:lightRig rig="threePt" dir="t"/>
            </a:scene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Youth with poor mental health</c:v>
                </c:pt>
                <c:pt idx="1">
                  <c:v>Homeless children</c:v>
                </c:pt>
                <c:pt idx="2">
                  <c:v>Youth with poor physical health</c:v>
                </c:pt>
                <c:pt idx="3">
                  <c:v>Youth involved in the juvenile justice system</c:v>
                </c:pt>
                <c:pt idx="4">
                  <c:v>Youth living in poverty</c:v>
                </c:pt>
                <c:pt idx="5">
                  <c:v>Children ages 5 to 18</c:v>
                </c:pt>
                <c:pt idx="6">
                  <c:v>Foster children and youth</c:v>
                </c:pt>
              </c:strCache>
            </c:strRef>
          </c:cat>
          <c:val>
            <c:numRef>
              <c:f>Sheet1!$C$2:$C$8</c:f>
              <c:numCache>
                <c:formatCode>0%</c:formatCode>
                <c:ptCount val="7"/>
                <c:pt idx="0">
                  <c:v>0.38</c:v>
                </c:pt>
                <c:pt idx="1">
                  <c:v>0.48</c:v>
                </c:pt>
                <c:pt idx="2">
                  <c:v>0.48</c:v>
                </c:pt>
                <c:pt idx="3">
                  <c:v>0.37</c:v>
                </c:pt>
                <c:pt idx="4">
                  <c:v>0.36</c:v>
                </c:pt>
                <c:pt idx="5">
                  <c:v>0.52</c:v>
                </c:pt>
                <c:pt idx="6">
                  <c:v>0.37</c:v>
                </c:pt>
              </c:numCache>
            </c:numRef>
          </c:val>
          <c:extLst xmlns:c16r2="http://schemas.microsoft.com/office/drawing/2015/06/chart">
            <c:ext xmlns:c16="http://schemas.microsoft.com/office/drawing/2014/chart" uri="{C3380CC4-5D6E-409C-BE32-E72D297353CC}">
              <c16:uniqueId val="{00000001-332C-4B77-A91A-BD7A2B69DABB}"/>
            </c:ext>
          </c:extLst>
        </c:ser>
        <c:ser>
          <c:idx val="2"/>
          <c:order val="2"/>
          <c:tx>
            <c:strRef>
              <c:f>Sheet1!$D$1</c:f>
              <c:strCache>
                <c:ptCount val="1"/>
                <c:pt idx="0">
                  <c:v>Medium</c:v>
                </c:pt>
              </c:strCache>
            </c:strRef>
          </c:tx>
          <c:spPr>
            <a:solidFill>
              <a:schemeClr val="accent5"/>
            </a:solidFill>
            <a:ln>
              <a:noFill/>
            </a:ln>
            <a:scene3d>
              <a:camera prst="orthographicFront"/>
              <a:lightRig rig="threePt" dir="t"/>
            </a:scene3d>
          </c:spPr>
          <c:invertIfNegative val="0"/>
          <c:dLbls>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Sheet1!$A$2:$A$8</c:f>
              <c:strCache>
                <c:ptCount val="7"/>
                <c:pt idx="0">
                  <c:v>Youth with poor mental health</c:v>
                </c:pt>
                <c:pt idx="1">
                  <c:v>Homeless children</c:v>
                </c:pt>
                <c:pt idx="2">
                  <c:v>Youth with poor physical health</c:v>
                </c:pt>
                <c:pt idx="3">
                  <c:v>Youth involved in the juvenile justice system</c:v>
                </c:pt>
                <c:pt idx="4">
                  <c:v>Youth living in poverty</c:v>
                </c:pt>
                <c:pt idx="5">
                  <c:v>Children ages 5 to 18</c:v>
                </c:pt>
                <c:pt idx="6">
                  <c:v>Foster children and youth</c:v>
                </c:pt>
              </c:strCache>
            </c:strRef>
          </c:cat>
          <c:val>
            <c:numRef>
              <c:f>Sheet1!$D$2:$D$8</c:f>
              <c:numCache>
                <c:formatCode>0%</c:formatCode>
                <c:ptCount val="7"/>
                <c:pt idx="0">
                  <c:v>0.16</c:v>
                </c:pt>
                <c:pt idx="1">
                  <c:v>0.12</c:v>
                </c:pt>
                <c:pt idx="2">
                  <c:v>0.13</c:v>
                </c:pt>
                <c:pt idx="3">
                  <c:v>0.16</c:v>
                </c:pt>
                <c:pt idx="4">
                  <c:v>0.16</c:v>
                </c:pt>
                <c:pt idx="5">
                  <c:v>0.12</c:v>
                </c:pt>
                <c:pt idx="6">
                  <c:v>0.16</c:v>
                </c:pt>
              </c:numCache>
            </c:numRef>
          </c:val>
          <c:extLst xmlns:c16r2="http://schemas.microsoft.com/office/drawing/2015/06/chart">
            <c:ext xmlns:c16="http://schemas.microsoft.com/office/drawing/2014/chart" uri="{C3380CC4-5D6E-409C-BE32-E72D297353CC}">
              <c16:uniqueId val="{00000002-332C-4B77-A91A-BD7A2B69DABB}"/>
            </c:ext>
          </c:extLst>
        </c:ser>
        <c:ser>
          <c:idx val="3"/>
          <c:order val="3"/>
          <c:tx>
            <c:strRef>
              <c:f>Sheet1!$E$1</c:f>
              <c:strCache>
                <c:ptCount val="1"/>
                <c:pt idx="0">
                  <c:v>Low</c:v>
                </c:pt>
              </c:strCache>
            </c:strRef>
          </c:tx>
          <c:spPr>
            <a:solidFill>
              <a:schemeClr val="accent4"/>
            </a:solidFill>
            <a:ln>
              <a:noFill/>
            </a:ln>
            <a:scene3d>
              <a:camera prst="orthographicFront"/>
              <a:lightRig rig="threePt" dir="t"/>
            </a:scene3d>
          </c:spPr>
          <c:invertIfNegative val="0"/>
          <c:dLbls>
            <c:dLbl>
              <c:idx val="1"/>
              <c:spPr>
                <a:noFill/>
                <a:ln>
                  <a:noFill/>
                </a:ln>
                <a:effectLst/>
              </c:spPr>
              <c:txPr>
                <a:bodyPr wrap="square" lIns="38100" tIns="19050" rIns="38100" bIns="19050" anchor="ctr">
                  <a:spAutoFit/>
                </a:bodyPr>
                <a:lstStyle/>
                <a:p>
                  <a:pPr>
                    <a:defRPr sz="1050">
                      <a:solidFill>
                        <a:schemeClr val="bg1"/>
                      </a:solidFill>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32C-4B77-A91A-BD7A2B69DABB}"/>
                </c:ext>
                <c:ext xmlns:c15="http://schemas.microsoft.com/office/drawing/2012/chart" uri="{CE6537A1-D6FC-4f65-9D91-7224C49458BB}"/>
              </c:extLst>
            </c:dLbl>
            <c:dLbl>
              <c:idx val="2"/>
              <c:spPr>
                <a:noFill/>
                <a:ln>
                  <a:noFill/>
                </a:ln>
                <a:effectLst/>
              </c:spPr>
              <c:txPr>
                <a:bodyPr wrap="square" lIns="38100" tIns="19050" rIns="38100" bIns="19050" anchor="ctr">
                  <a:spAutoFit/>
                </a:bodyPr>
                <a:lstStyle/>
                <a:p>
                  <a:pPr>
                    <a:defRPr sz="1050">
                      <a:solidFill>
                        <a:schemeClr val="bg1"/>
                      </a:solidFill>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32C-4B77-A91A-BD7A2B69DABB}"/>
                </c:ext>
                <c:ext xmlns:c15="http://schemas.microsoft.com/office/drawing/2012/chart" uri="{CE6537A1-D6FC-4f65-9D91-7224C49458BB}"/>
              </c:extLst>
            </c:dLbl>
            <c:dLbl>
              <c:idx val="5"/>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32C-4B77-A91A-BD7A2B69DABB}"/>
                </c:ext>
                <c:ext xmlns:c15="http://schemas.microsoft.com/office/drawing/2012/chart" uri="{CE6537A1-D6FC-4f65-9D91-7224C49458BB}"/>
              </c:extLst>
            </c:dLbl>
            <c:dLbl>
              <c:idx val="6"/>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32C-4B77-A91A-BD7A2B69DABB}"/>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Sheet1!$A$2:$A$8</c:f>
              <c:strCache>
                <c:ptCount val="7"/>
                <c:pt idx="0">
                  <c:v>Youth with poor mental health</c:v>
                </c:pt>
                <c:pt idx="1">
                  <c:v>Homeless children</c:v>
                </c:pt>
                <c:pt idx="2">
                  <c:v>Youth with poor physical health</c:v>
                </c:pt>
                <c:pt idx="3">
                  <c:v>Youth involved in the juvenile justice system</c:v>
                </c:pt>
                <c:pt idx="4">
                  <c:v>Youth living in poverty</c:v>
                </c:pt>
                <c:pt idx="5">
                  <c:v>Children ages 5 to 18</c:v>
                </c:pt>
                <c:pt idx="6">
                  <c:v>Foster children and youth</c:v>
                </c:pt>
              </c:strCache>
            </c:strRef>
          </c:cat>
          <c:val>
            <c:numRef>
              <c:f>Sheet1!$E$2:$E$8</c:f>
              <c:numCache>
                <c:formatCode>0%</c:formatCode>
                <c:ptCount val="7"/>
                <c:pt idx="0">
                  <c:v>0.02</c:v>
                </c:pt>
                <c:pt idx="1">
                  <c:v>0.05</c:v>
                </c:pt>
                <c:pt idx="2">
                  <c:v>0.05</c:v>
                </c:pt>
                <c:pt idx="3">
                  <c:v>0.03</c:v>
                </c:pt>
                <c:pt idx="4">
                  <c:v>0.03</c:v>
                </c:pt>
                <c:pt idx="5">
                  <c:v>7.0000000000000007E-2</c:v>
                </c:pt>
                <c:pt idx="6">
                  <c:v>0.1</c:v>
                </c:pt>
              </c:numCache>
            </c:numRef>
          </c:val>
          <c:extLst xmlns:c16r2="http://schemas.microsoft.com/office/drawing/2015/06/chart">
            <c:ext xmlns:c16="http://schemas.microsoft.com/office/drawing/2014/chart" uri="{C3380CC4-5D6E-409C-BE32-E72D297353CC}">
              <c16:uniqueId val="{00000007-332C-4B77-A91A-BD7A2B69DABB}"/>
            </c:ext>
          </c:extLst>
        </c:ser>
        <c:ser>
          <c:idx val="4"/>
          <c:order val="4"/>
          <c:tx>
            <c:strRef>
              <c:f>Sheet1!$F$1</c:f>
              <c:strCache>
                <c:ptCount val="1"/>
                <c:pt idx="0">
                  <c:v>DK/NA</c:v>
                </c:pt>
              </c:strCache>
            </c:strRef>
          </c:tx>
          <c:spPr>
            <a:solidFill>
              <a:schemeClr val="accent6"/>
            </a:solidFill>
            <a:ln>
              <a:noFill/>
            </a:ln>
            <a:scene3d>
              <a:camera prst="orthographicFront"/>
              <a:lightRig rig="threePt" dir="t"/>
            </a:scene3d>
          </c:spPr>
          <c:invertIfNegative val="0"/>
          <c:dLbls>
            <c:delete val="1"/>
          </c:dLbls>
          <c:cat>
            <c:strRef>
              <c:f>Sheet1!$A$2:$A$8</c:f>
              <c:strCache>
                <c:ptCount val="7"/>
                <c:pt idx="0">
                  <c:v>Youth with poor mental health</c:v>
                </c:pt>
                <c:pt idx="1">
                  <c:v>Homeless children</c:v>
                </c:pt>
                <c:pt idx="2">
                  <c:v>Youth with poor physical health</c:v>
                </c:pt>
                <c:pt idx="3">
                  <c:v>Youth involved in the juvenile justice system</c:v>
                </c:pt>
                <c:pt idx="4">
                  <c:v>Youth living in poverty</c:v>
                </c:pt>
                <c:pt idx="5">
                  <c:v>Children ages 5 to 18</c:v>
                </c:pt>
                <c:pt idx="6">
                  <c:v>Foster children and youth</c:v>
                </c:pt>
              </c:strCache>
            </c:strRef>
          </c:cat>
          <c:val>
            <c:numRef>
              <c:f>Sheet1!$F$2:$F$8</c:f>
              <c:numCache>
                <c:formatCode>0%</c:formatCode>
                <c:ptCount val="7"/>
                <c:pt idx="0">
                  <c:v>0.01</c:v>
                </c:pt>
                <c:pt idx="1">
                  <c:v>0.02</c:v>
                </c:pt>
                <c:pt idx="2">
                  <c:v>0.02</c:v>
                </c:pt>
                <c:pt idx="3">
                  <c:v>0.02</c:v>
                </c:pt>
                <c:pt idx="4">
                  <c:v>0.02</c:v>
                </c:pt>
                <c:pt idx="5">
                  <c:v>0.03</c:v>
                </c:pt>
                <c:pt idx="6">
                  <c:v>0.01</c:v>
                </c:pt>
              </c:numCache>
            </c:numRef>
          </c:val>
          <c:extLst xmlns:c16r2="http://schemas.microsoft.com/office/drawing/2015/06/chart">
            <c:ext xmlns:c16="http://schemas.microsoft.com/office/drawing/2014/chart" uri="{C3380CC4-5D6E-409C-BE32-E72D297353CC}">
              <c16:uniqueId val="{00000008-332C-4B77-A91A-BD7A2B69DABB}"/>
            </c:ext>
          </c:extLst>
        </c:ser>
        <c:dLbls>
          <c:showLegendKey val="0"/>
          <c:showVal val="1"/>
          <c:showCatName val="0"/>
          <c:showSerName val="0"/>
          <c:showPercent val="0"/>
          <c:showBubbleSize val="0"/>
        </c:dLbls>
        <c:gapWidth val="53"/>
        <c:overlap val="100"/>
        <c:axId val="379103088"/>
        <c:axId val="379103480"/>
      </c:barChart>
      <c:catAx>
        <c:axId val="379103088"/>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600"/>
            </a:pPr>
            <a:endParaRPr lang="en-US"/>
          </a:p>
        </c:txPr>
        <c:crossAx val="379103480"/>
        <c:crosses val="autoZero"/>
        <c:auto val="1"/>
        <c:lblAlgn val="ctr"/>
        <c:lblOffset val="100"/>
        <c:noMultiLvlLbl val="0"/>
      </c:catAx>
      <c:valAx>
        <c:axId val="379103480"/>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379103088"/>
        <c:crosses val="max"/>
        <c:crossBetween val="between"/>
        <c:majorUnit val="0.2"/>
      </c:valAx>
    </c:plotArea>
    <c:legend>
      <c:legendPos val="t"/>
      <c:layout>
        <c:manualLayout>
          <c:xMode val="edge"/>
          <c:yMode val="edge"/>
          <c:x val="0.4578972476098751"/>
          <c:y val="0"/>
          <c:w val="0.50111524940633556"/>
          <c:h val="5.8853243771019421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47608745977212"/>
          <c:y val="9.1042094025729783E-2"/>
          <c:w val="0.57941768688131046"/>
          <c:h val="0.86317307512220698"/>
        </c:manualLayout>
      </c:layout>
      <c:barChart>
        <c:barDir val="bar"/>
        <c:grouping val="percentStacked"/>
        <c:varyColors val="0"/>
        <c:ser>
          <c:idx val="0"/>
          <c:order val="0"/>
          <c:tx>
            <c:strRef>
              <c:f>Sheet1!$B$1</c:f>
              <c:strCache>
                <c:ptCount val="1"/>
                <c:pt idx="0">
                  <c:v>One of the Highest</c:v>
                </c:pt>
              </c:strCache>
            </c:strRef>
          </c:tx>
          <c:spPr>
            <a:solidFill>
              <a:schemeClr val="accent1"/>
            </a:solidFill>
            <a:ln>
              <a:noFill/>
            </a:ln>
            <a:scene3d>
              <a:camera prst="orthographicFront"/>
              <a:lightRig rig="threePt" dir="t"/>
            </a:scene3d>
          </c:spPr>
          <c:invertIfNegative val="0"/>
          <c:dLbls>
            <c:spPr>
              <a:noFill/>
              <a:ln>
                <a:noFill/>
              </a:ln>
              <a:effectLst/>
            </c:spPr>
            <c:txPr>
              <a:bodyPr/>
              <a:lstStyle/>
              <a:p>
                <a:pPr>
                  <a:defRPr sz="16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Youth with disabilities</c:v>
                </c:pt>
                <c:pt idx="1">
                  <c:v>Teen parents and families</c:v>
                </c:pt>
                <c:pt idx="2">
                  <c:v>Youth living in North Richmond</c:v>
                </c:pt>
                <c:pt idx="3">
                  <c:v>Immigrant children and youth</c:v>
                </c:pt>
                <c:pt idx="4">
                  <c:v>All Richmond youth</c:v>
                </c:pt>
                <c:pt idx="5">
                  <c:v>LGBT children and youth</c:v>
                </c:pt>
                <c:pt idx="6">
                  <c:v>Youth ages 19 to 24</c:v>
                </c:pt>
              </c:strCache>
            </c:strRef>
          </c:cat>
          <c:val>
            <c:numRef>
              <c:f>Sheet1!$B$2:$B$8</c:f>
              <c:numCache>
                <c:formatCode>0%</c:formatCode>
                <c:ptCount val="7"/>
                <c:pt idx="0">
                  <c:v>0.3</c:v>
                </c:pt>
                <c:pt idx="1">
                  <c:v>0.35</c:v>
                </c:pt>
                <c:pt idx="2">
                  <c:v>0.31</c:v>
                </c:pt>
                <c:pt idx="3">
                  <c:v>0.27</c:v>
                </c:pt>
                <c:pt idx="4">
                  <c:v>0.27</c:v>
                </c:pt>
                <c:pt idx="5">
                  <c:v>0.23</c:v>
                </c:pt>
                <c:pt idx="6">
                  <c:v>0.22</c:v>
                </c:pt>
              </c:numCache>
            </c:numRef>
          </c:val>
          <c:extLst xmlns:c16r2="http://schemas.microsoft.com/office/drawing/2015/06/chart">
            <c:ext xmlns:c16="http://schemas.microsoft.com/office/drawing/2014/chart" uri="{C3380CC4-5D6E-409C-BE32-E72D297353CC}">
              <c16:uniqueId val="{00000000-F1D0-4757-A0E6-5936A0505996}"/>
            </c:ext>
          </c:extLst>
        </c:ser>
        <c:ser>
          <c:idx val="1"/>
          <c:order val="1"/>
          <c:tx>
            <c:strRef>
              <c:f>Sheet1!$C$1</c:f>
              <c:strCache>
                <c:ptCount val="1"/>
                <c:pt idx="0">
                  <c:v>High</c:v>
                </c:pt>
              </c:strCache>
            </c:strRef>
          </c:tx>
          <c:spPr>
            <a:solidFill>
              <a:schemeClr val="accent2"/>
            </a:solidFill>
            <a:ln w="9525">
              <a:noFill/>
            </a:ln>
            <a:scene3d>
              <a:camera prst="orthographicFront"/>
              <a:lightRig rig="threePt" dir="t"/>
            </a:scene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Youth with disabilities</c:v>
                </c:pt>
                <c:pt idx="1">
                  <c:v>Teen parents and families</c:v>
                </c:pt>
                <c:pt idx="2">
                  <c:v>Youth living in North Richmond</c:v>
                </c:pt>
                <c:pt idx="3">
                  <c:v>Immigrant children and youth</c:v>
                </c:pt>
                <c:pt idx="4">
                  <c:v>All Richmond youth</c:v>
                </c:pt>
                <c:pt idx="5">
                  <c:v>LGBT children and youth</c:v>
                </c:pt>
                <c:pt idx="6">
                  <c:v>Youth ages 19 to 24</c:v>
                </c:pt>
              </c:strCache>
            </c:strRef>
          </c:cat>
          <c:val>
            <c:numRef>
              <c:f>Sheet1!$C$2:$C$8</c:f>
              <c:numCache>
                <c:formatCode>0%</c:formatCode>
                <c:ptCount val="7"/>
                <c:pt idx="0">
                  <c:v>0.43</c:v>
                </c:pt>
                <c:pt idx="1">
                  <c:v>0.36</c:v>
                </c:pt>
                <c:pt idx="2">
                  <c:v>0.41</c:v>
                </c:pt>
                <c:pt idx="3">
                  <c:v>0.4</c:v>
                </c:pt>
                <c:pt idx="4">
                  <c:v>0.4</c:v>
                </c:pt>
                <c:pt idx="5">
                  <c:v>0.33</c:v>
                </c:pt>
                <c:pt idx="6">
                  <c:v>0.32</c:v>
                </c:pt>
              </c:numCache>
            </c:numRef>
          </c:val>
          <c:extLst xmlns:c16r2="http://schemas.microsoft.com/office/drawing/2015/06/chart">
            <c:ext xmlns:c16="http://schemas.microsoft.com/office/drawing/2014/chart" uri="{C3380CC4-5D6E-409C-BE32-E72D297353CC}">
              <c16:uniqueId val="{00000001-F1D0-4757-A0E6-5936A0505996}"/>
            </c:ext>
          </c:extLst>
        </c:ser>
        <c:ser>
          <c:idx val="2"/>
          <c:order val="2"/>
          <c:tx>
            <c:strRef>
              <c:f>Sheet1!$D$1</c:f>
              <c:strCache>
                <c:ptCount val="1"/>
                <c:pt idx="0">
                  <c:v>Medium</c:v>
                </c:pt>
              </c:strCache>
            </c:strRef>
          </c:tx>
          <c:spPr>
            <a:solidFill>
              <a:schemeClr val="accent5"/>
            </a:solidFill>
            <a:ln>
              <a:noFill/>
            </a:ln>
            <a:scene3d>
              <a:camera prst="orthographicFront"/>
              <a:lightRig rig="threePt" dir="t"/>
            </a:scene3d>
          </c:spPr>
          <c:invertIfNegative val="0"/>
          <c:dLbls>
            <c:spPr>
              <a:noFill/>
              <a:ln>
                <a:noFill/>
              </a:ln>
              <a:effectLst/>
            </c:spPr>
            <c:txPr>
              <a:bodyPr/>
              <a:lstStyle/>
              <a:p>
                <a:pPr>
                  <a:defRPr sz="1600">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Sheet1!$A$2:$A$8</c:f>
              <c:strCache>
                <c:ptCount val="7"/>
                <c:pt idx="0">
                  <c:v>Youth with disabilities</c:v>
                </c:pt>
                <c:pt idx="1">
                  <c:v>Teen parents and families</c:v>
                </c:pt>
                <c:pt idx="2">
                  <c:v>Youth living in North Richmond</c:v>
                </c:pt>
                <c:pt idx="3">
                  <c:v>Immigrant children and youth</c:v>
                </c:pt>
                <c:pt idx="4">
                  <c:v>All Richmond youth</c:v>
                </c:pt>
                <c:pt idx="5">
                  <c:v>LGBT children and youth</c:v>
                </c:pt>
                <c:pt idx="6">
                  <c:v>Youth ages 19 to 24</c:v>
                </c:pt>
              </c:strCache>
            </c:strRef>
          </c:cat>
          <c:val>
            <c:numRef>
              <c:f>Sheet1!$D$2:$D$8</c:f>
              <c:numCache>
                <c:formatCode>0%</c:formatCode>
                <c:ptCount val="7"/>
                <c:pt idx="0">
                  <c:v>0.17</c:v>
                </c:pt>
                <c:pt idx="1">
                  <c:v>0.17</c:v>
                </c:pt>
                <c:pt idx="2">
                  <c:v>0.18</c:v>
                </c:pt>
                <c:pt idx="3">
                  <c:v>0.22</c:v>
                </c:pt>
                <c:pt idx="4">
                  <c:v>0.22</c:v>
                </c:pt>
                <c:pt idx="5">
                  <c:v>0.22</c:v>
                </c:pt>
                <c:pt idx="6">
                  <c:v>0.3</c:v>
                </c:pt>
              </c:numCache>
            </c:numRef>
          </c:val>
          <c:extLst xmlns:c16r2="http://schemas.microsoft.com/office/drawing/2015/06/chart">
            <c:ext xmlns:c16="http://schemas.microsoft.com/office/drawing/2014/chart" uri="{C3380CC4-5D6E-409C-BE32-E72D297353CC}">
              <c16:uniqueId val="{00000002-F1D0-4757-A0E6-5936A0505996}"/>
            </c:ext>
          </c:extLst>
        </c:ser>
        <c:ser>
          <c:idx val="3"/>
          <c:order val="3"/>
          <c:tx>
            <c:strRef>
              <c:f>Sheet1!$E$1</c:f>
              <c:strCache>
                <c:ptCount val="1"/>
                <c:pt idx="0">
                  <c:v>Low</c:v>
                </c:pt>
              </c:strCache>
            </c:strRef>
          </c:tx>
          <c:spPr>
            <a:solidFill>
              <a:schemeClr val="accent4"/>
            </a:solidFill>
            <a:ln>
              <a:noFill/>
            </a:ln>
            <a:scene3d>
              <a:camera prst="orthographicFront"/>
              <a:lightRig rig="threePt" dir="t"/>
            </a:scene3d>
          </c:spPr>
          <c:invertIfNegative val="0"/>
          <c:dLbls>
            <c:dLbl>
              <c:idx val="0"/>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dLbl>
            <c:dLbl>
              <c:idx val="2"/>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Sheet1!$A$2:$A$8</c:f>
              <c:strCache>
                <c:ptCount val="7"/>
                <c:pt idx="0">
                  <c:v>Youth with disabilities</c:v>
                </c:pt>
                <c:pt idx="1">
                  <c:v>Teen parents and families</c:v>
                </c:pt>
                <c:pt idx="2">
                  <c:v>Youth living in North Richmond</c:v>
                </c:pt>
                <c:pt idx="3">
                  <c:v>Immigrant children and youth</c:v>
                </c:pt>
                <c:pt idx="4">
                  <c:v>All Richmond youth</c:v>
                </c:pt>
                <c:pt idx="5">
                  <c:v>LGBT children and youth</c:v>
                </c:pt>
                <c:pt idx="6">
                  <c:v>Youth ages 19 to 24</c:v>
                </c:pt>
              </c:strCache>
            </c:strRef>
          </c:cat>
          <c:val>
            <c:numRef>
              <c:f>Sheet1!$E$2:$E$8</c:f>
              <c:numCache>
                <c:formatCode>0%</c:formatCode>
                <c:ptCount val="7"/>
                <c:pt idx="0">
                  <c:v>0.06</c:v>
                </c:pt>
                <c:pt idx="1">
                  <c:v>0.11</c:v>
                </c:pt>
                <c:pt idx="2">
                  <c:v>0.06</c:v>
                </c:pt>
                <c:pt idx="3">
                  <c:v>0.08</c:v>
                </c:pt>
                <c:pt idx="4">
                  <c:v>0.08</c:v>
                </c:pt>
                <c:pt idx="5">
                  <c:v>0.21</c:v>
                </c:pt>
                <c:pt idx="6">
                  <c:v>0.15</c:v>
                </c:pt>
              </c:numCache>
            </c:numRef>
          </c:val>
          <c:extLst xmlns:c16r2="http://schemas.microsoft.com/office/drawing/2015/06/chart">
            <c:ext xmlns:c16="http://schemas.microsoft.com/office/drawing/2014/chart" uri="{C3380CC4-5D6E-409C-BE32-E72D297353CC}">
              <c16:uniqueId val="{00000003-F1D0-4757-A0E6-5936A0505996}"/>
            </c:ext>
          </c:extLst>
        </c:ser>
        <c:ser>
          <c:idx val="4"/>
          <c:order val="4"/>
          <c:tx>
            <c:strRef>
              <c:f>Sheet1!$F$1</c:f>
              <c:strCache>
                <c:ptCount val="1"/>
                <c:pt idx="0">
                  <c:v>DK/NA</c:v>
                </c:pt>
              </c:strCache>
            </c:strRef>
          </c:tx>
          <c:spPr>
            <a:solidFill>
              <a:schemeClr val="accent6"/>
            </a:solidFill>
            <a:ln>
              <a:noFill/>
            </a:ln>
            <a:scene3d>
              <a:camera prst="orthographicFront"/>
              <a:lightRig rig="threePt" dir="t"/>
            </a:scene3d>
          </c:spPr>
          <c:invertIfNegative val="0"/>
          <c:dLbls>
            <c:dLbl>
              <c:idx val="2"/>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1D0-4757-A0E6-5936A0505996}"/>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Sheet1!$A$2:$A$8</c:f>
              <c:strCache>
                <c:ptCount val="7"/>
                <c:pt idx="0">
                  <c:v>Youth with disabilities</c:v>
                </c:pt>
                <c:pt idx="1">
                  <c:v>Teen parents and families</c:v>
                </c:pt>
                <c:pt idx="2">
                  <c:v>Youth living in North Richmond</c:v>
                </c:pt>
                <c:pt idx="3">
                  <c:v>Immigrant children and youth</c:v>
                </c:pt>
                <c:pt idx="4">
                  <c:v>All Richmond youth</c:v>
                </c:pt>
                <c:pt idx="5">
                  <c:v>LGBT children and youth</c:v>
                </c:pt>
                <c:pt idx="6">
                  <c:v>Youth ages 19 to 24</c:v>
                </c:pt>
              </c:strCache>
            </c:strRef>
          </c:cat>
          <c:val>
            <c:numRef>
              <c:f>Sheet1!$F$2:$F$8</c:f>
              <c:numCache>
                <c:formatCode>0%</c:formatCode>
                <c:ptCount val="7"/>
                <c:pt idx="0">
                  <c:v>0.04</c:v>
                </c:pt>
                <c:pt idx="1">
                  <c:v>0.01</c:v>
                </c:pt>
                <c:pt idx="2">
                  <c:v>0.05</c:v>
                </c:pt>
                <c:pt idx="3">
                  <c:v>0.03</c:v>
                </c:pt>
                <c:pt idx="4">
                  <c:v>0.03</c:v>
                </c:pt>
                <c:pt idx="5">
                  <c:v>0.02</c:v>
                </c:pt>
                <c:pt idx="6">
                  <c:v>0.01</c:v>
                </c:pt>
              </c:numCache>
            </c:numRef>
          </c:val>
          <c:extLst xmlns:c16r2="http://schemas.microsoft.com/office/drawing/2015/06/chart">
            <c:ext xmlns:c16="http://schemas.microsoft.com/office/drawing/2014/chart" uri="{C3380CC4-5D6E-409C-BE32-E72D297353CC}">
              <c16:uniqueId val="{00000005-F1D0-4757-A0E6-5936A0505996}"/>
            </c:ext>
          </c:extLst>
        </c:ser>
        <c:dLbls>
          <c:showLegendKey val="0"/>
          <c:showVal val="1"/>
          <c:showCatName val="0"/>
          <c:showSerName val="0"/>
          <c:showPercent val="0"/>
          <c:showBubbleSize val="0"/>
        </c:dLbls>
        <c:gapWidth val="53"/>
        <c:overlap val="100"/>
        <c:axId val="379104264"/>
        <c:axId val="379104656"/>
      </c:barChart>
      <c:catAx>
        <c:axId val="379104264"/>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600"/>
            </a:pPr>
            <a:endParaRPr lang="en-US"/>
          </a:p>
        </c:txPr>
        <c:crossAx val="379104656"/>
        <c:crosses val="autoZero"/>
        <c:auto val="1"/>
        <c:lblAlgn val="ctr"/>
        <c:lblOffset val="100"/>
        <c:noMultiLvlLbl val="0"/>
      </c:catAx>
      <c:valAx>
        <c:axId val="379104656"/>
        <c:scaling>
          <c:orientation val="minMax"/>
          <c:max val="1"/>
          <c:min val="0"/>
        </c:scaling>
        <c:delete val="0"/>
        <c:axPos val="b"/>
        <c:numFmt formatCode="0%" sourceLinked="1"/>
        <c:majorTickMark val="out"/>
        <c:minorTickMark val="none"/>
        <c:tickLblPos val="nextTo"/>
        <c:spPr>
          <a:ln>
            <a:solidFill>
              <a:schemeClr val="tx1"/>
            </a:solidFill>
          </a:ln>
        </c:spPr>
        <c:txPr>
          <a:bodyPr/>
          <a:lstStyle/>
          <a:p>
            <a:pPr>
              <a:defRPr sz="1000"/>
            </a:pPr>
            <a:endParaRPr lang="en-US"/>
          </a:p>
        </c:txPr>
        <c:crossAx val="379104264"/>
        <c:crosses val="max"/>
        <c:crossBetween val="between"/>
        <c:majorUnit val="0.2"/>
      </c:valAx>
    </c:plotArea>
    <c:legend>
      <c:legendPos val="t"/>
      <c:layout>
        <c:manualLayout>
          <c:xMode val="edge"/>
          <c:yMode val="edge"/>
          <c:x val="0.37924319853352667"/>
          <c:y val="1.749082076217481E-2"/>
          <c:w val="0.5399381359379346"/>
          <c:h val="4.8164486905100598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6E23D-F9DF-4AD4-842D-C8168F562A73}" type="datetimeFigureOut">
              <a:rPr lang="en-US" smtClean="0"/>
              <a:t>4/26/2017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E3236-4E52-46BC-BE0D-5AB7674550D6}" type="slidenum">
              <a:rPr lang="en-US" smtClean="0"/>
              <a:t>‹#›</a:t>
            </a:fld>
            <a:endParaRPr lang="en-US"/>
          </a:p>
        </p:txBody>
      </p:sp>
    </p:spTree>
    <p:extLst>
      <p:ext uri="{BB962C8B-B14F-4D97-AF65-F5344CB8AC3E}">
        <p14:creationId xmlns:p14="http://schemas.microsoft.com/office/powerpoint/2010/main" val="23389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8402B053-3E3D-41DB-B47B-7A91F6AE937A}" type="slidenum">
              <a:rPr lang="en-US" smtClean="0">
                <a:solidFill>
                  <a:prstClr val="black"/>
                </a:solidFill>
              </a:rPr>
              <a:pPr/>
              <a:t>6</a:t>
            </a:fld>
            <a:endParaRPr lang="en-US" dirty="0">
              <a:solidFill>
                <a:prstClr val="black"/>
              </a:solidFill>
            </a:endParaRPr>
          </a:p>
        </p:txBody>
      </p:sp>
      <p:sp>
        <p:nvSpPr>
          <p:cNvPr id="28675" name="Rectangle 2"/>
          <p:cNvSpPr>
            <a:spLocks noGrp="1" noRot="1" noChangeAspect="1" noChangeArrowheads="1" noTextEdit="1"/>
          </p:cNvSpPr>
          <p:nvPr>
            <p:ph type="sldImg"/>
          </p:nvPr>
        </p:nvSpPr>
        <p:spPr>
          <a:xfrm>
            <a:off x="1155700" y="727075"/>
            <a:ext cx="4848225" cy="3636963"/>
          </a:xfrm>
          <a:ln/>
        </p:spPr>
      </p:sp>
      <p:sp>
        <p:nvSpPr>
          <p:cNvPr id="28676" name="Rectangle 3"/>
          <p:cNvSpPr>
            <a:spLocks noGrp="1" noChangeArrowheads="1"/>
          </p:cNvSpPr>
          <p:nvPr>
            <p:ph type="body" idx="1"/>
          </p:nvPr>
        </p:nvSpPr>
        <p:spPr>
          <a:xfrm>
            <a:off x="718217" y="4611372"/>
            <a:ext cx="5720889" cy="4362826"/>
          </a:xfrm>
          <a:noFill/>
        </p:spPr>
        <p:txBody>
          <a:bodyPr/>
          <a:lstStyle/>
          <a:p>
            <a:pPr eaLnBrk="1" hangingPunct="1"/>
            <a:endParaRPr lang="en-US" dirty="0"/>
          </a:p>
        </p:txBody>
      </p:sp>
    </p:spTree>
    <p:extLst>
      <p:ext uri="{BB962C8B-B14F-4D97-AF65-F5344CB8AC3E}">
        <p14:creationId xmlns:p14="http://schemas.microsoft.com/office/powerpoint/2010/main" val="185430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defTabSz="930208" eaLnBrk="0" hangingPunct="0">
              <a:defRPr sz="1600" b="1">
                <a:solidFill>
                  <a:schemeClr val="tx1"/>
                </a:solidFill>
                <a:latin typeface="Arial" charset="0"/>
              </a:defRPr>
            </a:lvl1pPr>
            <a:lvl2pPr marL="748002" indent="-287693" defTabSz="930208" eaLnBrk="0" hangingPunct="0">
              <a:defRPr sz="1600" b="1">
                <a:solidFill>
                  <a:schemeClr val="tx1"/>
                </a:solidFill>
                <a:latin typeface="Arial" charset="0"/>
              </a:defRPr>
            </a:lvl2pPr>
            <a:lvl3pPr marL="1150772" indent="-230154" defTabSz="930208" eaLnBrk="0" hangingPunct="0">
              <a:defRPr sz="1600" b="1">
                <a:solidFill>
                  <a:schemeClr val="tx1"/>
                </a:solidFill>
                <a:latin typeface="Arial" charset="0"/>
              </a:defRPr>
            </a:lvl3pPr>
            <a:lvl4pPr marL="1611081" indent="-230154" defTabSz="930208" eaLnBrk="0" hangingPunct="0">
              <a:defRPr sz="1600" b="1">
                <a:solidFill>
                  <a:schemeClr val="tx1"/>
                </a:solidFill>
                <a:latin typeface="Arial" charset="0"/>
              </a:defRPr>
            </a:lvl4pPr>
            <a:lvl5pPr marL="2071390" indent="-230154" defTabSz="930208" eaLnBrk="0" hangingPunct="0">
              <a:defRPr sz="1600" b="1">
                <a:solidFill>
                  <a:schemeClr val="tx1"/>
                </a:solidFill>
                <a:latin typeface="Arial" charset="0"/>
              </a:defRPr>
            </a:lvl5pPr>
            <a:lvl6pPr marL="2531699" indent="-230154" algn="ctr" defTabSz="930208" eaLnBrk="0" fontAlgn="base" hangingPunct="0">
              <a:spcBef>
                <a:spcPct val="50000"/>
              </a:spcBef>
              <a:spcAft>
                <a:spcPct val="0"/>
              </a:spcAft>
              <a:defRPr sz="1600" b="1">
                <a:solidFill>
                  <a:schemeClr val="tx1"/>
                </a:solidFill>
                <a:latin typeface="Arial" charset="0"/>
              </a:defRPr>
            </a:lvl6pPr>
            <a:lvl7pPr marL="2992008" indent="-230154" algn="ctr" defTabSz="930208" eaLnBrk="0" fontAlgn="base" hangingPunct="0">
              <a:spcBef>
                <a:spcPct val="50000"/>
              </a:spcBef>
              <a:spcAft>
                <a:spcPct val="0"/>
              </a:spcAft>
              <a:defRPr sz="1600" b="1">
                <a:solidFill>
                  <a:schemeClr val="tx1"/>
                </a:solidFill>
                <a:latin typeface="Arial" charset="0"/>
              </a:defRPr>
            </a:lvl7pPr>
            <a:lvl8pPr marL="3452317" indent="-230154" algn="ctr" defTabSz="930208" eaLnBrk="0" fontAlgn="base" hangingPunct="0">
              <a:spcBef>
                <a:spcPct val="50000"/>
              </a:spcBef>
              <a:spcAft>
                <a:spcPct val="0"/>
              </a:spcAft>
              <a:defRPr sz="1600" b="1">
                <a:solidFill>
                  <a:schemeClr val="tx1"/>
                </a:solidFill>
                <a:latin typeface="Arial" charset="0"/>
              </a:defRPr>
            </a:lvl8pPr>
            <a:lvl9pPr marL="3912626" indent="-230154" algn="ctr" defTabSz="930208" eaLnBrk="0" fontAlgn="base" hangingPunct="0">
              <a:spcBef>
                <a:spcPct val="50000"/>
              </a:spcBef>
              <a:spcAft>
                <a:spcPct val="0"/>
              </a:spcAft>
              <a:defRPr sz="1600" b="1">
                <a:solidFill>
                  <a:schemeClr val="tx1"/>
                </a:solidFill>
                <a:latin typeface="Arial" charset="0"/>
              </a:defRPr>
            </a:lvl9pPr>
          </a:lstStyle>
          <a:p>
            <a:pPr eaLnBrk="1" hangingPunct="1"/>
            <a:fld id="{95D42FD3-EF05-4DDF-8C8E-5A8970BD9F0D}" type="slidenum">
              <a:rPr lang="en-US" sz="1200" b="0"/>
              <a:pPr eaLnBrk="1" hangingPunct="1"/>
              <a:t>16</a:t>
            </a:fld>
            <a:endParaRPr lang="en-US" sz="1200" b="0"/>
          </a:p>
        </p:txBody>
      </p:sp>
      <p:sp>
        <p:nvSpPr>
          <p:cNvPr id="154627" name="Rectangle 7"/>
          <p:cNvSpPr txBox="1">
            <a:spLocks noGrp="1" noChangeArrowheads="1"/>
          </p:cNvSpPr>
          <p:nvPr/>
        </p:nvSpPr>
        <p:spPr bwMode="auto">
          <a:xfrm>
            <a:off x="4005258" y="8823675"/>
            <a:ext cx="3005143" cy="45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2" tIns="46031" rIns="92062" bIns="46031" anchor="b"/>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algn="r" eaLnBrk="1" hangingPunct="1">
              <a:spcBef>
                <a:spcPct val="0"/>
              </a:spcBef>
            </a:pPr>
            <a:fld id="{EAAC8C99-29B1-4A87-BB0D-E27364001D1B}" type="slidenum">
              <a:rPr lang="en-US" sz="1200" b="0">
                <a:latin typeface="Times New Roman" pitchFamily="18" charset="0"/>
              </a:rPr>
              <a:pPr algn="r" eaLnBrk="1" hangingPunct="1">
                <a:spcBef>
                  <a:spcPct val="0"/>
                </a:spcBef>
              </a:pPr>
              <a:t>16</a:t>
            </a:fld>
            <a:endParaRPr lang="en-US" sz="1200" b="0">
              <a:latin typeface="Times New Roman" pitchFamily="18" charset="0"/>
            </a:endParaRPr>
          </a:p>
        </p:txBody>
      </p:sp>
      <p:sp>
        <p:nvSpPr>
          <p:cNvPr id="154628" name="Rectangle 7"/>
          <p:cNvSpPr txBox="1">
            <a:spLocks noGrp="1" noChangeArrowheads="1"/>
          </p:cNvSpPr>
          <p:nvPr/>
        </p:nvSpPr>
        <p:spPr bwMode="auto">
          <a:xfrm>
            <a:off x="3970053" y="8830063"/>
            <a:ext cx="3038746" cy="46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80" tIns="45991" rIns="91980" bIns="45991" anchor="b"/>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algn="r">
              <a:spcBef>
                <a:spcPct val="0"/>
              </a:spcBef>
            </a:pPr>
            <a:fld id="{B79748E6-4B91-40BE-B348-57D532828850}" type="slidenum">
              <a:rPr lang="en-US" sz="1200" b="0">
                <a:cs typeface="Arial" charset="0"/>
              </a:rPr>
              <a:pPr algn="r">
                <a:spcBef>
                  <a:spcPct val="0"/>
                </a:spcBef>
              </a:pPr>
              <a:t>16</a:t>
            </a:fld>
            <a:endParaRPr lang="en-US" sz="1200" b="0">
              <a:cs typeface="Arial" charset="0"/>
            </a:endParaRPr>
          </a:p>
        </p:txBody>
      </p:sp>
      <p:sp>
        <p:nvSpPr>
          <p:cNvPr id="154629" name="Rectangle 2"/>
          <p:cNvSpPr>
            <a:spLocks noGrp="1" noRot="1" noChangeAspect="1" noChangeArrowheads="1" noTextEdit="1"/>
          </p:cNvSpPr>
          <p:nvPr>
            <p:ph type="sldImg"/>
          </p:nvPr>
        </p:nvSpPr>
        <p:spPr>
          <a:xfrm>
            <a:off x="1152525" y="690563"/>
            <a:ext cx="4706938" cy="3530600"/>
          </a:xfrm>
          <a:ln/>
        </p:spPr>
      </p:sp>
      <p:sp>
        <p:nvSpPr>
          <p:cNvPr id="154630" name="Rectangle 3"/>
          <p:cNvSpPr>
            <a:spLocks noGrp="1" noChangeArrowheads="1"/>
          </p:cNvSpPr>
          <p:nvPr>
            <p:ph type="body" idx="1"/>
          </p:nvPr>
        </p:nvSpPr>
        <p:spPr>
          <a:xfrm>
            <a:off x="924906" y="4450966"/>
            <a:ext cx="5160589" cy="4142735"/>
          </a:xfrm>
          <a:noFill/>
        </p:spPr>
        <p:txBody>
          <a:bodyPr lIns="91980" tIns="45991" rIns="91980" bIns="45991"/>
          <a:lstStyle/>
          <a:p>
            <a:pPr eaLnBrk="1" hangingPunct="1"/>
            <a:endParaRPr lang="en-US">
              <a:latin typeface="Arial" charset="0"/>
            </a:endParaRPr>
          </a:p>
        </p:txBody>
      </p:sp>
    </p:spTree>
    <p:extLst>
      <p:ext uri="{BB962C8B-B14F-4D97-AF65-F5344CB8AC3E}">
        <p14:creationId xmlns:p14="http://schemas.microsoft.com/office/powerpoint/2010/main" val="61750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8402B053-3E3D-41DB-B47B-7A91F6AE937A}" type="slidenum">
              <a:rPr lang="en-US" smtClean="0">
                <a:solidFill>
                  <a:prstClr val="black"/>
                </a:solidFill>
              </a:rPr>
              <a:pPr/>
              <a:t>18</a:t>
            </a:fld>
            <a:endParaRPr lang="en-US" dirty="0">
              <a:solidFill>
                <a:prstClr val="black"/>
              </a:solidFill>
            </a:endParaRPr>
          </a:p>
        </p:txBody>
      </p:sp>
      <p:sp>
        <p:nvSpPr>
          <p:cNvPr id="28675" name="Rectangle 2"/>
          <p:cNvSpPr>
            <a:spLocks noGrp="1" noRot="1" noChangeAspect="1" noChangeArrowheads="1" noTextEdit="1"/>
          </p:cNvSpPr>
          <p:nvPr>
            <p:ph type="sldImg"/>
          </p:nvPr>
        </p:nvSpPr>
        <p:spPr>
          <a:xfrm>
            <a:off x="2882900" y="520700"/>
            <a:ext cx="3468688" cy="2600325"/>
          </a:xfrm>
          <a:ln/>
        </p:spPr>
      </p:sp>
      <p:sp>
        <p:nvSpPr>
          <p:cNvPr id="28676" name="Rectangle 3"/>
          <p:cNvSpPr>
            <a:spLocks noGrp="1" noChangeArrowheads="1"/>
          </p:cNvSpPr>
          <p:nvPr>
            <p:ph type="body" idx="1"/>
          </p:nvPr>
        </p:nvSpPr>
        <p:spPr>
          <a:xfrm>
            <a:off x="926488" y="3295405"/>
            <a:ext cx="7379929" cy="3117786"/>
          </a:xfrm>
          <a:noFill/>
        </p:spPr>
        <p:txBody>
          <a:bodyPr/>
          <a:lstStyle/>
          <a:p>
            <a:pPr eaLnBrk="1" hangingPunct="1"/>
            <a:endParaRPr lang="en-US" dirty="0"/>
          </a:p>
        </p:txBody>
      </p:sp>
    </p:spTree>
    <p:extLst>
      <p:ext uri="{BB962C8B-B14F-4D97-AF65-F5344CB8AC3E}">
        <p14:creationId xmlns:p14="http://schemas.microsoft.com/office/powerpoint/2010/main" val="18066039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oleObject" Target="../embeddings/oleObject1.bin"/><Relationship Id="rId7"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oleObject" Target="../embeddings/oleObject2.bin"/><Relationship Id="rId9"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Rectangle 17"/>
          <p:cNvSpPr>
            <a:spLocks noChangeArrowheads="1"/>
          </p:cNvSpPr>
          <p:nvPr userDrawn="1"/>
        </p:nvSpPr>
        <p:spPr bwMode="auto">
          <a:xfrm rot="16200000">
            <a:off x="4067176" y="-3551237"/>
            <a:ext cx="1009650" cy="9144000"/>
          </a:xfrm>
          <a:prstGeom prst="rect">
            <a:avLst/>
          </a:prstGeom>
          <a:solidFill>
            <a:schemeClr val="accent4"/>
          </a:solidFill>
          <a:ln>
            <a:solidFill>
              <a:schemeClr val="accent4"/>
            </a:solidFill>
          </a:ln>
          <a:effectLst/>
          <a:scene3d>
            <a:camera prst="orthographicFront"/>
            <a:lightRig rig="threePt" dir="t"/>
          </a:scene3d>
          <a:sp3d>
            <a:bevelT/>
          </a:sp3d>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3" name="Text Box 6"/>
          <p:cNvSpPr txBox="1">
            <a:spLocks noChangeArrowheads="1"/>
          </p:cNvSpPr>
          <p:nvPr userDrawn="1"/>
        </p:nvSpPr>
        <p:spPr bwMode="auto">
          <a:xfrm>
            <a:off x="2010001" y="4997261"/>
            <a:ext cx="4987925" cy="461665"/>
          </a:xfrm>
          <a:prstGeom prst="rect">
            <a:avLst/>
          </a:prstGeom>
          <a:noFill/>
          <a:ln>
            <a:noFill/>
          </a:ln>
          <a:effectLst/>
          <a:extLst/>
        </p:spPr>
        <p:txBody>
          <a:bodyPr>
            <a:spAutoFit/>
          </a:bodyPr>
          <a:lstStyle>
            <a:lvl1pPr defTabSz="820738" eaLnBrk="0" hangingPunct="0">
              <a:defRPr sz="2200" b="1">
                <a:solidFill>
                  <a:schemeClr val="tx1"/>
                </a:solidFill>
                <a:latin typeface="Arial" charset="0"/>
              </a:defRPr>
            </a:lvl1pPr>
            <a:lvl2pPr marL="742950" indent="-285750" defTabSz="820738" eaLnBrk="0" hangingPunct="0">
              <a:defRPr sz="2200" b="1">
                <a:solidFill>
                  <a:schemeClr val="tx1"/>
                </a:solidFill>
                <a:latin typeface="Arial" charset="0"/>
              </a:defRPr>
            </a:lvl2pPr>
            <a:lvl3pPr marL="1143000" indent="-228600" defTabSz="820738" eaLnBrk="0" hangingPunct="0">
              <a:defRPr sz="2200" b="1">
                <a:solidFill>
                  <a:schemeClr val="tx1"/>
                </a:solidFill>
                <a:latin typeface="Arial" charset="0"/>
              </a:defRPr>
            </a:lvl3pPr>
            <a:lvl4pPr marL="1600200" indent="-228600" defTabSz="820738" eaLnBrk="0" hangingPunct="0">
              <a:defRPr sz="2200" b="1">
                <a:solidFill>
                  <a:schemeClr val="tx1"/>
                </a:solidFill>
                <a:latin typeface="Arial" charset="0"/>
              </a:defRPr>
            </a:lvl4pPr>
            <a:lvl5pPr marL="2057400" indent="-228600" defTabSz="820738" eaLnBrk="0" hangingPunct="0">
              <a:defRPr sz="2200" b="1">
                <a:solidFill>
                  <a:schemeClr val="tx1"/>
                </a:solidFill>
                <a:latin typeface="Arial" charset="0"/>
              </a:defRPr>
            </a:lvl5pPr>
            <a:lvl6pPr marL="2514600" indent="-228600" algn="ctr" defTabSz="820738" eaLnBrk="0" fontAlgn="base" hangingPunct="0">
              <a:spcBef>
                <a:spcPct val="0"/>
              </a:spcBef>
              <a:spcAft>
                <a:spcPct val="0"/>
              </a:spcAft>
              <a:defRPr sz="2200" b="1">
                <a:solidFill>
                  <a:schemeClr val="tx1"/>
                </a:solidFill>
                <a:latin typeface="Arial" charset="0"/>
              </a:defRPr>
            </a:lvl6pPr>
            <a:lvl7pPr marL="2971800" indent="-228600" algn="ctr" defTabSz="820738" eaLnBrk="0" fontAlgn="base" hangingPunct="0">
              <a:spcBef>
                <a:spcPct val="0"/>
              </a:spcBef>
              <a:spcAft>
                <a:spcPct val="0"/>
              </a:spcAft>
              <a:defRPr sz="2200" b="1">
                <a:solidFill>
                  <a:schemeClr val="tx1"/>
                </a:solidFill>
                <a:latin typeface="Arial" charset="0"/>
              </a:defRPr>
            </a:lvl7pPr>
            <a:lvl8pPr marL="3429000" indent="-228600" algn="ctr" defTabSz="820738" eaLnBrk="0" fontAlgn="base" hangingPunct="0">
              <a:spcBef>
                <a:spcPct val="0"/>
              </a:spcBef>
              <a:spcAft>
                <a:spcPct val="0"/>
              </a:spcAft>
              <a:defRPr sz="2200" b="1">
                <a:solidFill>
                  <a:schemeClr val="tx1"/>
                </a:solidFill>
                <a:latin typeface="Arial" charset="0"/>
              </a:defRPr>
            </a:lvl8pPr>
            <a:lvl9pPr marL="3886200" indent="-228600" algn="ctr" defTabSz="820738" eaLnBrk="0" fontAlgn="base" hangingPunct="0">
              <a:spcBef>
                <a:spcPct val="0"/>
              </a:spcBef>
              <a:spcAft>
                <a:spcPct val="0"/>
              </a:spcAft>
              <a:defRPr sz="2200" b="1">
                <a:solidFill>
                  <a:schemeClr val="tx1"/>
                </a:solidFill>
                <a:latin typeface="Arial" charset="0"/>
              </a:defRPr>
            </a:lvl9pPr>
          </a:lstStyle>
          <a:p>
            <a:pPr algn="ctr" eaLnBrk="1" hangingPunct="1">
              <a:spcBef>
                <a:spcPct val="50000"/>
              </a:spcBef>
              <a:defRPr/>
            </a:pPr>
            <a:r>
              <a:rPr lang="en-US" sz="2400" b="0" i="1" dirty="0">
                <a:solidFill>
                  <a:schemeClr val="accent3"/>
                </a:solidFill>
              </a:rPr>
              <a:t>April 20, 2017</a:t>
            </a:r>
          </a:p>
        </p:txBody>
      </p:sp>
      <p:sp>
        <p:nvSpPr>
          <p:cNvPr id="4" name="Text Box 8"/>
          <p:cNvSpPr txBox="1">
            <a:spLocks noChangeArrowheads="1"/>
          </p:cNvSpPr>
          <p:nvPr userDrawn="1"/>
        </p:nvSpPr>
        <p:spPr bwMode="auto">
          <a:xfrm>
            <a:off x="404134" y="1962074"/>
            <a:ext cx="8335727" cy="1938992"/>
          </a:xfrm>
          <a:prstGeom prst="rect">
            <a:avLst/>
          </a:prstGeom>
          <a:noFill/>
          <a:ln>
            <a:noFill/>
          </a:ln>
          <a:effectLst/>
          <a:extLst/>
        </p:spPr>
        <p:txBody>
          <a:bodyPr wrap="square">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4000" b="1" cap="none" spc="0" dirty="0">
                <a:ln w="12700" cmpd="sng">
                  <a:solidFill>
                    <a:schemeClr val="accent4"/>
                  </a:solidFill>
                  <a:prstDash val="solid"/>
                </a:ln>
                <a:solidFill>
                  <a:schemeClr val="accent3"/>
                </a:solidFill>
                <a:effectLst/>
                <a:latin typeface="+mj-lt"/>
              </a:rPr>
              <a:t>An Updated Perspective on Building Public</a:t>
            </a:r>
            <a:r>
              <a:rPr lang="en-US" sz="4000" b="1" cap="none" spc="0" baseline="0" dirty="0">
                <a:ln w="12700" cmpd="sng">
                  <a:solidFill>
                    <a:schemeClr val="accent4"/>
                  </a:solidFill>
                  <a:prstDash val="solid"/>
                </a:ln>
                <a:solidFill>
                  <a:schemeClr val="accent3"/>
                </a:solidFill>
                <a:effectLst/>
                <a:latin typeface="+mj-lt"/>
              </a:rPr>
              <a:t> Support for Investments in Early Childhood</a:t>
            </a:r>
            <a:endParaRPr lang="en-US" sz="3200" b="1" i="1" cap="none" spc="0" dirty="0">
              <a:ln w="12700" cmpd="sng">
                <a:solidFill>
                  <a:schemeClr val="accent4"/>
                </a:solidFill>
                <a:prstDash val="solid"/>
              </a:ln>
              <a:solidFill>
                <a:schemeClr val="accent3"/>
              </a:solidFill>
              <a:effectLst/>
              <a:latin typeface="+mj-lt"/>
            </a:endParaRPr>
          </a:p>
        </p:txBody>
      </p:sp>
      <p:graphicFrame>
        <p:nvGraphicFramePr>
          <p:cNvPr id="5"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146"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6"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147"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pic>
        <p:nvPicPr>
          <p:cNvPr id="19" name="Picture 4" descr="C:\Users\Liz\AppData\Local\Microsoft\Windows\Temporary Internet Files\Content.IE5\97341UOE\MP900400730[1].jpg"/>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2010001" y="271101"/>
            <a:ext cx="2008061" cy="1507863"/>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0" name="Picture 8" descr="C:\Users\Liz\AppData\Local\Microsoft\Windows\Temporary Internet Files\Content.IE5\97341UOE\MP900422535[1].jpg"/>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4296254" y="230702"/>
            <a:ext cx="2193428" cy="1508760"/>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1" name="Picture 14" descr="C:\Users\Liz\AppData\Local\Microsoft\Windows\Temporary Internet Files\Content.IE5\H7U19MHM\MP900430918[1].jpg"/>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6767875" y="266383"/>
            <a:ext cx="2193429" cy="1508760"/>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2408" name="Picture 8" descr="http://www.margaretbrodkin.com/mbwp/wp-content/uploads/2013/06/FUNDINGtheNEXTGEN-logo-fin-web400-281x300.jpg"/>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244602" y="191200"/>
            <a:ext cx="1487207" cy="1587765"/>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01437" y="5659787"/>
            <a:ext cx="5741126" cy="920421"/>
          </a:xfrm>
          <a:prstGeom prst="rect">
            <a:avLst/>
          </a:prstGeom>
        </p:spPr>
      </p:pic>
      <p:sp>
        <p:nvSpPr>
          <p:cNvPr id="7" name="TextBox 6"/>
          <p:cNvSpPr txBox="1"/>
          <p:nvPr userDrawn="1"/>
        </p:nvSpPr>
        <p:spPr>
          <a:xfrm>
            <a:off x="1125240" y="4084175"/>
            <a:ext cx="6893513" cy="584775"/>
          </a:xfrm>
          <a:prstGeom prst="rect">
            <a:avLst/>
          </a:prstGeom>
          <a:noFill/>
        </p:spPr>
        <p:txBody>
          <a:bodyPr wrap="square" rtlCol="0">
            <a:spAutoFit/>
          </a:bodyPr>
          <a:lstStyle/>
          <a:p>
            <a:pPr algn="ctr"/>
            <a:r>
              <a:rPr lang="en-US" sz="3200" b="0" i="1" dirty="0">
                <a:solidFill>
                  <a:schemeClr val="accent3"/>
                </a:solidFill>
              </a:rPr>
              <a:t>Dave</a:t>
            </a:r>
            <a:r>
              <a:rPr lang="en-US" sz="3200" b="0" i="1" baseline="0" dirty="0">
                <a:solidFill>
                  <a:schemeClr val="accent3"/>
                </a:solidFill>
              </a:rPr>
              <a:t> Metz</a:t>
            </a:r>
            <a:endParaRPr lang="en-US" sz="3200" b="0" i="1" dirty="0">
              <a:solidFill>
                <a:schemeClr val="accent3"/>
              </a:solidFill>
            </a:endParaRPr>
          </a:p>
        </p:txBody>
      </p:sp>
    </p:spTree>
    <p:extLst>
      <p:ext uri="{BB962C8B-B14F-4D97-AF65-F5344CB8AC3E}">
        <p14:creationId xmlns:p14="http://schemas.microsoft.com/office/powerpoint/2010/main" val="923829384"/>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b="1">
                <a:solidFill>
                  <a:schemeClr val="tx1"/>
                </a:solidFill>
              </a:defRPr>
            </a:lvl1pPr>
          </a:lstStyle>
          <a:p>
            <a:r>
              <a:rPr lang="en-US" dirty="0"/>
              <a:t>Click to edit Master title style</a:t>
            </a:r>
          </a:p>
        </p:txBody>
      </p:sp>
      <p:sp>
        <p:nvSpPr>
          <p:cNvPr id="5" name="Text Placeholder 4"/>
          <p:cNvSpPr>
            <a:spLocks noGrp="1"/>
          </p:cNvSpPr>
          <p:nvPr>
            <p:ph type="body" sz="quarter" idx="10"/>
          </p:nvPr>
        </p:nvSpPr>
        <p:spPr>
          <a:xfrm>
            <a:off x="208626" y="1447800"/>
            <a:ext cx="8726749" cy="49625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03030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0974" y="152688"/>
            <a:ext cx="8807823" cy="1143000"/>
          </a:xfrm>
          <a:prstGeom prst="rect">
            <a:avLst/>
          </a:prstGeom>
        </p:spPr>
        <p:txBody>
          <a:bodyPr anchor="t" anchorCtr="1"/>
          <a:lstStyle>
            <a:lvl1pPr>
              <a:defRPr sz="3000" b="1">
                <a:solidFill>
                  <a:schemeClr val="tx1"/>
                </a:solidFill>
              </a:defRPr>
            </a:lvl1pPr>
          </a:lstStyle>
          <a:p>
            <a:r>
              <a:rPr lang="en-US" dirty="0"/>
              <a:t>Click to edit Master title style</a:t>
            </a:r>
          </a:p>
        </p:txBody>
      </p:sp>
      <p:sp>
        <p:nvSpPr>
          <p:cNvPr id="4" name="Text Placeholder 14"/>
          <p:cNvSpPr>
            <a:spLocks noGrp="1"/>
          </p:cNvSpPr>
          <p:nvPr>
            <p:ph type="body" sz="quarter" idx="10"/>
          </p:nvPr>
        </p:nvSpPr>
        <p:spPr>
          <a:xfrm>
            <a:off x="0" y="6487455"/>
            <a:ext cx="8850313" cy="240370"/>
          </a:xfrm>
          <a:prstGeom prst="rect">
            <a:avLst/>
          </a:prstGeom>
        </p:spPr>
        <p:txBody>
          <a:bodyPr/>
          <a:lstStyle>
            <a:lvl1pPr marL="0" indent="0">
              <a:buNone/>
              <a:defRPr sz="1050" b="1" i="1">
                <a:solidFill>
                  <a:schemeClr val="accent3"/>
                </a:solidFill>
              </a:defRPr>
            </a:lvl1pPr>
          </a:lstStyle>
          <a:p>
            <a:pPr lvl="0"/>
            <a:endParaRPr lang="en-US" dirty="0"/>
          </a:p>
        </p:txBody>
      </p:sp>
    </p:spTree>
    <p:extLst>
      <p:ext uri="{BB962C8B-B14F-4D97-AF65-F5344CB8AC3E}">
        <p14:creationId xmlns:p14="http://schemas.microsoft.com/office/powerpoint/2010/main" val="99106297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3" name="Rectangle 26"/>
          <p:cNvSpPr>
            <a:spLocks noChangeArrowheads="1"/>
          </p:cNvSpPr>
          <p:nvPr userDrawn="1"/>
        </p:nvSpPr>
        <p:spPr bwMode="auto">
          <a:xfrm>
            <a:off x="0" y="137604"/>
            <a:ext cx="9144000" cy="6582792"/>
          </a:xfrm>
          <a:prstGeom prst="rect">
            <a:avLst/>
          </a:prstGeom>
          <a:solidFill>
            <a:schemeClr val="bg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2" name="Title 1"/>
          <p:cNvSpPr>
            <a:spLocks noGrp="1"/>
          </p:cNvSpPr>
          <p:nvPr>
            <p:ph type="title"/>
          </p:nvPr>
        </p:nvSpPr>
        <p:spPr>
          <a:xfrm>
            <a:off x="87112" y="452762"/>
            <a:ext cx="8969776" cy="2193278"/>
          </a:xfrm>
          <a:prstGeom prst="rect">
            <a:avLst/>
          </a:prstGeom>
        </p:spPr>
        <p:txBody>
          <a:bodyPr/>
          <a:lstStyle>
            <a:lvl1pPr>
              <a:defRPr sz="3600" b="1">
                <a:solidFill>
                  <a:schemeClr val="tx1"/>
                </a:solidFill>
              </a:defRPr>
            </a:lvl1pPr>
          </a:lstStyle>
          <a:p>
            <a:r>
              <a:rPr lang="en-US" dirty="0"/>
              <a:t>Click to edit Master title style</a:t>
            </a:r>
          </a:p>
        </p:txBody>
      </p:sp>
      <p:sp>
        <p:nvSpPr>
          <p:cNvPr id="11" name="Rectangle 17"/>
          <p:cNvSpPr>
            <a:spLocks noChangeArrowheads="1"/>
          </p:cNvSpPr>
          <p:nvPr userDrawn="1"/>
        </p:nvSpPr>
        <p:spPr bwMode="auto">
          <a:xfrm rot="16200000">
            <a:off x="4414422" y="-4276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2" name="Rectangle 17"/>
          <p:cNvSpPr>
            <a:spLocks noChangeArrowheads="1"/>
          </p:cNvSpPr>
          <p:nvPr userDrawn="1"/>
        </p:nvSpPr>
        <p:spPr bwMode="auto">
          <a:xfrm rot="16200000">
            <a:off x="4414422" y="1990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3" name="Text Box 12"/>
          <p:cNvSpPr txBox="1">
            <a:spLocks noChangeArrowheads="1"/>
          </p:cNvSpPr>
          <p:nvPr userDrawn="1"/>
        </p:nvSpPr>
        <p:spPr bwMode="auto">
          <a:xfrm>
            <a:off x="7981950" y="6597650"/>
            <a:ext cx="1162050" cy="260350"/>
          </a:xfrm>
          <a:prstGeom prst="rect">
            <a:avLst/>
          </a:prstGeom>
          <a:noFill/>
          <a:ln>
            <a:noFill/>
          </a:ln>
          <a:effectLst/>
          <a:ex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solidFill>
                  <a:schemeClr val="accent3"/>
                </a:solidFill>
              </a:rPr>
              <a:t> </a:t>
            </a:r>
            <a:fld id="{8F1949EA-471B-4B0D-9235-31AC7856D448}" type="slidenum">
              <a:rPr lang="en-US" altLang="en-US" sz="1100" i="1">
                <a:solidFill>
                  <a:schemeClr val="accent3"/>
                </a:solidFill>
              </a:rPr>
              <a:pPr algn="r" eaLnBrk="1" hangingPunct="1">
                <a:spcBef>
                  <a:spcPct val="50000"/>
                </a:spcBef>
              </a:pPr>
              <a:t>‹#›</a:t>
            </a:fld>
            <a:endParaRPr lang="en-US" altLang="en-US" sz="1100" i="1" dirty="0">
              <a:solidFill>
                <a:schemeClr val="accent3"/>
              </a:solidFill>
            </a:endParaRPr>
          </a:p>
        </p:txBody>
      </p:sp>
      <p:sp>
        <p:nvSpPr>
          <p:cNvPr id="15" name="Text Placeholder 14"/>
          <p:cNvSpPr>
            <a:spLocks noGrp="1"/>
          </p:cNvSpPr>
          <p:nvPr>
            <p:ph type="body" sz="quarter" idx="10"/>
          </p:nvPr>
        </p:nvSpPr>
        <p:spPr>
          <a:xfrm>
            <a:off x="0" y="6405563"/>
            <a:ext cx="8850313" cy="322262"/>
          </a:xfrm>
          <a:prstGeom prst="rect">
            <a:avLst/>
          </a:prstGeom>
        </p:spPr>
        <p:txBody>
          <a:bodyPr/>
          <a:lstStyle>
            <a:lvl1pPr marL="0" indent="0">
              <a:buNone/>
              <a:defRPr sz="1050" b="1" i="1">
                <a:solidFill>
                  <a:schemeClr val="accent3"/>
                </a:solidFill>
              </a:defRPr>
            </a:lvl1pPr>
          </a:lstStyle>
          <a:p>
            <a:pPr lvl="0"/>
            <a:endParaRPr lang="en-US" dirty="0"/>
          </a:p>
        </p:txBody>
      </p:sp>
    </p:spTree>
    <p:extLst>
      <p:ext uri="{BB962C8B-B14F-4D97-AF65-F5344CB8AC3E}">
        <p14:creationId xmlns:p14="http://schemas.microsoft.com/office/powerpoint/2010/main" val="18560678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Title Only">
    <p:bg>
      <p:bgPr>
        <a:solidFill>
          <a:schemeClr val="accent4"/>
        </a:solidFill>
        <a:effectLst/>
      </p:bgPr>
    </p:bg>
    <p:spTree>
      <p:nvGrpSpPr>
        <p:cNvPr id="1" name=""/>
        <p:cNvGrpSpPr/>
        <p:nvPr/>
      </p:nvGrpSpPr>
      <p:grpSpPr>
        <a:xfrm>
          <a:off x="0" y="0"/>
          <a:ext cx="0" cy="0"/>
          <a:chOff x="0" y="0"/>
          <a:chExt cx="0" cy="0"/>
        </a:xfrm>
      </p:grpSpPr>
      <p:sp>
        <p:nvSpPr>
          <p:cNvPr id="3" name="Rectangle 26"/>
          <p:cNvSpPr>
            <a:spLocks noChangeArrowheads="1"/>
          </p:cNvSpPr>
          <p:nvPr userDrawn="1"/>
        </p:nvSpPr>
        <p:spPr bwMode="auto">
          <a:xfrm>
            <a:off x="0" y="137604"/>
            <a:ext cx="9144000" cy="6582792"/>
          </a:xfrm>
          <a:prstGeom prst="rect">
            <a:avLst/>
          </a:prstGeom>
          <a:solidFill>
            <a:schemeClr val="bg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2" name="Title 1"/>
          <p:cNvSpPr>
            <a:spLocks noGrp="1"/>
          </p:cNvSpPr>
          <p:nvPr>
            <p:ph type="title"/>
          </p:nvPr>
        </p:nvSpPr>
        <p:spPr>
          <a:xfrm>
            <a:off x="3204594" y="2269672"/>
            <a:ext cx="5718070" cy="3204839"/>
          </a:xfrm>
          <a:prstGeom prst="rect">
            <a:avLst/>
          </a:prstGeom>
        </p:spPr>
        <p:txBody>
          <a:bodyPr anchor="ctr"/>
          <a:lstStyle>
            <a:lvl1pPr>
              <a:defRPr sz="4000" b="1" cap="none" spc="0">
                <a:ln w="12700">
                  <a:solidFill>
                    <a:schemeClr val="accent1">
                      <a:lumMod val="60000"/>
                      <a:lumOff val="40000"/>
                    </a:schemeClr>
                  </a:solidFill>
                  <a:prstDash val="solid"/>
                </a:ln>
                <a:solidFill>
                  <a:schemeClr val="tx1"/>
                </a:solidFill>
                <a:effectLst>
                  <a:outerShdw blurRad="41275" dist="20320" dir="1800000" algn="tl" rotWithShape="0">
                    <a:srgbClr val="000000">
                      <a:alpha val="40000"/>
                    </a:srgbClr>
                  </a:outerShdw>
                </a:effectLst>
              </a:defRPr>
            </a:lvl1pPr>
          </a:lstStyle>
          <a:p>
            <a:r>
              <a:rPr lang="en-US" dirty="0"/>
              <a:t>Click to edit Master title style</a:t>
            </a:r>
          </a:p>
        </p:txBody>
      </p:sp>
      <p:sp>
        <p:nvSpPr>
          <p:cNvPr id="11" name="Rectangle 17"/>
          <p:cNvSpPr>
            <a:spLocks noChangeArrowheads="1"/>
          </p:cNvSpPr>
          <p:nvPr userDrawn="1"/>
        </p:nvSpPr>
        <p:spPr bwMode="auto">
          <a:xfrm rot="16200000">
            <a:off x="4414422" y="-4276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2" name="Rectangle 17"/>
          <p:cNvSpPr>
            <a:spLocks noChangeArrowheads="1"/>
          </p:cNvSpPr>
          <p:nvPr userDrawn="1"/>
        </p:nvSpPr>
        <p:spPr bwMode="auto">
          <a:xfrm rot="16200000">
            <a:off x="4414422" y="1990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3" name="Text Box 12"/>
          <p:cNvSpPr txBox="1">
            <a:spLocks noChangeArrowheads="1"/>
          </p:cNvSpPr>
          <p:nvPr userDrawn="1"/>
        </p:nvSpPr>
        <p:spPr bwMode="auto">
          <a:xfrm>
            <a:off x="7981950" y="6597650"/>
            <a:ext cx="1162050" cy="260350"/>
          </a:xfrm>
          <a:prstGeom prst="rect">
            <a:avLst/>
          </a:prstGeom>
          <a:noFill/>
          <a:ln>
            <a:noFill/>
          </a:ln>
          <a:effectLst/>
          <a:ex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solidFill>
                  <a:schemeClr val="accent3"/>
                </a:solidFill>
              </a:rPr>
              <a:t> </a:t>
            </a:r>
            <a:fld id="{8F1949EA-471B-4B0D-9235-31AC7856D448}" type="slidenum">
              <a:rPr lang="en-US" altLang="en-US" sz="1100" i="1">
                <a:solidFill>
                  <a:schemeClr val="accent3"/>
                </a:solidFill>
              </a:rPr>
              <a:pPr algn="r" eaLnBrk="1" hangingPunct="1">
                <a:spcBef>
                  <a:spcPct val="50000"/>
                </a:spcBef>
              </a:pPr>
              <a:t>‹#›</a:t>
            </a:fld>
            <a:endParaRPr lang="en-US" altLang="en-US" sz="1100" i="1" dirty="0">
              <a:solidFill>
                <a:schemeClr val="accent3"/>
              </a:solidFill>
            </a:endParaRPr>
          </a:p>
        </p:txBody>
      </p:sp>
      <p:sp>
        <p:nvSpPr>
          <p:cNvPr id="15" name="Text Placeholder 14"/>
          <p:cNvSpPr>
            <a:spLocks noGrp="1"/>
          </p:cNvSpPr>
          <p:nvPr>
            <p:ph type="body" sz="quarter" idx="10"/>
          </p:nvPr>
        </p:nvSpPr>
        <p:spPr>
          <a:xfrm>
            <a:off x="0" y="6405563"/>
            <a:ext cx="8850313" cy="322262"/>
          </a:xfrm>
          <a:prstGeom prst="rect">
            <a:avLst/>
          </a:prstGeom>
        </p:spPr>
        <p:txBody>
          <a:bodyPr/>
          <a:lstStyle>
            <a:lvl1pPr marL="0" indent="0">
              <a:buNone/>
              <a:defRPr sz="1050" b="1" i="1">
                <a:solidFill>
                  <a:schemeClr val="accent3"/>
                </a:solidFill>
              </a:defRPr>
            </a:lvl1pPr>
          </a:lstStyle>
          <a:p>
            <a:pPr lvl="0"/>
            <a:endParaRPr lang="en-US" dirty="0"/>
          </a:p>
        </p:txBody>
      </p:sp>
    </p:spTree>
    <p:extLst>
      <p:ext uri="{BB962C8B-B14F-4D97-AF65-F5344CB8AC3E}">
        <p14:creationId xmlns:p14="http://schemas.microsoft.com/office/powerpoint/2010/main" val="2909156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Only">
    <p:bg>
      <p:bgPr>
        <a:solidFill>
          <a:schemeClr val="accent1"/>
        </a:solidFill>
        <a:effectLst/>
      </p:bgPr>
    </p:bg>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rot="16200000">
            <a:off x="4067176" y="-3551237"/>
            <a:ext cx="1009650" cy="9144000"/>
          </a:xfrm>
          <a:prstGeom prst="rect">
            <a:avLst/>
          </a:prstGeom>
          <a:solidFill>
            <a:schemeClr val="accent4"/>
          </a:solidFill>
          <a:ln>
            <a:solidFill>
              <a:schemeClr val="accent4"/>
            </a:solidFill>
          </a:ln>
          <a:effectLst/>
          <a:scene3d>
            <a:camera prst="orthographicFront"/>
            <a:lightRig rig="threePt" dir="t"/>
          </a:scene3d>
          <a:sp3d>
            <a:bevelT/>
          </a:sp3d>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0" name="Text Box 5"/>
          <p:cNvSpPr txBox="1">
            <a:spLocks noChangeArrowheads="1"/>
          </p:cNvSpPr>
          <p:nvPr userDrawn="1"/>
        </p:nvSpPr>
        <p:spPr bwMode="auto">
          <a:xfrm>
            <a:off x="252413" y="2041525"/>
            <a:ext cx="8639175" cy="549275"/>
          </a:xfrm>
          <a:prstGeom prst="rect">
            <a:avLst/>
          </a:prstGeom>
          <a:noFill/>
          <a:ln>
            <a:noFill/>
          </a:ln>
          <a:effectLs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000" b="1" dirty="0">
                <a:solidFill>
                  <a:schemeClr val="accent3"/>
                </a:solidFill>
                <a:latin typeface="+mj-lt"/>
                <a:cs typeface="Times New Roman" pitchFamily="18" charset="0"/>
              </a:rPr>
              <a:t>For more information, contact:</a:t>
            </a:r>
          </a:p>
        </p:txBody>
      </p:sp>
      <p:sp>
        <p:nvSpPr>
          <p:cNvPr id="11" name="Text Box 21"/>
          <p:cNvSpPr txBox="1">
            <a:spLocks noChangeArrowheads="1"/>
          </p:cNvSpPr>
          <p:nvPr userDrawn="1"/>
        </p:nvSpPr>
        <p:spPr bwMode="auto">
          <a:xfrm>
            <a:off x="2590800" y="3692525"/>
            <a:ext cx="3962400" cy="1465263"/>
          </a:xfrm>
          <a:prstGeom prst="rect">
            <a:avLst/>
          </a:prstGeom>
          <a:noFill/>
          <a:ln>
            <a:noFill/>
          </a:ln>
          <a:effectLst/>
          <a:extLst/>
        </p:spPr>
        <p:txBody>
          <a:bodyPr>
            <a:spAutoFit/>
          </a:bodyPr>
          <a:lstStyle>
            <a:lvl1pPr eaLnBrk="0" hangingPunct="0">
              <a:defRPr sz="2200" b="1">
                <a:solidFill>
                  <a:schemeClr val="tx1"/>
                </a:solidFill>
                <a:latin typeface="Arial" charset="0"/>
              </a:defRPr>
            </a:lvl1pPr>
            <a:lvl2pPr marL="742950" indent="-285750" eaLnBrk="0" hangingPunct="0">
              <a:defRPr sz="2200" b="1">
                <a:solidFill>
                  <a:schemeClr val="tx1"/>
                </a:solidFill>
                <a:latin typeface="Arial" charset="0"/>
              </a:defRPr>
            </a:lvl2pPr>
            <a:lvl3pPr marL="1143000" indent="-228600" eaLnBrk="0" hangingPunct="0">
              <a:defRPr sz="2200" b="1">
                <a:solidFill>
                  <a:schemeClr val="tx1"/>
                </a:solidFill>
                <a:latin typeface="Arial" charset="0"/>
              </a:defRPr>
            </a:lvl3pPr>
            <a:lvl4pPr marL="1600200" indent="-228600" eaLnBrk="0" hangingPunct="0">
              <a:defRPr sz="2200" b="1">
                <a:solidFill>
                  <a:schemeClr val="tx1"/>
                </a:solidFill>
                <a:latin typeface="Arial" charset="0"/>
              </a:defRPr>
            </a:lvl4pPr>
            <a:lvl5pPr marL="2057400" indent="-228600" eaLnBrk="0" hangingPunct="0">
              <a:defRPr sz="2200" b="1">
                <a:solidFill>
                  <a:schemeClr val="tx1"/>
                </a:solidFill>
                <a:latin typeface="Arial" charset="0"/>
              </a:defRPr>
            </a:lvl5pPr>
            <a:lvl6pPr marL="2514600" indent="-228600" algn="ctr" eaLnBrk="0" fontAlgn="base" hangingPunct="0">
              <a:spcBef>
                <a:spcPct val="0"/>
              </a:spcBef>
              <a:spcAft>
                <a:spcPct val="0"/>
              </a:spcAft>
              <a:defRPr sz="2200" b="1">
                <a:solidFill>
                  <a:schemeClr val="tx1"/>
                </a:solidFill>
                <a:latin typeface="Arial" charset="0"/>
              </a:defRPr>
            </a:lvl6pPr>
            <a:lvl7pPr marL="2971800" indent="-228600" algn="ctr" eaLnBrk="0" fontAlgn="base" hangingPunct="0">
              <a:spcBef>
                <a:spcPct val="0"/>
              </a:spcBef>
              <a:spcAft>
                <a:spcPct val="0"/>
              </a:spcAft>
              <a:defRPr sz="2200" b="1">
                <a:solidFill>
                  <a:schemeClr val="tx1"/>
                </a:solidFill>
                <a:latin typeface="Arial" charset="0"/>
              </a:defRPr>
            </a:lvl7pPr>
            <a:lvl8pPr marL="3429000" indent="-228600" algn="ctr" eaLnBrk="0" fontAlgn="base" hangingPunct="0">
              <a:spcBef>
                <a:spcPct val="0"/>
              </a:spcBef>
              <a:spcAft>
                <a:spcPct val="0"/>
              </a:spcAft>
              <a:defRPr sz="2200" b="1">
                <a:solidFill>
                  <a:schemeClr val="tx1"/>
                </a:solidFill>
                <a:latin typeface="Arial" charset="0"/>
              </a:defRPr>
            </a:lvl8pPr>
            <a:lvl9pPr marL="3886200" indent="-228600" algn="ctr" eaLnBrk="0" fontAlgn="base" hangingPunct="0">
              <a:spcBef>
                <a:spcPct val="0"/>
              </a:spcBef>
              <a:spcAft>
                <a:spcPct val="0"/>
              </a:spcAft>
              <a:defRPr sz="2200" b="1">
                <a:solidFill>
                  <a:schemeClr val="tx1"/>
                </a:solidFill>
                <a:latin typeface="Arial" charset="0"/>
              </a:defRPr>
            </a:lvl9pPr>
          </a:lstStyle>
          <a:p>
            <a:pPr algn="ctr" eaLnBrk="1" hangingPunct="1">
              <a:defRPr/>
            </a:pPr>
            <a:r>
              <a:rPr lang="en-US" sz="1800" i="1" dirty="0">
                <a:solidFill>
                  <a:schemeClr val="accent3"/>
                </a:solidFill>
              </a:rPr>
              <a:t>1999 Harrison St., Suite 2020</a:t>
            </a:r>
            <a:br>
              <a:rPr lang="en-US" sz="1800" i="1" dirty="0">
                <a:solidFill>
                  <a:schemeClr val="accent3"/>
                </a:solidFill>
              </a:rPr>
            </a:br>
            <a:r>
              <a:rPr lang="en-US" sz="1800" i="1" dirty="0">
                <a:solidFill>
                  <a:schemeClr val="accent3"/>
                </a:solidFill>
              </a:rPr>
              <a:t>Oakland, CA 94612</a:t>
            </a:r>
            <a:br>
              <a:rPr lang="en-US" sz="1800" i="1" dirty="0">
                <a:solidFill>
                  <a:schemeClr val="accent3"/>
                </a:solidFill>
              </a:rPr>
            </a:br>
            <a:r>
              <a:rPr lang="en-US" sz="1800" i="1" dirty="0">
                <a:solidFill>
                  <a:schemeClr val="accent3"/>
                </a:solidFill>
              </a:rPr>
              <a:t>Phone (510) 451-9521</a:t>
            </a:r>
          </a:p>
          <a:p>
            <a:pPr algn="ctr" eaLnBrk="1" hangingPunct="1">
              <a:defRPr/>
            </a:pPr>
            <a:r>
              <a:rPr lang="en-US" sz="1800" i="1" dirty="0">
                <a:solidFill>
                  <a:schemeClr val="accent3"/>
                </a:solidFill>
              </a:rPr>
              <a:t>Fax (510) 451-0384 </a:t>
            </a:r>
          </a:p>
          <a:p>
            <a:pPr algn="ctr" eaLnBrk="1" hangingPunct="1">
              <a:defRPr/>
            </a:pPr>
            <a:r>
              <a:rPr lang="en-US" sz="1800" i="1" dirty="0">
                <a:solidFill>
                  <a:schemeClr val="accent3"/>
                </a:solidFill>
              </a:rPr>
              <a:t>Dave@FM3research.com</a:t>
            </a:r>
          </a:p>
        </p:txBody>
      </p:sp>
      <p:sp>
        <p:nvSpPr>
          <p:cNvPr id="12" name="WordArt 22"/>
          <p:cNvSpPr>
            <a:spLocks noChangeArrowheads="1" noChangeShapeType="1" noTextEdit="1"/>
          </p:cNvSpPr>
          <p:nvPr userDrawn="1"/>
        </p:nvSpPr>
        <p:spPr bwMode="auto">
          <a:xfrm>
            <a:off x="2438400" y="2779713"/>
            <a:ext cx="4394200" cy="711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chemeClr val="accent3"/>
                </a:solidFill>
                <a:latin typeface="Arial Black"/>
              </a:rPr>
              <a:t> DAVID METZ </a:t>
            </a: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973353" y="278214"/>
            <a:ext cx="2019682" cy="1301527"/>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468052" y="273310"/>
            <a:ext cx="1951344" cy="1311335"/>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18" name="Picture 6" descr="C:\Users\Liz\AppData\Local\Microsoft\Windows\Temporary Internet Files\Content.IE5\7M6WQ9FY\MP900442266[1].jpg"/>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4756815" y="282697"/>
            <a:ext cx="1879119" cy="1292561"/>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9" name="Picture 3" descr="C:\Dropbox\Liz Becka Daina\CLIPART AND PICTURES\Students &amp; Children\MP900439314.JPG"/>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150914" y="267309"/>
            <a:ext cx="1979719" cy="1325705"/>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01437" y="5482232"/>
            <a:ext cx="5741126" cy="920421"/>
          </a:xfrm>
          <a:prstGeom prst="rect">
            <a:avLst/>
          </a:prstGeom>
        </p:spPr>
      </p:pic>
    </p:spTree>
    <p:extLst>
      <p:ext uri="{BB962C8B-B14F-4D97-AF65-F5344CB8AC3E}">
        <p14:creationId xmlns:p14="http://schemas.microsoft.com/office/powerpoint/2010/main" val="9864825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26"/>
          <p:cNvSpPr>
            <a:spLocks noChangeArrowheads="1"/>
          </p:cNvSpPr>
          <p:nvPr userDrawn="1"/>
        </p:nvSpPr>
        <p:spPr bwMode="auto">
          <a:xfrm>
            <a:off x="0" y="137604"/>
            <a:ext cx="9144000" cy="6582792"/>
          </a:xfrm>
          <a:prstGeom prst="rect">
            <a:avLst/>
          </a:prstGeom>
          <a:solidFill>
            <a:schemeClr val="bg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3" name="Rectangle 17"/>
          <p:cNvSpPr>
            <a:spLocks noChangeArrowheads="1"/>
          </p:cNvSpPr>
          <p:nvPr userDrawn="1"/>
        </p:nvSpPr>
        <p:spPr bwMode="auto">
          <a:xfrm rot="16200000">
            <a:off x="4414422" y="-4276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4" name="Rectangle 17"/>
          <p:cNvSpPr>
            <a:spLocks noChangeArrowheads="1"/>
          </p:cNvSpPr>
          <p:nvPr userDrawn="1"/>
        </p:nvSpPr>
        <p:spPr bwMode="auto">
          <a:xfrm rot="16200000">
            <a:off x="4414422" y="1990817"/>
            <a:ext cx="315157"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5" name="Text Box 12"/>
          <p:cNvSpPr txBox="1">
            <a:spLocks noChangeArrowheads="1"/>
          </p:cNvSpPr>
          <p:nvPr userDrawn="1"/>
        </p:nvSpPr>
        <p:spPr bwMode="auto">
          <a:xfrm>
            <a:off x="7981950" y="6597650"/>
            <a:ext cx="1162050" cy="260350"/>
          </a:xfrm>
          <a:prstGeom prst="rect">
            <a:avLst/>
          </a:prstGeom>
          <a:noFill/>
          <a:ln>
            <a:noFill/>
          </a:ln>
          <a:effectLst/>
          <a:ex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solidFill>
                  <a:schemeClr val="accent3"/>
                </a:solidFill>
              </a:rPr>
              <a:t> </a:t>
            </a:r>
            <a:fld id="{8F1949EA-471B-4B0D-9235-31AC7856D448}" type="slidenum">
              <a:rPr lang="en-US" altLang="en-US" sz="1100" i="1">
                <a:solidFill>
                  <a:schemeClr val="accent3"/>
                </a:solidFill>
              </a:rPr>
              <a:pPr algn="r" eaLnBrk="1" hangingPunct="1">
                <a:spcBef>
                  <a:spcPct val="50000"/>
                </a:spcBef>
              </a:pPr>
              <a:t>‹#›</a:t>
            </a:fld>
            <a:endParaRPr lang="en-US" altLang="en-US" sz="1100" i="1" dirty="0">
              <a:solidFill>
                <a:schemeClr val="accent3"/>
              </a:solidFill>
            </a:endParaRPr>
          </a:p>
        </p:txBody>
      </p:sp>
    </p:spTree>
    <p:extLst>
      <p:ext uri="{BB962C8B-B14F-4D97-AF65-F5344CB8AC3E}">
        <p14:creationId xmlns:p14="http://schemas.microsoft.com/office/powerpoint/2010/main" val="48439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Question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33475" y="6462944"/>
            <a:ext cx="6358112" cy="395056"/>
          </a:xfrm>
          <a:prstGeom prst="rect">
            <a:avLst/>
          </a:prstGeom>
        </p:spPr>
        <p:txBody>
          <a:bodyPr anchor="b"/>
          <a:lstStyle>
            <a:lvl1pPr marL="0" indent="0">
              <a:buNone/>
              <a:defRPr sz="900" i="1">
                <a:solidFill>
                  <a:schemeClr val="accent3"/>
                </a:solidFill>
                <a:latin typeface="+mn-lt"/>
              </a:defRPr>
            </a:lvl1pPr>
          </a:lstStyle>
          <a:p>
            <a:pPr lvl="0"/>
            <a:endParaRPr lang="en-US" dirty="0"/>
          </a:p>
        </p:txBody>
      </p:sp>
      <p:sp>
        <p:nvSpPr>
          <p:cNvPr id="5" name="Title 4"/>
          <p:cNvSpPr>
            <a:spLocks noGrp="1"/>
          </p:cNvSpPr>
          <p:nvPr>
            <p:ph type="title"/>
          </p:nvPr>
        </p:nvSpPr>
        <p:spPr>
          <a:xfrm>
            <a:off x="0" y="252863"/>
            <a:ext cx="9143999" cy="993892"/>
          </a:xfrm>
          <a:prstGeom prst="rect">
            <a:avLst/>
          </a:prstGeom>
        </p:spPr>
        <p:txBody>
          <a:bodyPr anchor="t"/>
          <a:lstStyle>
            <a:lvl1pPr>
              <a:defRPr sz="2900" b="1">
                <a:latin typeface="+mj-lt"/>
              </a:defRPr>
            </a:lvl1pPr>
          </a:lstStyle>
          <a:p>
            <a:r>
              <a:rPr lang="en-US" dirty="0"/>
              <a:t>Click to edit Master title style</a:t>
            </a:r>
          </a:p>
        </p:txBody>
      </p:sp>
    </p:spTree>
    <p:extLst>
      <p:ext uri="{BB962C8B-B14F-4D97-AF65-F5344CB8AC3E}">
        <p14:creationId xmlns:p14="http://schemas.microsoft.com/office/powerpoint/2010/main" val="1080069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9" name="Rectangle 17"/>
          <p:cNvSpPr>
            <a:spLocks noChangeArrowheads="1"/>
          </p:cNvSpPr>
          <p:nvPr userDrawn="1"/>
        </p:nvSpPr>
        <p:spPr bwMode="auto">
          <a:xfrm rot="16200000">
            <a:off x="4482789" y="-4359172"/>
            <a:ext cx="178419"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0" name="Rectangle 26"/>
          <p:cNvSpPr>
            <a:spLocks noChangeArrowheads="1"/>
          </p:cNvSpPr>
          <p:nvPr userDrawn="1"/>
        </p:nvSpPr>
        <p:spPr bwMode="auto">
          <a:xfrm>
            <a:off x="0" y="219821"/>
            <a:ext cx="9144000" cy="6418358"/>
          </a:xfrm>
          <a:prstGeom prst="rect">
            <a:avLst/>
          </a:prstGeom>
          <a:solidFill>
            <a:schemeClr val="bg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1" name="Rectangle 17"/>
          <p:cNvSpPr>
            <a:spLocks noChangeArrowheads="1"/>
          </p:cNvSpPr>
          <p:nvPr userDrawn="1"/>
        </p:nvSpPr>
        <p:spPr bwMode="auto">
          <a:xfrm rot="16200000">
            <a:off x="4451816" y="2035639"/>
            <a:ext cx="240370" cy="9144000"/>
          </a:xfrm>
          <a:prstGeom prst="rect">
            <a:avLst/>
          </a:prstGeom>
          <a:solidFill>
            <a:schemeClr val="accent1"/>
          </a:solidFill>
          <a:ln>
            <a:noFill/>
          </a:ln>
          <a:effectLs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2" name="Text Box 12"/>
          <p:cNvSpPr txBox="1">
            <a:spLocks noChangeArrowheads="1"/>
          </p:cNvSpPr>
          <p:nvPr userDrawn="1"/>
        </p:nvSpPr>
        <p:spPr bwMode="auto">
          <a:xfrm>
            <a:off x="7981950" y="6597650"/>
            <a:ext cx="1162050" cy="260350"/>
          </a:xfrm>
          <a:prstGeom prst="rect">
            <a:avLst/>
          </a:prstGeom>
          <a:noFill/>
          <a:ln>
            <a:noFill/>
          </a:ln>
          <a:effectLst/>
          <a:ex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solidFill>
                  <a:schemeClr val="accent3"/>
                </a:solidFill>
              </a:rPr>
              <a:t> </a:t>
            </a:r>
            <a:fld id="{8F1949EA-471B-4B0D-9235-31AC7856D448}" type="slidenum">
              <a:rPr lang="en-US" altLang="en-US" sz="1100" i="1">
                <a:solidFill>
                  <a:schemeClr val="accent3"/>
                </a:solidFill>
              </a:rPr>
              <a:pPr algn="r" eaLnBrk="1" hangingPunct="1">
                <a:spcBef>
                  <a:spcPct val="50000"/>
                </a:spcBef>
              </a:pPr>
              <a:t>‹#›</a:t>
            </a:fld>
            <a:endParaRPr lang="en-US" altLang="en-US" sz="1100" i="1" dirty="0">
              <a:solidFill>
                <a:schemeClr val="accent3"/>
              </a:solidFill>
            </a:endParaRPr>
          </a:p>
        </p:txBody>
      </p:sp>
    </p:spTree>
    <p:extLst>
      <p:ext uri="{BB962C8B-B14F-4D97-AF65-F5344CB8AC3E}">
        <p14:creationId xmlns:p14="http://schemas.microsoft.com/office/powerpoint/2010/main" val="9348402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amp;ehk=j"/><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amp;ehk=GY1zdz9TohdQJSEs8wyIkw&amp;r=0&amp;pid=OfficeInsert"/><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amp;ehk=A0CPX2Ee9HDcGTeE"/><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amp;ehk="/><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3502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2015 Richmond Survey</a:t>
            </a:r>
          </a:p>
        </p:txBody>
      </p:sp>
      <p:sp>
        <p:nvSpPr>
          <p:cNvPr id="2" name="Title 1"/>
          <p:cNvSpPr>
            <a:spLocks noGrp="1"/>
          </p:cNvSpPr>
          <p:nvPr>
            <p:ph type="title"/>
          </p:nvPr>
        </p:nvSpPr>
        <p:spPr/>
        <p:txBody>
          <a:bodyPr/>
          <a:lstStyle/>
          <a:p>
            <a:r>
              <a:rPr lang="en-US" sz="2500" dirty="0"/>
              <a:t>Helping homeless youth stay in school </a:t>
            </a:r>
            <a:br>
              <a:rPr lang="en-US" sz="2500" dirty="0"/>
            </a:br>
            <a:r>
              <a:rPr lang="en-US" sz="2500" dirty="0"/>
              <a:t>stood out as a priority in Richmond.</a:t>
            </a:r>
          </a:p>
        </p:txBody>
      </p:sp>
      <p:graphicFrame>
        <p:nvGraphicFramePr>
          <p:cNvPr id="6" name="Table 5"/>
          <p:cNvGraphicFramePr>
            <a:graphicFrameLocks noGrp="1"/>
          </p:cNvGraphicFramePr>
          <p:nvPr>
            <p:extLst>
              <p:ext uri="{D42A27DB-BD31-4B8C-83A1-F6EECF244321}">
                <p14:modId xmlns:p14="http://schemas.microsoft.com/office/powerpoint/2010/main" val="3750846309"/>
              </p:ext>
            </p:extLst>
          </p:nvPr>
        </p:nvGraphicFramePr>
        <p:xfrm>
          <a:off x="8204545" y="1919168"/>
          <a:ext cx="939455" cy="3987583"/>
        </p:xfrm>
        <a:graphic>
          <a:graphicData uri="http://schemas.openxmlformats.org/drawingml/2006/table">
            <a:tbl>
              <a:tblPr/>
              <a:tblGrid>
                <a:gridCol w="939455">
                  <a:extLst>
                    <a:ext uri="{9D8B030D-6E8A-4147-A177-3AD203B41FA5}">
                      <a16:colId xmlns:a16="http://schemas.microsoft.com/office/drawing/2014/main" xmlns="" val="20000"/>
                    </a:ext>
                  </a:extLst>
                </a:gridCol>
              </a:tblGrid>
              <a:tr h="447629">
                <a:tc>
                  <a:txBody>
                    <a:bodyPr/>
                    <a:lstStyle/>
                    <a:p>
                      <a:pPr algn="ctr" fontAlgn="b"/>
                      <a:r>
                        <a:rPr lang="en-US" sz="1600" b="1" i="0" u="none" strike="noStrike" dirty="0">
                          <a:solidFill>
                            <a:schemeClr val="accent1"/>
                          </a:solidFill>
                          <a:effectLst/>
                          <a:latin typeface="+mn-lt"/>
                        </a:rPr>
                        <a:t>Ext./Very </a:t>
                      </a:r>
                      <a:r>
                        <a:rPr lang="en-US" sz="1600" b="1" i="0" u="none" strike="noStrike" dirty="0" err="1">
                          <a:solidFill>
                            <a:schemeClr val="accent1"/>
                          </a:solidFill>
                          <a:effectLst/>
                          <a:latin typeface="+mn-lt"/>
                        </a:rPr>
                        <a:t>Impt</a:t>
                      </a:r>
                      <a:r>
                        <a:rPr lang="en-US" sz="1600" b="1" i="0" u="none" strike="noStrike" dirty="0">
                          <a:solidFill>
                            <a:schemeClr val="accent1"/>
                          </a:solidFill>
                          <a:effectLst/>
                          <a:latin typeface="+mn-lt"/>
                        </a:rPr>
                        <a:t>.</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52134">
                <a:tc>
                  <a:txBody>
                    <a:bodyPr/>
                    <a:lstStyle/>
                    <a:p>
                      <a:pPr algn="ctr" fontAlgn="ctr"/>
                      <a:r>
                        <a:rPr lang="en-US" sz="1600" b="1" i="0" u="none" strike="noStrike">
                          <a:solidFill>
                            <a:schemeClr val="accent1"/>
                          </a:solidFill>
                          <a:effectLst/>
                          <a:latin typeface="+mn-lt"/>
                        </a:rPr>
                        <a:t>95%</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31628">
                <a:tc>
                  <a:txBody>
                    <a:bodyPr/>
                    <a:lstStyle/>
                    <a:p>
                      <a:pPr algn="ctr" fontAlgn="ctr"/>
                      <a:r>
                        <a:rPr lang="en-US" sz="1600" b="1" i="0" u="none" strike="noStrike">
                          <a:solidFill>
                            <a:schemeClr val="accent1"/>
                          </a:solidFill>
                          <a:effectLst/>
                          <a:latin typeface="+mn-lt"/>
                        </a:rPr>
                        <a:t>86%</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31628">
                <a:tc>
                  <a:txBody>
                    <a:bodyPr/>
                    <a:lstStyle/>
                    <a:p>
                      <a:pPr algn="ctr" fontAlgn="ctr"/>
                      <a:r>
                        <a:rPr lang="en-US" sz="1600" b="1" i="0" u="none" strike="noStrike">
                          <a:solidFill>
                            <a:schemeClr val="accent1"/>
                          </a:solidFill>
                          <a:effectLst/>
                          <a:latin typeface="+mn-lt"/>
                        </a:rPr>
                        <a:t>78%</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96186">
                <a:tc>
                  <a:txBody>
                    <a:bodyPr/>
                    <a:lstStyle/>
                    <a:p>
                      <a:pPr algn="ctr" fontAlgn="ctr"/>
                      <a:r>
                        <a:rPr lang="en-US" sz="1600" b="1" i="0" u="none" strike="noStrike">
                          <a:solidFill>
                            <a:schemeClr val="accent1"/>
                          </a:solidFill>
                          <a:effectLst/>
                          <a:latin typeface="+mn-lt"/>
                        </a:rPr>
                        <a:t>85%</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52893">
                <a:tc>
                  <a:txBody>
                    <a:bodyPr/>
                    <a:lstStyle/>
                    <a:p>
                      <a:pPr algn="ctr" fontAlgn="ctr"/>
                      <a:r>
                        <a:rPr lang="en-US" sz="1600" b="1" i="0" u="none" strike="noStrike">
                          <a:solidFill>
                            <a:schemeClr val="accent1"/>
                          </a:solidFill>
                          <a:effectLst/>
                          <a:latin typeface="+mn-lt"/>
                        </a:rPr>
                        <a:t>84%</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517451">
                <a:tc>
                  <a:txBody>
                    <a:bodyPr/>
                    <a:lstStyle/>
                    <a:p>
                      <a:pPr algn="ctr" fontAlgn="ctr"/>
                      <a:r>
                        <a:rPr lang="en-US" sz="1600" b="1" i="0" u="none" strike="noStrike">
                          <a:solidFill>
                            <a:schemeClr val="accent1"/>
                          </a:solidFill>
                          <a:effectLst/>
                          <a:latin typeface="+mn-lt"/>
                        </a:rPr>
                        <a:t>78%</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0363">
                <a:tc>
                  <a:txBody>
                    <a:bodyPr/>
                    <a:lstStyle/>
                    <a:p>
                      <a:pPr algn="ctr" fontAlgn="ctr"/>
                      <a:r>
                        <a:rPr lang="en-US" sz="1600" b="1" i="0" u="none" strike="noStrike" dirty="0">
                          <a:solidFill>
                            <a:schemeClr val="accent1"/>
                          </a:solidFill>
                          <a:effectLst/>
                          <a:latin typeface="+mn-lt"/>
                        </a:rPr>
                        <a:t>83%</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
        <p:nvSpPr>
          <p:cNvPr id="7" name="Rectangle 6"/>
          <p:cNvSpPr/>
          <p:nvPr/>
        </p:nvSpPr>
        <p:spPr>
          <a:xfrm>
            <a:off x="496093" y="1374388"/>
            <a:ext cx="8178179" cy="523220"/>
          </a:xfrm>
          <a:prstGeom prst="rect">
            <a:avLst/>
          </a:prstGeom>
        </p:spPr>
        <p:txBody>
          <a:bodyPr wrap="square">
            <a:spAutoFit/>
          </a:bodyPr>
          <a:lstStyle/>
          <a:p>
            <a:pPr algn="ctr"/>
            <a:r>
              <a:rPr lang="en-US" sz="1400" i="1" dirty="0">
                <a:latin typeface="+mn-lt"/>
              </a:rPr>
              <a:t>I am going to read you a list of some specific services for children and youth that may be provided.  Please tell me how important it is to you that additional funding be dedicated to that specific service. </a:t>
            </a:r>
            <a:endParaRPr lang="en-US" sz="1400" i="1" dirty="0">
              <a:solidFill>
                <a:srgbClr val="000000"/>
              </a:solidFill>
              <a:latin typeface="+mn-lt"/>
            </a:endParaRPr>
          </a:p>
        </p:txBody>
      </p:sp>
      <p:graphicFrame>
        <p:nvGraphicFramePr>
          <p:cNvPr id="8" name="Chart 7"/>
          <p:cNvGraphicFramePr/>
          <p:nvPr>
            <p:extLst/>
          </p:nvPr>
        </p:nvGraphicFramePr>
        <p:xfrm>
          <a:off x="82662" y="2065321"/>
          <a:ext cx="8324147" cy="42010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0156996"/>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62" y="427359"/>
            <a:ext cx="8926286" cy="1067781"/>
          </a:xfrm>
        </p:spPr>
        <p:txBody>
          <a:bodyPr/>
          <a:lstStyle/>
          <a:p>
            <a:r>
              <a:rPr lang="en-US" sz="2500" dirty="0"/>
              <a:t>Quality pre-school and preventive health services were also seen as important.</a:t>
            </a:r>
          </a:p>
        </p:txBody>
      </p:sp>
      <p:graphicFrame>
        <p:nvGraphicFramePr>
          <p:cNvPr id="6" name="Table 5"/>
          <p:cNvGraphicFramePr>
            <a:graphicFrameLocks noGrp="1"/>
          </p:cNvGraphicFramePr>
          <p:nvPr>
            <p:extLst>
              <p:ext uri="{D42A27DB-BD31-4B8C-83A1-F6EECF244321}">
                <p14:modId xmlns:p14="http://schemas.microsoft.com/office/powerpoint/2010/main" val="1554340689"/>
              </p:ext>
            </p:extLst>
          </p:nvPr>
        </p:nvGraphicFramePr>
        <p:xfrm>
          <a:off x="8163405" y="1064281"/>
          <a:ext cx="939455" cy="4771715"/>
        </p:xfrm>
        <a:graphic>
          <a:graphicData uri="http://schemas.openxmlformats.org/drawingml/2006/table">
            <a:tbl>
              <a:tblPr/>
              <a:tblGrid>
                <a:gridCol w="939455">
                  <a:extLst>
                    <a:ext uri="{9D8B030D-6E8A-4147-A177-3AD203B41FA5}">
                      <a16:colId xmlns:a16="http://schemas.microsoft.com/office/drawing/2014/main" xmlns="" val="20000"/>
                    </a:ext>
                  </a:extLst>
                </a:gridCol>
              </a:tblGrid>
              <a:tr h="662547">
                <a:tc>
                  <a:txBody>
                    <a:bodyPr/>
                    <a:lstStyle/>
                    <a:p>
                      <a:pPr algn="ctr" fontAlgn="b"/>
                      <a:r>
                        <a:rPr lang="en-US" sz="1600" b="1" i="0" u="none" strike="noStrike" dirty="0">
                          <a:solidFill>
                            <a:schemeClr val="accent1"/>
                          </a:solidFill>
                          <a:effectLst/>
                          <a:latin typeface="+mn-lt"/>
                        </a:rPr>
                        <a:t>Ext./ Very </a:t>
                      </a:r>
                      <a:r>
                        <a:rPr lang="en-US" sz="1600" b="1" i="0" u="none" strike="noStrike" dirty="0" err="1">
                          <a:solidFill>
                            <a:schemeClr val="accent1"/>
                          </a:solidFill>
                          <a:effectLst/>
                          <a:latin typeface="+mn-lt"/>
                        </a:rPr>
                        <a:t>Impt</a:t>
                      </a:r>
                      <a:r>
                        <a:rPr lang="en-US" sz="1600" b="1" i="0" u="none" strike="noStrike" dirty="0">
                          <a:solidFill>
                            <a:schemeClr val="accent1"/>
                          </a:solidFill>
                          <a:effectLst/>
                          <a:latin typeface="+mn-lt"/>
                        </a:rPr>
                        <a:t>.</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69014">
                <a:tc>
                  <a:txBody>
                    <a:bodyPr/>
                    <a:lstStyle/>
                    <a:p>
                      <a:pPr algn="ctr" fontAlgn="ctr"/>
                      <a:r>
                        <a:rPr lang="en-US" sz="1600" b="1" i="0" u="none" strike="noStrike" dirty="0">
                          <a:solidFill>
                            <a:schemeClr val="accent1"/>
                          </a:solidFill>
                          <a:effectLst/>
                          <a:latin typeface="+mn-lt"/>
                        </a:rPr>
                        <a:t>74%</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33209">
                <a:tc>
                  <a:txBody>
                    <a:bodyPr/>
                    <a:lstStyle/>
                    <a:p>
                      <a:pPr algn="ctr" fontAlgn="ctr"/>
                      <a:r>
                        <a:rPr lang="en-US" sz="1600" b="1" i="0" u="none" strike="noStrike">
                          <a:solidFill>
                            <a:schemeClr val="accent1"/>
                          </a:solidFill>
                          <a:effectLst/>
                          <a:latin typeface="+mn-lt"/>
                        </a:rPr>
                        <a:t>84%</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633209">
                <a:tc>
                  <a:txBody>
                    <a:bodyPr/>
                    <a:lstStyle/>
                    <a:p>
                      <a:pPr algn="ctr" fontAlgn="ctr"/>
                      <a:r>
                        <a:rPr lang="en-US" sz="1600" b="1" i="0" u="none" strike="noStrike">
                          <a:solidFill>
                            <a:schemeClr val="accent1"/>
                          </a:solidFill>
                          <a:effectLst/>
                          <a:latin typeface="+mn-lt"/>
                        </a:rPr>
                        <a:t>79%</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590995">
                <a:tc>
                  <a:txBody>
                    <a:bodyPr/>
                    <a:lstStyle/>
                    <a:p>
                      <a:pPr algn="ctr" fontAlgn="ctr"/>
                      <a:r>
                        <a:rPr lang="en-US" sz="1600" b="1" i="0" u="none" strike="noStrike">
                          <a:solidFill>
                            <a:schemeClr val="accent1"/>
                          </a:solidFill>
                          <a:effectLst/>
                          <a:latin typeface="+mn-lt"/>
                        </a:rPr>
                        <a:t>79%</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658537">
                <a:tc>
                  <a:txBody>
                    <a:bodyPr/>
                    <a:lstStyle/>
                    <a:p>
                      <a:pPr algn="ctr" fontAlgn="ctr"/>
                      <a:r>
                        <a:rPr lang="en-US" sz="1600" b="1" i="0" u="none" strike="noStrike">
                          <a:solidFill>
                            <a:schemeClr val="accent1"/>
                          </a:solidFill>
                          <a:effectLst/>
                          <a:latin typeface="+mn-lt"/>
                        </a:rPr>
                        <a:t>77%</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616323">
                <a:tc>
                  <a:txBody>
                    <a:bodyPr/>
                    <a:lstStyle/>
                    <a:p>
                      <a:pPr algn="ctr" fontAlgn="ctr"/>
                      <a:r>
                        <a:rPr lang="en-US" sz="1600" b="1" i="0" u="none" strike="noStrike">
                          <a:solidFill>
                            <a:schemeClr val="accent1"/>
                          </a:solidFill>
                          <a:effectLst/>
                          <a:latin typeface="+mn-lt"/>
                        </a:rPr>
                        <a:t>78%</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607881">
                <a:tc>
                  <a:txBody>
                    <a:bodyPr/>
                    <a:lstStyle/>
                    <a:p>
                      <a:pPr algn="ctr" fontAlgn="ctr"/>
                      <a:r>
                        <a:rPr lang="en-US" sz="1600" b="1" i="0" u="none" strike="noStrike" dirty="0">
                          <a:solidFill>
                            <a:schemeClr val="accent1"/>
                          </a:solidFill>
                          <a:effectLst/>
                          <a:latin typeface="+mn-lt"/>
                        </a:rPr>
                        <a:t>78%</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graphicFrame>
        <p:nvGraphicFramePr>
          <p:cNvPr id="8" name="Chart 7"/>
          <p:cNvGraphicFramePr/>
          <p:nvPr>
            <p:extLst/>
          </p:nvPr>
        </p:nvGraphicFramePr>
        <p:xfrm>
          <a:off x="82662" y="1245910"/>
          <a:ext cx="8324147" cy="502046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8"/>
          <p:cNvSpPr>
            <a:spLocks noGrp="1"/>
          </p:cNvSpPr>
          <p:nvPr>
            <p:ph type="body" sz="quarter" idx="10"/>
          </p:nvPr>
        </p:nvSpPr>
        <p:spPr>
          <a:xfrm>
            <a:off x="0" y="6405563"/>
            <a:ext cx="8850313" cy="322262"/>
          </a:xfrm>
        </p:spPr>
        <p:txBody>
          <a:bodyPr/>
          <a:lstStyle/>
          <a:p>
            <a:r>
              <a:rPr lang="en-US" dirty="0"/>
              <a:t>2015 Richmond Survey</a:t>
            </a:r>
          </a:p>
        </p:txBody>
      </p:sp>
    </p:spTree>
    <p:extLst>
      <p:ext uri="{BB962C8B-B14F-4D97-AF65-F5344CB8AC3E}">
        <p14:creationId xmlns:p14="http://schemas.microsoft.com/office/powerpoint/2010/main" val="2690077594"/>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5758" y="6444200"/>
            <a:ext cx="8850313" cy="322262"/>
          </a:xfrm>
        </p:spPr>
        <p:txBody>
          <a:bodyPr/>
          <a:lstStyle/>
          <a:p>
            <a:r>
              <a:rPr lang="en-US" dirty="0"/>
              <a:t>2015 Richmond Survey</a:t>
            </a:r>
            <a:endParaRPr lang="en-US" dirty="0">
              <a:solidFill>
                <a:srgbClr val="000000"/>
              </a:solidFill>
            </a:endParaRPr>
          </a:p>
        </p:txBody>
      </p:sp>
      <p:sp>
        <p:nvSpPr>
          <p:cNvPr id="2" name="Title 1"/>
          <p:cNvSpPr>
            <a:spLocks noGrp="1"/>
          </p:cNvSpPr>
          <p:nvPr>
            <p:ph type="title"/>
          </p:nvPr>
        </p:nvSpPr>
        <p:spPr/>
        <p:txBody>
          <a:bodyPr/>
          <a:lstStyle/>
          <a:p>
            <a:r>
              <a:rPr lang="en-US" sz="2200" dirty="0"/>
              <a:t>While of lowest relative importance, youth empowerment and media and technology education were still highly valued.</a:t>
            </a:r>
          </a:p>
        </p:txBody>
      </p:sp>
      <p:graphicFrame>
        <p:nvGraphicFramePr>
          <p:cNvPr id="6" name="Table 5"/>
          <p:cNvGraphicFramePr>
            <a:graphicFrameLocks noGrp="1"/>
          </p:cNvGraphicFramePr>
          <p:nvPr>
            <p:extLst>
              <p:ext uri="{D42A27DB-BD31-4B8C-83A1-F6EECF244321}">
                <p14:modId xmlns:p14="http://schemas.microsoft.com/office/powerpoint/2010/main" val="1106196202"/>
              </p:ext>
            </p:extLst>
          </p:nvPr>
        </p:nvGraphicFramePr>
        <p:xfrm>
          <a:off x="8204545" y="1148698"/>
          <a:ext cx="939455" cy="4700422"/>
        </p:xfrm>
        <a:graphic>
          <a:graphicData uri="http://schemas.openxmlformats.org/drawingml/2006/table">
            <a:tbl>
              <a:tblPr/>
              <a:tblGrid>
                <a:gridCol w="939455">
                  <a:extLst>
                    <a:ext uri="{9D8B030D-6E8A-4147-A177-3AD203B41FA5}">
                      <a16:colId xmlns:a16="http://schemas.microsoft.com/office/drawing/2014/main" xmlns="" val="20000"/>
                    </a:ext>
                  </a:extLst>
                </a:gridCol>
              </a:tblGrid>
              <a:tr h="652648">
                <a:tc>
                  <a:txBody>
                    <a:bodyPr/>
                    <a:lstStyle/>
                    <a:p>
                      <a:pPr algn="ctr" fontAlgn="b"/>
                      <a:r>
                        <a:rPr lang="en-US" sz="1600" b="1" i="0" u="none" strike="noStrike" dirty="0">
                          <a:solidFill>
                            <a:schemeClr val="accent1"/>
                          </a:solidFill>
                          <a:effectLst/>
                          <a:latin typeface="+mn-lt"/>
                        </a:rPr>
                        <a:t>Ext./Very </a:t>
                      </a:r>
                      <a:r>
                        <a:rPr lang="en-US" sz="1600" b="1" i="0" u="none" strike="noStrike" dirty="0" err="1">
                          <a:solidFill>
                            <a:schemeClr val="accent1"/>
                          </a:solidFill>
                          <a:effectLst/>
                          <a:latin typeface="+mn-lt"/>
                        </a:rPr>
                        <a:t>Impt</a:t>
                      </a:r>
                      <a:r>
                        <a:rPr lang="en-US" sz="1600" b="1" i="0" u="none" strike="noStrike" dirty="0">
                          <a:solidFill>
                            <a:schemeClr val="accent1"/>
                          </a:solidFill>
                          <a:effectLst/>
                          <a:latin typeface="+mn-lt"/>
                        </a:rPr>
                        <a:t>.</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63501">
                <a:tc>
                  <a:txBody>
                    <a:bodyPr/>
                    <a:lstStyle/>
                    <a:p>
                      <a:pPr algn="ctr" fontAlgn="ctr"/>
                      <a:r>
                        <a:rPr lang="en-US" sz="1600" b="1" i="0" u="none" strike="noStrike" dirty="0">
                          <a:solidFill>
                            <a:schemeClr val="accent1"/>
                          </a:solidFill>
                          <a:effectLst/>
                          <a:latin typeface="+mn-lt"/>
                        </a:rPr>
                        <a:t>71%</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23748">
                <a:tc>
                  <a:txBody>
                    <a:bodyPr/>
                    <a:lstStyle/>
                    <a:p>
                      <a:pPr algn="ctr" fontAlgn="ctr"/>
                      <a:r>
                        <a:rPr lang="en-US" sz="1600" b="1" i="0" u="none" strike="noStrike">
                          <a:solidFill>
                            <a:schemeClr val="accent1"/>
                          </a:solidFill>
                          <a:effectLst/>
                          <a:latin typeface="+mn-lt"/>
                        </a:rPr>
                        <a:t>70%</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623748">
                <a:tc>
                  <a:txBody>
                    <a:bodyPr/>
                    <a:lstStyle/>
                    <a:p>
                      <a:pPr algn="ctr" fontAlgn="ctr"/>
                      <a:r>
                        <a:rPr lang="en-US" sz="1600" b="1" i="0" u="none" strike="noStrike">
                          <a:solidFill>
                            <a:schemeClr val="accent1"/>
                          </a:solidFill>
                          <a:effectLst/>
                          <a:latin typeface="+mn-lt"/>
                        </a:rPr>
                        <a:t>71%</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582165">
                <a:tc>
                  <a:txBody>
                    <a:bodyPr/>
                    <a:lstStyle/>
                    <a:p>
                      <a:pPr algn="ctr" fontAlgn="ctr"/>
                      <a:r>
                        <a:rPr lang="en-US" sz="1600" b="1" i="0" u="none" strike="noStrike">
                          <a:solidFill>
                            <a:schemeClr val="accent1"/>
                          </a:solidFill>
                          <a:effectLst/>
                          <a:latin typeface="+mn-lt"/>
                        </a:rPr>
                        <a:t>71%</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648698">
                <a:tc>
                  <a:txBody>
                    <a:bodyPr/>
                    <a:lstStyle/>
                    <a:p>
                      <a:pPr algn="ctr" fontAlgn="ctr"/>
                      <a:r>
                        <a:rPr lang="en-US" sz="1600" b="1" i="0" u="none" strike="noStrike">
                          <a:solidFill>
                            <a:schemeClr val="accent1"/>
                          </a:solidFill>
                          <a:effectLst/>
                          <a:latin typeface="+mn-lt"/>
                        </a:rPr>
                        <a:t>72%</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607115">
                <a:tc>
                  <a:txBody>
                    <a:bodyPr/>
                    <a:lstStyle/>
                    <a:p>
                      <a:pPr algn="ctr" fontAlgn="ctr"/>
                      <a:r>
                        <a:rPr lang="en-US" sz="1600" b="1" i="0" u="none" strike="noStrike">
                          <a:solidFill>
                            <a:schemeClr val="accent1"/>
                          </a:solidFill>
                          <a:effectLst/>
                          <a:latin typeface="+mn-lt"/>
                        </a:rPr>
                        <a:t>70%</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98799">
                <a:tc>
                  <a:txBody>
                    <a:bodyPr/>
                    <a:lstStyle/>
                    <a:p>
                      <a:pPr algn="ctr" fontAlgn="ctr"/>
                      <a:r>
                        <a:rPr lang="en-US" sz="1600" b="1" i="0" u="none" strike="noStrike" dirty="0">
                          <a:solidFill>
                            <a:schemeClr val="accent1"/>
                          </a:solidFill>
                          <a:effectLst/>
                          <a:latin typeface="+mn-lt"/>
                        </a:rPr>
                        <a:t>73%</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graphicFrame>
        <p:nvGraphicFramePr>
          <p:cNvPr id="8" name="Chart 7"/>
          <p:cNvGraphicFramePr/>
          <p:nvPr>
            <p:extLst>
              <p:ext uri="{D42A27DB-BD31-4B8C-83A1-F6EECF244321}">
                <p14:modId xmlns:p14="http://schemas.microsoft.com/office/powerpoint/2010/main" val="383055422"/>
              </p:ext>
            </p:extLst>
          </p:nvPr>
        </p:nvGraphicFramePr>
        <p:xfrm>
          <a:off x="82662" y="1287887"/>
          <a:ext cx="8324147" cy="49784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9051743"/>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1449" y="2411659"/>
            <a:ext cx="5074564" cy="3204839"/>
          </a:xfrm>
        </p:spPr>
        <p:txBody>
          <a:bodyPr/>
          <a:lstStyle/>
          <a:p>
            <a:r>
              <a:rPr lang="en-US" dirty="0"/>
              <a:t>Voters prioritize helping at-risk youth – but generally don’t like to draw distinctions.</a:t>
            </a:r>
          </a:p>
        </p:txBody>
      </p:sp>
      <p:sp>
        <p:nvSpPr>
          <p:cNvPr id="6" name="Text Placeholder 5"/>
          <p:cNvSpPr>
            <a:spLocks noGrp="1"/>
          </p:cNvSpPr>
          <p:nvPr>
            <p:ph type="body" sz="quarter" idx="10"/>
          </p:nvPr>
        </p:nvSpPr>
        <p:spPr/>
        <p:txBody>
          <a:bodyPr/>
          <a:lstStyle/>
          <a:p>
            <a:endParaRPr lang="en-US"/>
          </a:p>
        </p:txBody>
      </p:sp>
      <p:sp>
        <p:nvSpPr>
          <p:cNvPr id="4" name="TextBox 3"/>
          <p:cNvSpPr txBox="1"/>
          <p:nvPr/>
        </p:nvSpPr>
        <p:spPr>
          <a:xfrm>
            <a:off x="4701163" y="754001"/>
            <a:ext cx="2872830"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#4:</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pic>
        <p:nvPicPr>
          <p:cNvPr id="2" name="Picture 1" descr="Contro il bullismo « Damiano Zoffoli"/>
          <p:cNvPicPr>
            <a:picLocks noChangeAspect="1"/>
          </p:cNvPicPr>
          <p:nvPr/>
        </p:nvPicPr>
        <p:blipFill rotWithShape="1">
          <a:blip r:embed="rId2">
            <a:extLst>
              <a:ext uri="{28A0092B-C50C-407E-A947-70E740481C1C}">
                <a14:useLocalDpi xmlns:a14="http://schemas.microsoft.com/office/drawing/2010/main" val="0"/>
              </a:ext>
            </a:extLst>
          </a:blip>
          <a:srcRect l="3302" r="33868"/>
          <a:stretch/>
        </p:blipFill>
        <p:spPr>
          <a:xfrm>
            <a:off x="422694" y="1622594"/>
            <a:ext cx="3361908" cy="3553255"/>
          </a:xfrm>
          <a:prstGeom prst="rect">
            <a:avLst/>
          </a:prstGeom>
          <a:ln>
            <a:noFill/>
          </a:ln>
          <a:effectLst>
            <a:softEdge rad="112500"/>
          </a:effectLst>
        </p:spPr>
      </p:pic>
    </p:spTree>
    <p:extLst>
      <p:ext uri="{BB962C8B-B14F-4D97-AF65-F5344CB8AC3E}">
        <p14:creationId xmlns:p14="http://schemas.microsoft.com/office/powerpoint/2010/main" val="3868335431"/>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Youth involved in the justice system and with mental health problems are seen as the highest priorities for assistance.</a:t>
            </a:r>
          </a:p>
        </p:txBody>
      </p:sp>
      <p:sp>
        <p:nvSpPr>
          <p:cNvPr id="9" name="Text Placeholder 8"/>
          <p:cNvSpPr>
            <a:spLocks noGrp="1"/>
          </p:cNvSpPr>
          <p:nvPr>
            <p:ph type="body" sz="quarter" idx="10"/>
          </p:nvPr>
        </p:nvSpPr>
        <p:spPr/>
        <p:txBody>
          <a:bodyPr/>
          <a:lstStyle/>
          <a:p>
            <a:r>
              <a:rPr lang="en-US" dirty="0"/>
              <a:t>2015 City of Richmond Survey</a:t>
            </a:r>
          </a:p>
        </p:txBody>
      </p:sp>
      <p:graphicFrame>
        <p:nvGraphicFramePr>
          <p:cNvPr id="6" name="Table 5"/>
          <p:cNvGraphicFramePr>
            <a:graphicFrameLocks noGrp="1"/>
          </p:cNvGraphicFramePr>
          <p:nvPr>
            <p:extLst/>
          </p:nvPr>
        </p:nvGraphicFramePr>
        <p:xfrm>
          <a:off x="7811311" y="2087009"/>
          <a:ext cx="1315573" cy="4178742"/>
        </p:xfrm>
        <a:graphic>
          <a:graphicData uri="http://schemas.openxmlformats.org/drawingml/2006/table">
            <a:tbl>
              <a:tblPr/>
              <a:tblGrid>
                <a:gridCol w="1315573">
                  <a:extLst>
                    <a:ext uri="{9D8B030D-6E8A-4147-A177-3AD203B41FA5}">
                      <a16:colId xmlns:a16="http://schemas.microsoft.com/office/drawing/2014/main" xmlns="" val="20000"/>
                    </a:ext>
                  </a:extLst>
                </a:gridCol>
              </a:tblGrid>
              <a:tr h="841017">
                <a:tc>
                  <a:txBody>
                    <a:bodyPr/>
                    <a:lstStyle/>
                    <a:p>
                      <a:pPr algn="ctr" fontAlgn="ctr">
                        <a:lnSpc>
                          <a:spcPts val="1600"/>
                        </a:lnSpc>
                      </a:pPr>
                      <a:r>
                        <a:rPr lang="en-US" sz="1400" b="1" i="0" u="none" strike="noStrike" dirty="0">
                          <a:solidFill>
                            <a:schemeClr val="accent1"/>
                          </a:solidFill>
                          <a:effectLst/>
                          <a:latin typeface="+mn-lt"/>
                        </a:rPr>
                        <a:t>One of the Highest/High</a:t>
                      </a: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59923">
                <a:tc>
                  <a:txBody>
                    <a:bodyPr/>
                    <a:lstStyle/>
                    <a:p>
                      <a:pPr algn="ctr" fontAlgn="ctr"/>
                      <a:r>
                        <a:rPr lang="en-US" sz="1800" b="1" i="0" u="none" strike="noStrike" dirty="0">
                          <a:solidFill>
                            <a:schemeClr val="accent1"/>
                          </a:solidFill>
                          <a:effectLst/>
                          <a:latin typeface="+mn-lt"/>
                        </a:rPr>
                        <a:t>81%</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96111">
                <a:tc>
                  <a:txBody>
                    <a:bodyPr/>
                    <a:lstStyle/>
                    <a:p>
                      <a:pPr algn="ctr" fontAlgn="ctr"/>
                      <a:r>
                        <a:rPr lang="en-US" sz="1800" b="1" i="0" u="none" strike="noStrike" dirty="0">
                          <a:solidFill>
                            <a:schemeClr val="accent1"/>
                          </a:solidFill>
                          <a:effectLst/>
                          <a:latin typeface="+mn-lt"/>
                        </a:rPr>
                        <a:t>80%</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82048">
                <a:tc>
                  <a:txBody>
                    <a:bodyPr/>
                    <a:lstStyle/>
                    <a:p>
                      <a:pPr algn="ctr" fontAlgn="ctr"/>
                      <a:r>
                        <a:rPr lang="en-US" sz="1800" b="1" i="0" u="none" strike="noStrike" dirty="0">
                          <a:solidFill>
                            <a:schemeClr val="accent1"/>
                          </a:solidFill>
                          <a:effectLst/>
                          <a:latin typeface="+mn-lt"/>
                        </a:rPr>
                        <a:t>80%</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94726">
                <a:tc>
                  <a:txBody>
                    <a:bodyPr/>
                    <a:lstStyle/>
                    <a:p>
                      <a:pPr algn="ctr" fontAlgn="ctr"/>
                      <a:r>
                        <a:rPr lang="en-US" sz="1800" b="1" i="0" u="none" strike="noStrike" dirty="0">
                          <a:solidFill>
                            <a:schemeClr val="accent1"/>
                          </a:solidFill>
                          <a:effectLst/>
                          <a:latin typeface="+mn-lt"/>
                        </a:rPr>
                        <a:t>79%</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01331">
                <a:tc>
                  <a:txBody>
                    <a:bodyPr/>
                    <a:lstStyle/>
                    <a:p>
                      <a:pPr algn="ctr" fontAlgn="ctr"/>
                      <a:r>
                        <a:rPr lang="en-US" sz="1800" b="1" i="0" u="none" strike="noStrike" dirty="0">
                          <a:solidFill>
                            <a:schemeClr val="accent1"/>
                          </a:solidFill>
                          <a:effectLst/>
                          <a:latin typeface="+mn-lt"/>
                        </a:rPr>
                        <a:t>79%</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92483">
                <a:tc>
                  <a:txBody>
                    <a:bodyPr/>
                    <a:lstStyle/>
                    <a:p>
                      <a:pPr algn="ctr" fontAlgn="ctr"/>
                      <a:r>
                        <a:rPr lang="en-US" sz="1800" b="1" i="0" u="none" strike="noStrike" dirty="0">
                          <a:solidFill>
                            <a:schemeClr val="accent1"/>
                          </a:solidFill>
                          <a:effectLst/>
                          <a:latin typeface="+mn-lt"/>
                        </a:rPr>
                        <a:t>78%</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1103">
                <a:tc>
                  <a:txBody>
                    <a:bodyPr/>
                    <a:lstStyle/>
                    <a:p>
                      <a:pPr algn="ctr" fontAlgn="ctr"/>
                      <a:r>
                        <a:rPr lang="en-US" sz="1800" b="1" i="0" u="none" strike="noStrike" dirty="0">
                          <a:solidFill>
                            <a:schemeClr val="accent1"/>
                          </a:solidFill>
                          <a:effectLst/>
                          <a:latin typeface="+mn-lt"/>
                        </a:rPr>
                        <a:t>73%</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graphicFrame>
        <p:nvGraphicFramePr>
          <p:cNvPr id="8" name="Chart 7"/>
          <p:cNvGraphicFramePr/>
          <p:nvPr>
            <p:extLst/>
          </p:nvPr>
        </p:nvGraphicFramePr>
        <p:xfrm>
          <a:off x="-296719" y="2590323"/>
          <a:ext cx="8487408" cy="388007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8"/>
          <p:cNvSpPr txBox="1">
            <a:spLocks/>
          </p:cNvSpPr>
          <p:nvPr/>
        </p:nvSpPr>
        <p:spPr>
          <a:xfrm>
            <a:off x="-17115" y="1643863"/>
            <a:ext cx="9144000" cy="550800"/>
          </a:xfrm>
          <a:prstGeom prst="rect">
            <a:avLst/>
          </a:prstGeom>
        </p:spPr>
        <p:txBody>
          <a:bodyPr anchor="ctr"/>
          <a:lstStyle>
            <a:lvl1pPr marL="0" indent="0" algn="l" rtl="0" fontAlgn="base">
              <a:spcBef>
                <a:spcPct val="20000"/>
              </a:spcBef>
              <a:spcAft>
                <a:spcPct val="0"/>
              </a:spcAft>
              <a:buNone/>
              <a:defRPr sz="800" i="1">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r>
              <a:rPr lang="en-US" sz="1550" kern="0" dirty="0">
                <a:solidFill>
                  <a:schemeClr val="tx1"/>
                </a:solidFill>
              </a:rPr>
              <a:t>I am going to read you a list of some of different groups of youth that may benefit from these services.  Please tell me how high a priority you think it should be to provide additional funding to help that group of youth: one of the highest priorities, a high priority, a medium priority, or a low priority. </a:t>
            </a:r>
          </a:p>
        </p:txBody>
      </p:sp>
    </p:spTree>
    <p:extLst>
      <p:ext uri="{BB962C8B-B14F-4D97-AF65-F5344CB8AC3E}">
        <p14:creationId xmlns:p14="http://schemas.microsoft.com/office/powerpoint/2010/main" val="3031037731"/>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Majorities rate every </a:t>
            </a:r>
            <a:br>
              <a:rPr lang="en-US"/>
            </a:br>
            <a:r>
              <a:rPr lang="en-US"/>
              <a:t>subgroup a high priority.</a:t>
            </a:r>
            <a:endParaRPr lang="en-US" dirty="0"/>
          </a:p>
        </p:txBody>
      </p:sp>
      <p:sp>
        <p:nvSpPr>
          <p:cNvPr id="9" name="Text Placeholder 8"/>
          <p:cNvSpPr>
            <a:spLocks noGrp="1"/>
          </p:cNvSpPr>
          <p:nvPr>
            <p:ph type="body" sz="quarter" idx="10"/>
          </p:nvPr>
        </p:nvSpPr>
        <p:spPr/>
        <p:txBody>
          <a:bodyPr/>
          <a:lstStyle/>
          <a:p>
            <a:r>
              <a:rPr lang="en-US"/>
              <a:t>2015 City of Richmond Survey</a:t>
            </a:r>
            <a:endParaRPr lang="en-US" dirty="0"/>
          </a:p>
        </p:txBody>
      </p:sp>
      <p:graphicFrame>
        <p:nvGraphicFramePr>
          <p:cNvPr id="6" name="Table 5"/>
          <p:cNvGraphicFramePr>
            <a:graphicFrameLocks noGrp="1"/>
          </p:cNvGraphicFramePr>
          <p:nvPr>
            <p:extLst/>
          </p:nvPr>
        </p:nvGraphicFramePr>
        <p:xfrm>
          <a:off x="7675124" y="1069471"/>
          <a:ext cx="1434648" cy="4796958"/>
        </p:xfrm>
        <a:graphic>
          <a:graphicData uri="http://schemas.openxmlformats.org/drawingml/2006/table">
            <a:tbl>
              <a:tblPr/>
              <a:tblGrid>
                <a:gridCol w="1434648">
                  <a:extLst>
                    <a:ext uri="{9D8B030D-6E8A-4147-A177-3AD203B41FA5}">
                      <a16:colId xmlns:a16="http://schemas.microsoft.com/office/drawing/2014/main" xmlns="" val="20000"/>
                    </a:ext>
                  </a:extLst>
                </a:gridCol>
              </a:tblGrid>
              <a:tr h="709038">
                <a:tc>
                  <a:txBody>
                    <a:bodyPr/>
                    <a:lstStyle/>
                    <a:p>
                      <a:pPr algn="ctr" fontAlgn="ctr">
                        <a:lnSpc>
                          <a:spcPts val="1600"/>
                        </a:lnSpc>
                      </a:pPr>
                      <a:r>
                        <a:rPr lang="en-US" sz="1600" b="1" i="0" u="none" strike="noStrike" dirty="0">
                          <a:solidFill>
                            <a:schemeClr val="accent1"/>
                          </a:solidFill>
                          <a:effectLst/>
                          <a:latin typeface="+mn-lt"/>
                        </a:rPr>
                        <a:t>One of the Highest/High</a:t>
                      </a: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43454">
                <a:tc>
                  <a:txBody>
                    <a:bodyPr/>
                    <a:lstStyle/>
                    <a:p>
                      <a:pPr algn="ctr" fontAlgn="ctr"/>
                      <a:r>
                        <a:rPr lang="en-US" sz="1800" b="1" i="0" u="none" strike="noStrike" dirty="0">
                          <a:solidFill>
                            <a:schemeClr val="accent1"/>
                          </a:solidFill>
                          <a:effectLst/>
                          <a:latin typeface="+mn-lt"/>
                        </a:rPr>
                        <a:t>73%</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40328">
                <a:tc>
                  <a:txBody>
                    <a:bodyPr/>
                    <a:lstStyle/>
                    <a:p>
                      <a:pPr algn="ctr" fontAlgn="ctr"/>
                      <a:r>
                        <a:rPr lang="en-US" sz="1800" b="1" i="0" u="none" strike="noStrike" dirty="0">
                          <a:solidFill>
                            <a:schemeClr val="accent1"/>
                          </a:solidFill>
                          <a:effectLst/>
                          <a:latin typeface="+mn-lt"/>
                        </a:rPr>
                        <a:t>71%</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610713">
                <a:tc>
                  <a:txBody>
                    <a:bodyPr/>
                    <a:lstStyle/>
                    <a:p>
                      <a:pPr algn="ctr" fontAlgn="ctr"/>
                      <a:r>
                        <a:rPr lang="en-US" sz="1800" b="1" i="0" u="none" strike="noStrike" dirty="0">
                          <a:solidFill>
                            <a:schemeClr val="accent1"/>
                          </a:solidFill>
                          <a:effectLst/>
                          <a:latin typeface="+mn-lt"/>
                        </a:rPr>
                        <a:t>71%</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626775">
                <a:tc>
                  <a:txBody>
                    <a:bodyPr/>
                    <a:lstStyle/>
                    <a:p>
                      <a:pPr algn="ctr" fontAlgn="ctr"/>
                      <a:r>
                        <a:rPr lang="en-US" sz="1800" b="1" i="0" u="none" strike="noStrike">
                          <a:solidFill>
                            <a:schemeClr val="accent1"/>
                          </a:solidFill>
                          <a:effectLst/>
                          <a:latin typeface="+mn-lt"/>
                        </a:rPr>
                        <a:t>67%</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635141">
                <a:tc>
                  <a:txBody>
                    <a:bodyPr/>
                    <a:lstStyle/>
                    <a:p>
                      <a:pPr algn="ctr" fontAlgn="ctr"/>
                      <a:r>
                        <a:rPr lang="en-US" sz="1800" b="1" i="0" u="none" strike="noStrike">
                          <a:solidFill>
                            <a:schemeClr val="accent1"/>
                          </a:solidFill>
                          <a:effectLst/>
                          <a:latin typeface="+mn-lt"/>
                        </a:rPr>
                        <a:t>67%</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611471">
                <a:tc>
                  <a:txBody>
                    <a:bodyPr/>
                    <a:lstStyle/>
                    <a:p>
                      <a:pPr algn="ctr" fontAlgn="ctr"/>
                      <a:r>
                        <a:rPr lang="en-US" sz="1800" b="1" i="0" u="none" strike="noStrike">
                          <a:solidFill>
                            <a:schemeClr val="accent1"/>
                          </a:solidFill>
                          <a:effectLst/>
                          <a:latin typeface="+mn-lt"/>
                        </a:rPr>
                        <a:t>56%</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620038">
                <a:tc>
                  <a:txBody>
                    <a:bodyPr/>
                    <a:lstStyle/>
                    <a:p>
                      <a:pPr algn="ctr" fontAlgn="ctr"/>
                      <a:r>
                        <a:rPr lang="en-US" sz="1800" b="1" i="0" u="none" strike="noStrike" dirty="0">
                          <a:solidFill>
                            <a:schemeClr val="accent1"/>
                          </a:solidFill>
                          <a:effectLst/>
                          <a:latin typeface="+mn-lt"/>
                        </a:rPr>
                        <a:t>54%</a:t>
                      </a:r>
                    </a:p>
                  </a:txBody>
                  <a:tcPr marL="7620" marR="7620" marT="762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graphicFrame>
        <p:nvGraphicFramePr>
          <p:cNvPr id="8" name="Chart 7"/>
          <p:cNvGraphicFramePr/>
          <p:nvPr>
            <p:extLst/>
          </p:nvPr>
        </p:nvGraphicFramePr>
        <p:xfrm>
          <a:off x="0" y="1206747"/>
          <a:ext cx="8085793" cy="508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6928554"/>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08360" y="2275236"/>
            <a:ext cx="4427937" cy="3204839"/>
          </a:xfrm>
        </p:spPr>
        <p:txBody>
          <a:bodyPr/>
          <a:lstStyle/>
          <a:p>
            <a:r>
              <a:rPr lang="en-US" dirty="0"/>
              <a:t>Accountability and oversight are more critical than ever.</a:t>
            </a:r>
          </a:p>
        </p:txBody>
      </p:sp>
      <p:sp>
        <p:nvSpPr>
          <p:cNvPr id="8" name="Text Placeholder 7"/>
          <p:cNvSpPr>
            <a:spLocks noGrp="1"/>
          </p:cNvSpPr>
          <p:nvPr>
            <p:ph type="body" sz="quarter" idx="10"/>
          </p:nvPr>
        </p:nvSpPr>
        <p:spPr/>
        <p:txBody>
          <a:bodyPr/>
          <a:lstStyle/>
          <a:p>
            <a:endParaRPr lang="en-US"/>
          </a:p>
        </p:txBody>
      </p:sp>
      <p:sp>
        <p:nvSpPr>
          <p:cNvPr id="5" name="TextBox 4"/>
          <p:cNvSpPr txBox="1"/>
          <p:nvPr/>
        </p:nvSpPr>
        <p:spPr>
          <a:xfrm>
            <a:off x="4934076" y="1014457"/>
            <a:ext cx="2259106"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#5:</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198" r="9789"/>
          <a:stretch/>
        </p:blipFill>
        <p:spPr>
          <a:xfrm>
            <a:off x="347730" y="1737732"/>
            <a:ext cx="3541690" cy="3508627"/>
          </a:xfrm>
          <a:prstGeom prst="rect">
            <a:avLst/>
          </a:prstGeom>
        </p:spPr>
      </p:pic>
    </p:spTree>
    <p:extLst>
      <p:ext uri="{BB962C8B-B14F-4D97-AF65-F5344CB8AC3E}">
        <p14:creationId xmlns:p14="http://schemas.microsoft.com/office/powerpoint/2010/main" val="3520603950"/>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ong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59" y="986083"/>
            <a:ext cx="8524875"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7"/>
          <p:cNvSpPr>
            <a:spLocks noChangeArrowheads="1"/>
          </p:cNvSpPr>
          <p:nvPr/>
        </p:nvSpPr>
        <p:spPr bwMode="auto">
          <a:xfrm>
            <a:off x="261222" y="1000371"/>
            <a:ext cx="8521700" cy="4838700"/>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0"/>
              </a:spcBef>
            </a:pPr>
            <a:endParaRPr lang="en-US" sz="1800" b="0"/>
          </a:p>
        </p:txBody>
      </p:sp>
      <p:sp>
        <p:nvSpPr>
          <p:cNvPr id="58373" name="WordArt 5"/>
          <p:cNvSpPr>
            <a:spLocks noChangeArrowheads="1" noChangeShapeType="1" noTextEdit="1"/>
          </p:cNvSpPr>
          <p:nvPr/>
        </p:nvSpPr>
        <p:spPr bwMode="auto">
          <a:xfrm>
            <a:off x="3498189" y="3300658"/>
            <a:ext cx="2373313" cy="1993900"/>
          </a:xfrm>
          <a:prstGeom prst="rect">
            <a:avLst/>
          </a:prstGeom>
        </p:spPr>
        <p:txBody>
          <a:bodyPr wrap="none" fromWordArt="1">
            <a:prstTxWarp prst="textPlain">
              <a:avLst>
                <a:gd name="adj" fmla="val 50000"/>
              </a:avLst>
            </a:prstTxWarp>
          </a:bodyPr>
          <a:lstStyle/>
          <a:p>
            <a:r>
              <a:rPr lang="en-US" sz="3600" i="1" kern="10" dirty="0">
                <a:ln w="9525">
                  <a:solidFill>
                    <a:schemeClr val="bg2"/>
                  </a:solidFill>
                  <a:round/>
                  <a:headEnd/>
                  <a:tailEnd/>
                </a:ln>
                <a:solidFill>
                  <a:srgbClr val="000000"/>
                </a:solidFill>
                <a:latin typeface="Arial Black"/>
              </a:rPr>
              <a:t>36%</a:t>
            </a:r>
          </a:p>
        </p:txBody>
      </p:sp>
      <p:sp>
        <p:nvSpPr>
          <p:cNvPr id="60423" name="WordArt 6"/>
          <p:cNvSpPr>
            <a:spLocks noChangeArrowheads="1" noChangeShapeType="1" noTextEdit="1"/>
          </p:cNvSpPr>
          <p:nvPr/>
        </p:nvSpPr>
        <p:spPr bwMode="auto">
          <a:xfrm>
            <a:off x="594652" y="3240333"/>
            <a:ext cx="2373312" cy="1993900"/>
          </a:xfrm>
          <a:prstGeom prst="rect">
            <a:avLst/>
          </a:prstGeom>
        </p:spPr>
        <p:txBody>
          <a:bodyPr wrap="none" fromWordArt="1">
            <a:prstTxWarp prst="textPlain">
              <a:avLst>
                <a:gd name="adj" fmla="val 50000"/>
              </a:avLst>
            </a:prstTxWarp>
          </a:bodyPr>
          <a:lstStyle/>
          <a:p>
            <a:r>
              <a:rPr lang="en-US" sz="3600" i="1" kern="10" dirty="0">
                <a:ln w="9525">
                  <a:solidFill>
                    <a:schemeClr val="bg2"/>
                  </a:solidFill>
                  <a:round/>
                  <a:headEnd/>
                  <a:tailEnd/>
                </a:ln>
                <a:solidFill>
                  <a:srgbClr val="000000"/>
                </a:solidFill>
                <a:latin typeface="Arial Black"/>
              </a:rPr>
              <a:t>53%</a:t>
            </a:r>
          </a:p>
        </p:txBody>
      </p:sp>
      <p:sp>
        <p:nvSpPr>
          <p:cNvPr id="60424" name="Text Box 3"/>
          <p:cNvSpPr txBox="1">
            <a:spLocks noChangeArrowheads="1"/>
          </p:cNvSpPr>
          <p:nvPr/>
        </p:nvSpPr>
        <p:spPr bwMode="auto">
          <a:xfrm>
            <a:off x="553250" y="1209226"/>
            <a:ext cx="803447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algn="ctr">
              <a:lnSpc>
                <a:spcPct val="90000"/>
              </a:lnSpc>
              <a:spcBef>
                <a:spcPct val="0"/>
              </a:spcBef>
            </a:pPr>
            <a:r>
              <a:rPr lang="en-US" sz="2400" i="1" dirty="0">
                <a:latin typeface="Tahoma" pitchFamily="34" charset="0"/>
                <a:cs typeface="Tahoma" pitchFamily="34" charset="0"/>
              </a:rPr>
              <a:t>Proportion Believing Government Can be Trusted to Do What is Right “All or Most of the Time”</a:t>
            </a:r>
          </a:p>
        </p:txBody>
      </p:sp>
      <p:sp>
        <p:nvSpPr>
          <p:cNvPr id="60425" name="Text Box 23"/>
          <p:cNvSpPr txBox="1">
            <a:spLocks noChangeArrowheads="1"/>
          </p:cNvSpPr>
          <p:nvPr/>
        </p:nvSpPr>
        <p:spPr bwMode="gray">
          <a:xfrm>
            <a:off x="257344" y="5561258"/>
            <a:ext cx="85296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algn="l"/>
            <a:r>
              <a:rPr lang="en-US" sz="1200" b="0" i="1" dirty="0">
                <a:latin typeface="Times New Roman" pitchFamily="18" charset="0"/>
                <a:cs typeface="Arial" charset="0"/>
              </a:rPr>
              <a:t>University of Michigan Surveys</a:t>
            </a:r>
          </a:p>
        </p:txBody>
      </p:sp>
      <p:sp>
        <p:nvSpPr>
          <p:cNvPr id="10" name="WordArt 5"/>
          <p:cNvSpPr>
            <a:spLocks noChangeArrowheads="1" noChangeShapeType="1" noTextEdit="1"/>
          </p:cNvSpPr>
          <p:nvPr/>
        </p:nvSpPr>
        <p:spPr bwMode="auto">
          <a:xfrm>
            <a:off x="6158839" y="3300658"/>
            <a:ext cx="2373313" cy="1993900"/>
          </a:xfrm>
          <a:prstGeom prst="rect">
            <a:avLst/>
          </a:prstGeom>
        </p:spPr>
        <p:txBody>
          <a:bodyPr wrap="none" fromWordArt="1">
            <a:prstTxWarp prst="textPlain">
              <a:avLst>
                <a:gd name="adj" fmla="val 50000"/>
              </a:avLst>
            </a:prstTxWarp>
          </a:bodyPr>
          <a:lstStyle/>
          <a:p>
            <a:r>
              <a:rPr lang="en-US" sz="3600" i="1" kern="10" dirty="0">
                <a:ln w="9525">
                  <a:solidFill>
                    <a:schemeClr val="bg2"/>
                  </a:solidFill>
                  <a:round/>
                  <a:headEnd/>
                  <a:tailEnd/>
                </a:ln>
                <a:solidFill>
                  <a:srgbClr val="C00000"/>
                </a:solidFill>
                <a:latin typeface="Arial Black"/>
              </a:rPr>
              <a:t>13%</a:t>
            </a:r>
          </a:p>
        </p:txBody>
      </p:sp>
      <p:sp>
        <p:nvSpPr>
          <p:cNvPr id="12" name="Text Box 3"/>
          <p:cNvSpPr txBox="1">
            <a:spLocks noChangeArrowheads="1"/>
          </p:cNvSpPr>
          <p:nvPr/>
        </p:nvSpPr>
        <p:spPr bwMode="auto">
          <a:xfrm>
            <a:off x="1062695" y="2385096"/>
            <a:ext cx="143722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algn="ctr">
              <a:lnSpc>
                <a:spcPct val="90000"/>
              </a:lnSpc>
              <a:spcBef>
                <a:spcPct val="0"/>
              </a:spcBef>
            </a:pPr>
            <a:r>
              <a:rPr lang="en-US" sz="3200" u="sng" dirty="0">
                <a:latin typeface="Tahoma" pitchFamily="34" charset="0"/>
                <a:cs typeface="Tahoma" pitchFamily="34" charset="0"/>
              </a:rPr>
              <a:t>1972</a:t>
            </a:r>
          </a:p>
        </p:txBody>
      </p:sp>
      <p:sp>
        <p:nvSpPr>
          <p:cNvPr id="13" name="Text Box 3"/>
          <p:cNvSpPr txBox="1">
            <a:spLocks noChangeArrowheads="1"/>
          </p:cNvSpPr>
          <p:nvPr/>
        </p:nvSpPr>
        <p:spPr bwMode="auto">
          <a:xfrm>
            <a:off x="3803459" y="2385096"/>
            <a:ext cx="1437225"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algn="ctr">
              <a:lnSpc>
                <a:spcPct val="90000"/>
              </a:lnSpc>
              <a:spcBef>
                <a:spcPct val="0"/>
              </a:spcBef>
            </a:pPr>
            <a:r>
              <a:rPr lang="en-US" sz="3200" u="sng" dirty="0">
                <a:latin typeface="Tahoma" pitchFamily="34" charset="0"/>
                <a:cs typeface="Tahoma" pitchFamily="34" charset="0"/>
              </a:rPr>
              <a:t>1974</a:t>
            </a:r>
          </a:p>
        </p:txBody>
      </p:sp>
      <p:sp>
        <p:nvSpPr>
          <p:cNvPr id="14" name="Text Box 3"/>
          <p:cNvSpPr txBox="1">
            <a:spLocks noChangeArrowheads="1"/>
          </p:cNvSpPr>
          <p:nvPr/>
        </p:nvSpPr>
        <p:spPr bwMode="auto">
          <a:xfrm>
            <a:off x="5871502" y="2397667"/>
            <a:ext cx="291142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algn="ctr">
              <a:lnSpc>
                <a:spcPct val="90000"/>
              </a:lnSpc>
              <a:spcBef>
                <a:spcPct val="0"/>
              </a:spcBef>
            </a:pPr>
            <a:r>
              <a:rPr lang="en-US" sz="2800" u="sng" dirty="0">
                <a:latin typeface="Tahoma" pitchFamily="34" charset="0"/>
                <a:cs typeface="Tahoma" pitchFamily="34" charset="0"/>
              </a:rPr>
              <a:t>August 2014</a:t>
            </a:r>
          </a:p>
        </p:txBody>
      </p:sp>
    </p:spTree>
    <p:extLst>
      <p:ext uri="{BB962C8B-B14F-4D97-AF65-F5344CB8AC3E}">
        <p14:creationId xmlns:p14="http://schemas.microsoft.com/office/powerpoint/2010/main" val="194639404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fade">
                                      <p:cBhvr>
                                        <p:cTn id="7" dur="500"/>
                                        <p:tgtEl>
                                          <p:spTgt spid="583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nvPr>
        </p:nvGraphicFramePr>
        <p:xfrm>
          <a:off x="119270" y="2343704"/>
          <a:ext cx="8229971" cy="405709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110471" y="1412502"/>
            <a:ext cx="8917617" cy="584775"/>
          </a:xfrm>
          <a:prstGeom prst="rect">
            <a:avLst/>
          </a:prstGeom>
          <a:solidFill>
            <a:schemeClr val="accent6">
              <a:lumMod val="20000"/>
              <a:lumOff val="80000"/>
            </a:schemeClr>
          </a:solidFill>
          <a:effectLst>
            <a:outerShdw blurRad="50800" dist="38100" dir="8100000" algn="tr" rotWithShape="0">
              <a:prstClr val="black">
                <a:alpha val="40000"/>
              </a:prstClr>
            </a:outerShdw>
          </a:effectLst>
        </p:spPr>
        <p:txBody>
          <a:bodyPr wrap="square" rtlCol="0" anchor="ctr">
            <a:spAutoFit/>
          </a:bodyPr>
          <a:lstStyle>
            <a:defPPr>
              <a:defRPr lang="en-US"/>
            </a:defPPr>
            <a:lvl1pPr algn="ctr">
              <a:defRPr sz="2000" b="0" i="1"/>
            </a:lvl1pPr>
          </a:lstStyle>
          <a:p>
            <a:r>
              <a:rPr lang="en-US" sz="1600" dirty="0"/>
              <a:t>I am going to read you some other possible provisions of this measure.  Please tell me whether you would be </a:t>
            </a:r>
            <a:r>
              <a:rPr lang="en-US" sz="1600" u="sng" dirty="0"/>
              <a:t>more likely</a:t>
            </a:r>
            <a:r>
              <a:rPr lang="en-US" sz="1600" dirty="0"/>
              <a:t> or </a:t>
            </a:r>
            <a:r>
              <a:rPr lang="en-US" sz="1600" u="sng" dirty="0"/>
              <a:t>less likely</a:t>
            </a:r>
            <a:r>
              <a:rPr lang="en-US" sz="1600" dirty="0"/>
              <a:t> to vote for the measure if that provision were included. </a:t>
            </a:r>
          </a:p>
        </p:txBody>
      </p:sp>
      <p:graphicFrame>
        <p:nvGraphicFramePr>
          <p:cNvPr id="7" name="Table 6"/>
          <p:cNvGraphicFramePr>
            <a:graphicFrameLocks noGrp="1"/>
          </p:cNvGraphicFramePr>
          <p:nvPr>
            <p:extLst/>
          </p:nvPr>
        </p:nvGraphicFramePr>
        <p:xfrm>
          <a:off x="7472039" y="2343704"/>
          <a:ext cx="1671961" cy="3506680"/>
        </p:xfrm>
        <a:graphic>
          <a:graphicData uri="http://schemas.openxmlformats.org/drawingml/2006/table">
            <a:tbl>
              <a:tblPr>
                <a:tableStyleId>{073A0DAA-6AF3-43AB-8588-CEC1D06C72B9}</a:tableStyleId>
              </a:tblPr>
              <a:tblGrid>
                <a:gridCol w="1671961">
                  <a:extLst>
                    <a:ext uri="{9D8B030D-6E8A-4147-A177-3AD203B41FA5}">
                      <a16:colId xmlns:a16="http://schemas.microsoft.com/office/drawing/2014/main" xmlns="" val="20000"/>
                    </a:ext>
                  </a:extLst>
                </a:gridCol>
              </a:tblGrid>
              <a:tr h="223416">
                <a:tc>
                  <a:txBody>
                    <a:bodyPr/>
                    <a:lstStyle/>
                    <a:p>
                      <a:pPr algn="ctr" fontAlgn="b"/>
                      <a:r>
                        <a:rPr lang="en-US" sz="2000" b="1" u="none" strike="noStrike" dirty="0">
                          <a:effectLst/>
                        </a:rPr>
                        <a:t>Difference</a:t>
                      </a:r>
                      <a:endParaRPr lang="en-US" sz="2000" b="1" i="0" u="none" strike="noStrike" dirty="0">
                        <a:solidFill>
                          <a:srgbClr val="000000"/>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48715">
                <a:tc>
                  <a:txBody>
                    <a:bodyPr/>
                    <a:lstStyle/>
                    <a:p>
                      <a:pPr algn="ctr" fontAlgn="b"/>
                      <a:r>
                        <a:rPr lang="en-US" sz="2000" b="1" u="none" strike="noStrike" dirty="0">
                          <a:effectLst/>
                        </a:rPr>
                        <a:t>+50%</a:t>
                      </a:r>
                      <a:endParaRPr lang="en-US" sz="2000" b="1" i="0" u="none" strike="noStrike" dirty="0">
                        <a:solidFill>
                          <a:srgbClr val="000000"/>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861134">
                <a:tc>
                  <a:txBody>
                    <a:bodyPr/>
                    <a:lstStyle/>
                    <a:p>
                      <a:pPr algn="ctr" fontAlgn="b"/>
                      <a:r>
                        <a:rPr lang="en-US" sz="2000" b="1" u="none" strike="noStrike" dirty="0">
                          <a:effectLst/>
                        </a:rPr>
                        <a:t>+46%</a:t>
                      </a:r>
                      <a:endParaRPr lang="en-US" sz="2000" b="1" i="0" u="none" strike="noStrike" dirty="0">
                        <a:solidFill>
                          <a:srgbClr val="000000"/>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05522">
                <a:tc>
                  <a:txBody>
                    <a:bodyPr/>
                    <a:lstStyle/>
                    <a:p>
                      <a:pPr algn="ctr" fontAlgn="b"/>
                      <a:r>
                        <a:rPr lang="en-US" sz="2000" b="1" u="none" strike="noStrike" dirty="0">
                          <a:effectLst/>
                        </a:rPr>
                        <a:t>+38%</a:t>
                      </a:r>
                      <a:endParaRPr lang="en-US" sz="2000" b="1" i="0" u="none" strike="noStrike" dirty="0">
                        <a:solidFill>
                          <a:srgbClr val="000000"/>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878889">
                <a:tc>
                  <a:txBody>
                    <a:bodyPr/>
                    <a:lstStyle/>
                    <a:p>
                      <a:pPr algn="ctr" fontAlgn="b"/>
                      <a:r>
                        <a:rPr lang="en-US" sz="2000" b="1" i="0" u="none" strike="noStrike" dirty="0">
                          <a:solidFill>
                            <a:srgbClr val="000000"/>
                          </a:solidFill>
                          <a:effectLst/>
                          <a:latin typeface="Calibri" panose="020F0502020204030204" pitchFamily="34" charset="0"/>
                        </a:rPr>
                        <a:t>+38%</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2" name="Title 1"/>
          <p:cNvSpPr>
            <a:spLocks noGrp="1"/>
          </p:cNvSpPr>
          <p:nvPr>
            <p:ph type="title"/>
          </p:nvPr>
        </p:nvSpPr>
        <p:spPr/>
        <p:txBody>
          <a:bodyPr/>
          <a:lstStyle/>
          <a:p>
            <a:r>
              <a:rPr lang="en-US" sz="2600" dirty="0"/>
              <a:t>Voters are much more likely to support a funding measure with accountability mechanisms.</a:t>
            </a:r>
          </a:p>
        </p:txBody>
      </p:sp>
      <p:sp>
        <p:nvSpPr>
          <p:cNvPr id="5" name="Text Placeholder 4"/>
          <p:cNvSpPr>
            <a:spLocks noGrp="1"/>
          </p:cNvSpPr>
          <p:nvPr>
            <p:ph type="body" sz="quarter" idx="10"/>
          </p:nvPr>
        </p:nvSpPr>
        <p:spPr>
          <a:xfrm>
            <a:off x="0" y="6336408"/>
            <a:ext cx="6358112" cy="395056"/>
          </a:xfrm>
        </p:spPr>
        <p:txBody>
          <a:bodyPr/>
          <a:lstStyle/>
          <a:p>
            <a:r>
              <a:rPr lang="en-US" b="1" dirty="0"/>
              <a:t>Napa County 2015 Voter Survey</a:t>
            </a:r>
          </a:p>
        </p:txBody>
      </p:sp>
    </p:spTree>
    <p:extLst>
      <p:ext uri="{BB962C8B-B14F-4D97-AF65-F5344CB8AC3E}">
        <p14:creationId xmlns:p14="http://schemas.microsoft.com/office/powerpoint/2010/main" val="399636896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3"/>
          <p:cNvGraphicFramePr>
            <a:graphicFrameLocks noChangeAspect="1"/>
          </p:cNvGraphicFramePr>
          <p:nvPr>
            <p:extLst/>
          </p:nvPr>
        </p:nvGraphicFramePr>
        <p:xfrm>
          <a:off x="124284" y="2360427"/>
          <a:ext cx="8924925" cy="38308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0"/>
          </p:nvPr>
        </p:nvSpPr>
        <p:spPr>
          <a:xfrm>
            <a:off x="0" y="6419126"/>
            <a:ext cx="8850313" cy="322262"/>
          </a:xfrm>
        </p:spPr>
        <p:txBody>
          <a:bodyPr/>
          <a:lstStyle/>
          <a:p>
            <a:r>
              <a:rPr lang="en-US" dirty="0"/>
              <a:t>2015 Richmond Voter Survey</a:t>
            </a:r>
          </a:p>
        </p:txBody>
      </p:sp>
      <p:sp>
        <p:nvSpPr>
          <p:cNvPr id="2" name="Title 1"/>
          <p:cNvSpPr>
            <a:spLocks noGrp="1"/>
          </p:cNvSpPr>
          <p:nvPr>
            <p:ph type="title"/>
          </p:nvPr>
        </p:nvSpPr>
        <p:spPr>
          <a:xfrm>
            <a:off x="87112" y="517157"/>
            <a:ext cx="8969776" cy="2193278"/>
          </a:xfrm>
        </p:spPr>
        <p:txBody>
          <a:bodyPr/>
          <a:lstStyle/>
          <a:p>
            <a:r>
              <a:rPr lang="en-US" sz="2800" dirty="0"/>
              <a:t>Voters often like to see engagement from CBOs with experience serving young people.</a:t>
            </a:r>
          </a:p>
        </p:txBody>
      </p:sp>
      <p:sp>
        <p:nvSpPr>
          <p:cNvPr id="10" name="TextBox 9"/>
          <p:cNvSpPr txBox="1"/>
          <p:nvPr/>
        </p:nvSpPr>
        <p:spPr>
          <a:xfrm>
            <a:off x="246241" y="1584614"/>
            <a:ext cx="8681013" cy="646331"/>
          </a:xfrm>
          <a:prstGeom prst="rect">
            <a:avLst/>
          </a:prstGeom>
          <a:noFill/>
        </p:spPr>
        <p:txBody>
          <a:bodyPr wrap="square" rtlCol="0">
            <a:spAutoFit/>
          </a:bodyPr>
          <a:lstStyle/>
          <a:p>
            <a:pPr algn="ctr"/>
            <a:r>
              <a:rPr lang="en-US" sz="1800" i="1" dirty="0"/>
              <a:t>And whom would you prefer actually provide the services </a:t>
            </a:r>
          </a:p>
          <a:p>
            <a:pPr algn="ctr"/>
            <a:r>
              <a:rPr lang="en-US" sz="1800" i="1" dirty="0"/>
              <a:t>to children, youth, and their families?</a:t>
            </a:r>
          </a:p>
        </p:txBody>
      </p:sp>
      <p:sp>
        <p:nvSpPr>
          <p:cNvPr id="3" name="Rectangle 2"/>
          <p:cNvSpPr/>
          <p:nvPr/>
        </p:nvSpPr>
        <p:spPr>
          <a:xfrm>
            <a:off x="1872314" y="3049780"/>
            <a:ext cx="607859" cy="430887"/>
          </a:xfrm>
          <a:prstGeom prst="rect">
            <a:avLst/>
          </a:prstGeom>
        </p:spPr>
        <p:txBody>
          <a:bodyPr wrap="none">
            <a:spAutoFit/>
          </a:bodyPr>
          <a:lstStyle/>
          <a:p>
            <a:r>
              <a:rPr lang="en-US" b="1" dirty="0">
                <a:solidFill>
                  <a:schemeClr val="accent1"/>
                </a:solidFill>
              </a:rPr>
              <a:t>OR</a:t>
            </a:r>
            <a:endParaRPr lang="en-US" dirty="0">
              <a:solidFill>
                <a:schemeClr val="accent1"/>
              </a:solidFill>
            </a:endParaRPr>
          </a:p>
        </p:txBody>
      </p:sp>
      <p:sp>
        <p:nvSpPr>
          <p:cNvPr id="7" name="Rectangle 6"/>
          <p:cNvSpPr/>
          <p:nvPr/>
        </p:nvSpPr>
        <p:spPr>
          <a:xfrm>
            <a:off x="1872314" y="4017886"/>
            <a:ext cx="607859" cy="430887"/>
          </a:xfrm>
          <a:prstGeom prst="rect">
            <a:avLst/>
          </a:prstGeom>
        </p:spPr>
        <p:txBody>
          <a:bodyPr wrap="none">
            <a:spAutoFit/>
          </a:bodyPr>
          <a:lstStyle/>
          <a:p>
            <a:r>
              <a:rPr lang="en-US" b="1" dirty="0">
                <a:solidFill>
                  <a:schemeClr val="accent1"/>
                </a:solidFill>
              </a:rPr>
              <a:t>OR</a:t>
            </a:r>
            <a:endParaRPr lang="en-US" dirty="0">
              <a:solidFill>
                <a:schemeClr val="accent1"/>
              </a:solidFill>
            </a:endParaRPr>
          </a:p>
        </p:txBody>
      </p:sp>
    </p:spTree>
    <p:extLst>
      <p:ext uri="{BB962C8B-B14F-4D97-AF65-F5344CB8AC3E}">
        <p14:creationId xmlns:p14="http://schemas.microsoft.com/office/powerpoint/2010/main" val="4096966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90175" y="2244230"/>
            <a:ext cx="5525036" cy="3204839"/>
          </a:xfrm>
        </p:spPr>
        <p:txBody>
          <a:bodyPr/>
          <a:lstStyle/>
          <a:p>
            <a:r>
              <a:rPr lang="en-US" dirty="0"/>
              <a:t>Voters have a strong sense of collective responsibility to help young children.</a:t>
            </a:r>
          </a:p>
        </p:txBody>
      </p:sp>
      <p:sp>
        <p:nvSpPr>
          <p:cNvPr id="6" name="Text Placeholder 5"/>
          <p:cNvSpPr>
            <a:spLocks noGrp="1"/>
          </p:cNvSpPr>
          <p:nvPr>
            <p:ph type="body" sz="quarter" idx="10"/>
          </p:nvPr>
        </p:nvSpPr>
        <p:spPr/>
        <p:txBody>
          <a:bodyPr/>
          <a:lstStyle/>
          <a:p>
            <a:endParaRPr lang="en-US"/>
          </a:p>
        </p:txBody>
      </p:sp>
      <p:sp>
        <p:nvSpPr>
          <p:cNvPr id="4" name="TextBox 3"/>
          <p:cNvSpPr txBox="1"/>
          <p:nvPr/>
        </p:nvSpPr>
        <p:spPr>
          <a:xfrm>
            <a:off x="5123140" y="1042708"/>
            <a:ext cx="2259106"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#1:</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pic>
        <p:nvPicPr>
          <p:cNvPr id="2056" name="Picture 8" descr="http://4.bp.blogspot.com/-qc56q9dW-pA/TkoAFnyNMjI/AAAAAAAAHJQ/M-G_FGVbPhs/s1600/team+work+3d+character+stock+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982" y="2474753"/>
            <a:ext cx="2897612" cy="2457974"/>
          </a:xfrm>
          <a:prstGeom prst="rect">
            <a:avLst/>
          </a:prstGeom>
          <a:ln w="285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248009"/>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38818" y="2269672"/>
            <a:ext cx="5718070" cy="3204839"/>
          </a:xfrm>
        </p:spPr>
        <p:txBody>
          <a:bodyPr/>
          <a:lstStyle/>
          <a:p>
            <a:r>
              <a:rPr lang="en-US" dirty="0"/>
              <a:t>Top messages remain very consistent.</a:t>
            </a:r>
          </a:p>
        </p:txBody>
      </p:sp>
      <p:sp>
        <p:nvSpPr>
          <p:cNvPr id="3" name="Text Placeholder 2"/>
          <p:cNvSpPr>
            <a:spLocks noGrp="1"/>
          </p:cNvSpPr>
          <p:nvPr>
            <p:ph type="body" sz="quarter" idx="10"/>
          </p:nvPr>
        </p:nvSpPr>
        <p:spPr/>
        <p:txBody>
          <a:bodyPr/>
          <a:lstStyle/>
          <a:p>
            <a:endParaRPr lang="en-US"/>
          </a:p>
        </p:txBody>
      </p:sp>
      <p:sp>
        <p:nvSpPr>
          <p:cNvPr id="11" name="TextBox 10"/>
          <p:cNvSpPr txBox="1"/>
          <p:nvPr/>
        </p:nvSpPr>
        <p:spPr>
          <a:xfrm>
            <a:off x="5068300" y="1333248"/>
            <a:ext cx="2259106"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#6:</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pic>
        <p:nvPicPr>
          <p:cNvPr id="6" name="Picture 5" descr="It's simple, really™: House signatories to impeachment vs Chie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071" y="2183913"/>
            <a:ext cx="2754406" cy="2587206"/>
          </a:xfrm>
          <a:prstGeom prst="rect">
            <a:avLst/>
          </a:prstGeom>
        </p:spPr>
      </p:pic>
    </p:spTree>
    <p:extLst>
      <p:ext uri="{BB962C8B-B14F-4D97-AF65-F5344CB8AC3E}">
        <p14:creationId xmlns:p14="http://schemas.microsoft.com/office/powerpoint/2010/main" val="1823515109"/>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6500389" y="1149790"/>
          <a:ext cx="2643611" cy="513173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361380" y="2092349"/>
            <a:ext cx="711200" cy="384721"/>
          </a:xfrm>
          <a:prstGeom prst="rect">
            <a:avLst/>
          </a:prstGeom>
          <a:noFill/>
        </p:spPr>
        <p:txBody>
          <a:bodyPr wrap="square" rtlCol="0">
            <a:spAutoFit/>
          </a:bodyPr>
          <a:lstStyle/>
          <a:p>
            <a:r>
              <a:rPr lang="en-US" sz="1900" b="1" dirty="0">
                <a:solidFill>
                  <a:schemeClr val="accent1"/>
                </a:solidFill>
              </a:rPr>
              <a:t>80%</a:t>
            </a:r>
          </a:p>
        </p:txBody>
      </p:sp>
      <p:sp>
        <p:nvSpPr>
          <p:cNvPr id="7" name="TextBox 6"/>
          <p:cNvSpPr txBox="1"/>
          <p:nvPr/>
        </p:nvSpPr>
        <p:spPr>
          <a:xfrm>
            <a:off x="8302953" y="5105518"/>
            <a:ext cx="711200" cy="384721"/>
          </a:xfrm>
          <a:prstGeom prst="rect">
            <a:avLst/>
          </a:prstGeom>
          <a:noFill/>
        </p:spPr>
        <p:txBody>
          <a:bodyPr wrap="square" rtlCol="0">
            <a:spAutoFit/>
          </a:bodyPr>
          <a:lstStyle/>
          <a:p>
            <a:r>
              <a:rPr lang="en-US" sz="1900" b="1" dirty="0">
                <a:solidFill>
                  <a:schemeClr val="accent1"/>
                </a:solidFill>
              </a:rPr>
              <a:t>77%</a:t>
            </a:r>
          </a:p>
        </p:txBody>
      </p:sp>
      <p:sp>
        <p:nvSpPr>
          <p:cNvPr id="9" name="TextBox 8"/>
          <p:cNvSpPr txBox="1"/>
          <p:nvPr/>
        </p:nvSpPr>
        <p:spPr>
          <a:xfrm>
            <a:off x="8266377" y="3604606"/>
            <a:ext cx="711200" cy="384721"/>
          </a:xfrm>
          <a:prstGeom prst="rect">
            <a:avLst/>
          </a:prstGeom>
          <a:noFill/>
        </p:spPr>
        <p:txBody>
          <a:bodyPr wrap="square" rtlCol="0">
            <a:spAutoFit/>
          </a:bodyPr>
          <a:lstStyle/>
          <a:p>
            <a:r>
              <a:rPr lang="en-US" sz="1900" b="1" dirty="0">
                <a:solidFill>
                  <a:schemeClr val="accent1"/>
                </a:solidFill>
              </a:rPr>
              <a:t>75%</a:t>
            </a:r>
          </a:p>
        </p:txBody>
      </p:sp>
      <p:graphicFrame>
        <p:nvGraphicFramePr>
          <p:cNvPr id="2" name="Table 1"/>
          <p:cNvGraphicFramePr>
            <a:graphicFrameLocks noGrp="1"/>
          </p:cNvGraphicFramePr>
          <p:nvPr>
            <p:extLst/>
          </p:nvPr>
        </p:nvGraphicFramePr>
        <p:xfrm>
          <a:off x="116984" y="1650724"/>
          <a:ext cx="6497524" cy="4158764"/>
        </p:xfrm>
        <a:graphic>
          <a:graphicData uri="http://schemas.openxmlformats.org/drawingml/2006/table">
            <a:tbl>
              <a:tblPr>
                <a:tableStyleId>{5C22544A-7EE6-4342-B048-85BDC9FD1C3A}</a:tableStyleId>
              </a:tblPr>
              <a:tblGrid>
                <a:gridCol w="6497524">
                  <a:extLst>
                    <a:ext uri="{9D8B030D-6E8A-4147-A177-3AD203B41FA5}">
                      <a16:colId xmlns:a16="http://schemas.microsoft.com/office/drawing/2014/main" xmlns="" val="20000"/>
                    </a:ext>
                  </a:extLst>
                </a:gridCol>
              </a:tblGrid>
              <a:tr h="1302729">
                <a:tc>
                  <a:txBody>
                    <a:bodyPr/>
                    <a:lstStyle/>
                    <a:p>
                      <a:pPr algn="r" fontAlgn="ctr">
                        <a:lnSpc>
                          <a:spcPts val="1700"/>
                        </a:lnSpc>
                      </a:pPr>
                      <a:r>
                        <a:rPr lang="en-US" sz="1600" b="1" i="0" u="none" strike="noStrike" dirty="0">
                          <a:solidFill>
                            <a:schemeClr val="accent1"/>
                          </a:solidFill>
                          <a:effectLst/>
                          <a:latin typeface="+mn-lt"/>
                        </a:rPr>
                        <a:t>(PARENTS) </a:t>
                      </a:r>
                      <a:r>
                        <a:rPr lang="en-US" sz="1600" b="0" i="0" u="none" strike="noStrike" dirty="0">
                          <a:solidFill>
                            <a:srgbClr val="000000"/>
                          </a:solidFill>
                          <a:effectLst/>
                          <a:latin typeface="+mn-lt"/>
                        </a:rPr>
                        <a:t>The most important factor in helping kids succeed in school is getting their parents involved.  That’s why this measure requires parents to actively participate in their kids’ education, from pre-school through graduation – by bringing kids to school on-time and ensuring they have excellent attendance; participating in school activities; and reading to kids at home.</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563392">
                <a:tc>
                  <a:txBody>
                    <a:bodyPr/>
                    <a:lstStyle/>
                    <a:p>
                      <a:pPr algn="r" fontAlgn="ctr">
                        <a:lnSpc>
                          <a:spcPts val="1700"/>
                        </a:lnSpc>
                      </a:pPr>
                      <a:r>
                        <a:rPr lang="en-US" sz="1600" b="0" i="0" u="none" strike="noStrike" baseline="30000" dirty="0">
                          <a:solidFill>
                            <a:srgbClr val="000000"/>
                          </a:solidFill>
                          <a:effectLst/>
                          <a:latin typeface="+mn-lt"/>
                        </a:rPr>
                        <a:t>^</a:t>
                      </a:r>
                      <a:r>
                        <a:rPr lang="en-US" sz="1600" b="1" i="0" u="none" strike="noStrike" dirty="0">
                          <a:solidFill>
                            <a:schemeClr val="accent1"/>
                          </a:solidFill>
                          <a:effectLst/>
                          <a:latin typeface="+mn-lt"/>
                        </a:rPr>
                        <a:t>(BRAIN DEVELOPMENT)  </a:t>
                      </a:r>
                      <a:r>
                        <a:rPr lang="en-US" sz="1600" b="0" i="0" u="none" strike="noStrike" dirty="0">
                          <a:solidFill>
                            <a:srgbClr val="000000"/>
                          </a:solidFill>
                          <a:effectLst/>
                          <a:latin typeface="+mn-lt"/>
                        </a:rPr>
                        <a:t>Research shows that a child’s brain develops most dramatically during the first five years of life. This critical period is a window of opportunity to lay the foundation for all of the years that follow. By voting for this measure, we can help ensure that every child in Solano County has the health and education support they need to get off to a strong start. </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292352">
                <a:tc>
                  <a:txBody>
                    <a:bodyPr/>
                    <a:lstStyle/>
                    <a:p>
                      <a:pPr algn="r" fontAlgn="ctr">
                        <a:lnSpc>
                          <a:spcPts val="1700"/>
                        </a:lnSpc>
                      </a:pPr>
                      <a:r>
                        <a:rPr lang="en-US" sz="1600" b="1" i="0" u="none" strike="noStrike" dirty="0">
                          <a:solidFill>
                            <a:schemeClr val="accent1"/>
                          </a:solidFill>
                          <a:effectLst/>
                          <a:latin typeface="+mn-lt"/>
                        </a:rPr>
                        <a:t>(SCHOOL READINESS) </a:t>
                      </a:r>
                      <a:r>
                        <a:rPr lang="en-US" sz="1600" b="0" i="0" u="none" strike="noStrike" dirty="0">
                          <a:solidFill>
                            <a:srgbClr val="000000"/>
                          </a:solidFill>
                          <a:effectLst/>
                          <a:latin typeface="+mn-lt"/>
                        </a:rPr>
                        <a:t>Voting “yes” on this measure will help to strengthen local schools.  Increasing access to quality pre-school programs will help strengthen K-12 education. Studies show that kids who go to pre-school are better prepared to learn, more likely to read by the fourth grade and more likely to graduate and go on to college.</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3" name="Title 2"/>
          <p:cNvSpPr>
            <a:spLocks noGrp="1"/>
          </p:cNvSpPr>
          <p:nvPr>
            <p:ph type="title"/>
          </p:nvPr>
        </p:nvSpPr>
        <p:spPr/>
        <p:txBody>
          <a:bodyPr/>
          <a:lstStyle/>
          <a:p>
            <a:r>
              <a:rPr lang="en-US" sz="3200" dirty="0"/>
              <a:t>Top-testing messages are </a:t>
            </a:r>
            <a:br>
              <a:rPr lang="en-US" sz="3200" dirty="0"/>
            </a:br>
            <a:r>
              <a:rPr lang="en-US" sz="3200" dirty="0"/>
              <a:t>consistent across locations.</a:t>
            </a:r>
          </a:p>
        </p:txBody>
      </p:sp>
      <p:sp>
        <p:nvSpPr>
          <p:cNvPr id="10" name="Text Placeholder 8"/>
          <p:cNvSpPr>
            <a:spLocks noGrp="1"/>
          </p:cNvSpPr>
          <p:nvPr>
            <p:ph type="body" sz="quarter" idx="10"/>
          </p:nvPr>
        </p:nvSpPr>
        <p:spPr/>
        <p:txBody>
          <a:bodyPr/>
          <a:lstStyle/>
          <a:p>
            <a:r>
              <a:rPr lang="en-US" dirty="0">
                <a:solidFill>
                  <a:schemeClr val="bg1"/>
                </a:solidFill>
              </a:rPr>
              <a:t>2014 Solano County Voter Survey</a:t>
            </a:r>
          </a:p>
        </p:txBody>
      </p:sp>
    </p:spTree>
    <p:extLst>
      <p:ext uri="{BB962C8B-B14F-4D97-AF65-F5344CB8AC3E}">
        <p14:creationId xmlns:p14="http://schemas.microsoft.com/office/powerpoint/2010/main" val="66499491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853" name="Group 29"/>
          <p:cNvGraphicFramePr>
            <a:graphicFrameLocks noGrp="1"/>
          </p:cNvGraphicFramePr>
          <p:nvPr>
            <p:extLst/>
          </p:nvPr>
        </p:nvGraphicFramePr>
        <p:xfrm>
          <a:off x="38100" y="2181225"/>
          <a:ext cx="5676900" cy="3376893"/>
        </p:xfrm>
        <a:graphic>
          <a:graphicData uri="http://schemas.openxmlformats.org/drawingml/2006/table">
            <a:tbl>
              <a:tblPr/>
              <a:tblGrid>
                <a:gridCol w="5676900">
                  <a:extLst>
                    <a:ext uri="{9D8B030D-6E8A-4147-A177-3AD203B41FA5}">
                      <a16:colId xmlns:a16="http://schemas.microsoft.com/office/drawing/2014/main" xmlns="" val="20000"/>
                    </a:ext>
                  </a:extLst>
                </a:gridCol>
              </a:tblGrid>
              <a:tr h="295275">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Pre-school programs </a:t>
                      </a:r>
                      <a:r>
                        <a:rPr kumimoji="0" lang="en-US" altLang="en-US" sz="1600" b="0" i="0" u="sng" strike="noStrike" cap="none" normalizeH="0" baseline="0" dirty="0">
                          <a:ln>
                            <a:noFill/>
                          </a:ln>
                          <a:solidFill>
                            <a:srgbClr val="000000"/>
                          </a:solidFill>
                          <a:effectLst/>
                          <a:latin typeface="Arial" panose="020B0604020202020204" pitchFamily="34" charset="0"/>
                        </a:rPr>
                        <a:t>strengthen</a:t>
                      </a:r>
                      <a:r>
                        <a:rPr kumimoji="0" lang="en-US" altLang="en-US" sz="1600" b="0" i="0" u="none" strike="noStrike" cap="none" normalizeH="0" baseline="0" dirty="0">
                          <a:ln>
                            <a:noFill/>
                          </a:ln>
                          <a:solidFill>
                            <a:srgbClr val="000000"/>
                          </a:solidFill>
                          <a:effectLst/>
                          <a:latin typeface="Arial" panose="020B0604020202020204" pitchFamily="34" charset="0"/>
                        </a:rPr>
                        <a:t> K through 12 education.  Studies show that kids who go to pre-school learn to read faster, are less likely to fall behind their classmates, and are less likely to drop out of school. </a:t>
                      </a:r>
                    </a:p>
                  </a:txBody>
                  <a:tcPr anchor="b"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1341904">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Pre-school programs </a:t>
                      </a:r>
                      <a:r>
                        <a:rPr kumimoji="0" lang="en-US" altLang="en-US" sz="1600" b="0" i="0" u="sng" strike="noStrike" cap="none" normalizeH="0" baseline="0" dirty="0">
                          <a:ln>
                            <a:noFill/>
                          </a:ln>
                          <a:solidFill>
                            <a:srgbClr val="000000"/>
                          </a:solidFill>
                          <a:effectLst/>
                          <a:latin typeface="Arial" panose="020B0604020202020204" pitchFamily="34" charset="0"/>
                        </a:rPr>
                        <a:t>weaken</a:t>
                      </a:r>
                      <a:r>
                        <a:rPr kumimoji="0" lang="en-US" altLang="en-US" sz="1600" b="0" i="0" u="none" strike="noStrike" cap="none" normalizeH="0" baseline="0" dirty="0">
                          <a:ln>
                            <a:noFill/>
                          </a:ln>
                          <a:solidFill>
                            <a:srgbClr val="000000"/>
                          </a:solidFill>
                          <a:effectLst/>
                          <a:latin typeface="Arial" panose="020B0604020202020204" pitchFamily="34" charset="0"/>
                        </a:rPr>
                        <a:t> K through 12 education.  They take money and qualified teachers away from elementary and secondary school classrooms, where investments in education are more likely to help our kids. </a:t>
                      </a:r>
                    </a:p>
                  </a:txBody>
                  <a:tcPr anchor="b"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968189">
                <a:tc>
                  <a:txBody>
                    <a:bodyPr/>
                    <a:lstStyle>
                      <a:lvl1pPr algn="l">
                        <a:spcBef>
                          <a:spcPct val="20000"/>
                        </a:spcBef>
                        <a:defRPr sz="2800">
                          <a:solidFill>
                            <a:schemeClr val="tx1"/>
                          </a:solidFill>
                          <a:latin typeface="Times New Roman" panose="02020603050405020304" pitchFamily="18" charset="0"/>
                        </a:defRPr>
                      </a:lvl1pPr>
                      <a:lvl2pPr algn="l">
                        <a:spcBef>
                          <a:spcPct val="20000"/>
                        </a:spcBef>
                        <a:defRPr sz="2400">
                          <a:solidFill>
                            <a:schemeClr val="tx1"/>
                          </a:solidFill>
                          <a:latin typeface="Times New Roman" panose="02020603050405020304" pitchFamily="18" charset="0"/>
                        </a:defRPr>
                      </a:lvl2pPr>
                      <a:lvl3pPr algn="l">
                        <a:spcBef>
                          <a:spcPct val="20000"/>
                        </a:spcBef>
                        <a:defRPr sz="2000">
                          <a:solidFill>
                            <a:schemeClr val="tx1"/>
                          </a:solidFill>
                          <a:latin typeface="Times New Roman" panose="02020603050405020304" pitchFamily="18" charset="0"/>
                        </a:defRPr>
                      </a:lvl3pPr>
                      <a:lvl4pPr algn="l">
                        <a:spcBef>
                          <a:spcPct val="20000"/>
                        </a:spcBef>
                        <a:defRPr>
                          <a:solidFill>
                            <a:schemeClr val="tx1"/>
                          </a:solidFill>
                          <a:latin typeface="Times New Roman" panose="02020603050405020304" pitchFamily="18" charset="0"/>
                        </a:defRPr>
                      </a:lvl4pPr>
                      <a:lvl5pPr algn="l">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Both/Neither/NS/DK</a:t>
                      </a:r>
                      <a:endParaRPr kumimoji="0" lang="en-US" altLang="en-US" sz="1600" b="0" i="0" u="none" strike="noStrike" cap="none" normalizeH="0" baseline="0" dirty="0">
                        <a:ln>
                          <a:noFill/>
                        </a:ln>
                        <a:solidFill>
                          <a:schemeClr val="tx1"/>
                        </a:solidFill>
                        <a:effectLst/>
                        <a:latin typeface="Arial" panose="020B0604020202020204" pitchFamily="34" charset="0"/>
                      </a:endParaRPr>
                    </a:p>
                  </a:txBody>
                  <a:tcPr anchor="b"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461854" name="Text Box 30"/>
          <p:cNvSpPr txBox="1">
            <a:spLocks noChangeArrowheads="1"/>
          </p:cNvSpPr>
          <p:nvPr/>
        </p:nvSpPr>
        <p:spPr bwMode="auto">
          <a:xfrm>
            <a:off x="678656" y="3136900"/>
            <a:ext cx="769938" cy="396875"/>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anose="02020603050405020304" pitchFamily="18" charset="0"/>
              </a:defRPr>
            </a:lvl1pPr>
            <a:lvl2pPr algn="l" defTabSz="820738">
              <a:defRPr sz="2400">
                <a:solidFill>
                  <a:schemeClr val="tx1"/>
                </a:solidFill>
                <a:latin typeface="Times New Roman" panose="02020603050405020304" pitchFamily="18" charset="0"/>
              </a:defRPr>
            </a:lvl2pPr>
            <a:lvl3pPr algn="l" defTabSz="820738">
              <a:defRPr sz="2400">
                <a:solidFill>
                  <a:schemeClr val="tx1"/>
                </a:solidFill>
                <a:latin typeface="Times New Roman" panose="02020603050405020304" pitchFamily="18" charset="0"/>
              </a:defRPr>
            </a:lvl3pPr>
            <a:lvl4pPr algn="l" defTabSz="820738">
              <a:defRPr sz="2400">
                <a:solidFill>
                  <a:schemeClr val="tx1"/>
                </a:solidFill>
                <a:latin typeface="Times New Roman" panose="02020603050405020304" pitchFamily="18" charset="0"/>
              </a:defRPr>
            </a:lvl4pPr>
            <a:lvl5pPr algn="l" defTabSz="820738">
              <a:defRPr sz="2400">
                <a:solidFill>
                  <a:schemeClr val="tx1"/>
                </a:solidFill>
                <a:latin typeface="Times New Roman" panose="02020603050405020304" pitchFamily="18" charset="0"/>
              </a:defRPr>
            </a:lvl5pPr>
            <a:lvl6pPr defTabSz="820738" fontAlgn="base">
              <a:spcBef>
                <a:spcPct val="0"/>
              </a:spcBef>
              <a:spcAft>
                <a:spcPct val="0"/>
              </a:spcAft>
              <a:defRPr sz="2400">
                <a:solidFill>
                  <a:schemeClr val="tx1"/>
                </a:solidFill>
                <a:latin typeface="Times New Roman" panose="02020603050405020304" pitchFamily="18" charset="0"/>
              </a:defRPr>
            </a:lvl6pPr>
            <a:lvl7pPr defTabSz="820738" fontAlgn="base">
              <a:spcBef>
                <a:spcPct val="0"/>
              </a:spcBef>
              <a:spcAft>
                <a:spcPct val="0"/>
              </a:spcAft>
              <a:defRPr sz="2400">
                <a:solidFill>
                  <a:schemeClr val="tx1"/>
                </a:solidFill>
                <a:latin typeface="Times New Roman" panose="02020603050405020304" pitchFamily="18" charset="0"/>
              </a:defRPr>
            </a:lvl7pPr>
            <a:lvl8pPr defTabSz="820738" fontAlgn="base">
              <a:spcBef>
                <a:spcPct val="0"/>
              </a:spcBef>
              <a:spcAft>
                <a:spcPct val="0"/>
              </a:spcAft>
              <a:defRPr sz="2400">
                <a:solidFill>
                  <a:schemeClr val="tx1"/>
                </a:solidFill>
                <a:latin typeface="Times New Roman" panose="02020603050405020304" pitchFamily="18" charset="0"/>
              </a:defRPr>
            </a:lvl8pPr>
            <a:lvl9pPr defTabSz="820738"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000" b="1" dirty="0">
                <a:solidFill>
                  <a:schemeClr val="accent4"/>
                </a:solidFill>
                <a:latin typeface="Arial" panose="020B0604020202020204" pitchFamily="34" charset="0"/>
              </a:rPr>
              <a:t>OR</a:t>
            </a:r>
          </a:p>
        </p:txBody>
      </p:sp>
      <p:sp>
        <p:nvSpPr>
          <p:cNvPr id="3" name="Title 2"/>
          <p:cNvSpPr>
            <a:spLocks noGrp="1"/>
          </p:cNvSpPr>
          <p:nvPr>
            <p:ph type="title"/>
          </p:nvPr>
        </p:nvSpPr>
        <p:spPr>
          <a:xfrm>
            <a:off x="150974" y="349489"/>
            <a:ext cx="8807823" cy="1143000"/>
          </a:xfrm>
        </p:spPr>
        <p:txBody>
          <a:bodyPr>
            <a:noAutofit/>
          </a:bodyPr>
          <a:lstStyle/>
          <a:p>
            <a:r>
              <a:rPr lang="en-US" dirty="0"/>
              <a:t>California voters across the ideological spectrum also say pre-school </a:t>
            </a:r>
            <a:br>
              <a:rPr lang="en-US" dirty="0"/>
            </a:br>
            <a:r>
              <a:rPr lang="en-US" dirty="0"/>
              <a:t>strengthens K-12 education.</a:t>
            </a:r>
          </a:p>
        </p:txBody>
      </p:sp>
      <p:sp>
        <p:nvSpPr>
          <p:cNvPr id="4" name="Text Placeholder 3"/>
          <p:cNvSpPr>
            <a:spLocks noGrp="1"/>
          </p:cNvSpPr>
          <p:nvPr>
            <p:ph type="body" sz="quarter" idx="10"/>
          </p:nvPr>
        </p:nvSpPr>
        <p:spPr/>
        <p:txBody>
          <a:bodyPr/>
          <a:lstStyle/>
          <a:p>
            <a:endParaRPr lang="en-US"/>
          </a:p>
        </p:txBody>
      </p:sp>
      <p:graphicFrame>
        <p:nvGraphicFramePr>
          <p:cNvPr id="8" name="Chart 4"/>
          <p:cNvGraphicFramePr>
            <a:graphicFrameLocks/>
          </p:cNvGraphicFramePr>
          <p:nvPr>
            <p:extLst/>
          </p:nvPr>
        </p:nvGraphicFramePr>
        <p:xfrm>
          <a:off x="5432612" y="1588109"/>
          <a:ext cx="3795125" cy="48037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710312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7735" y="308588"/>
            <a:ext cx="8027111" cy="1143000"/>
          </a:xfrm>
        </p:spPr>
        <p:txBody>
          <a:bodyPr>
            <a:noAutofit/>
          </a:bodyPr>
          <a:lstStyle/>
          <a:p>
            <a:r>
              <a:rPr lang="en-US" sz="3200" dirty="0"/>
              <a:t>Messaging on equity and the ROI on ECE has done well recently.</a:t>
            </a:r>
          </a:p>
        </p:txBody>
      </p:sp>
      <p:sp>
        <p:nvSpPr>
          <p:cNvPr id="4" name="Text Placeholder 3"/>
          <p:cNvSpPr>
            <a:spLocks noGrp="1"/>
          </p:cNvSpPr>
          <p:nvPr>
            <p:ph type="body" sz="quarter" idx="10"/>
          </p:nvPr>
        </p:nvSpPr>
        <p:spPr/>
        <p:txBody>
          <a:bodyPr/>
          <a:lstStyle/>
          <a:p>
            <a:r>
              <a:rPr lang="en-US" dirty="0"/>
              <a:t>2017 Santa Fe Survey</a:t>
            </a:r>
          </a:p>
        </p:txBody>
      </p:sp>
      <p:graphicFrame>
        <p:nvGraphicFramePr>
          <p:cNvPr id="7" name="Table 6"/>
          <p:cNvGraphicFramePr>
            <a:graphicFrameLocks noGrp="1"/>
          </p:cNvGraphicFramePr>
          <p:nvPr>
            <p:extLst>
              <p:ext uri="{D42A27DB-BD31-4B8C-83A1-F6EECF244321}">
                <p14:modId xmlns:p14="http://schemas.microsoft.com/office/powerpoint/2010/main" val="66693315"/>
              </p:ext>
            </p:extLst>
          </p:nvPr>
        </p:nvGraphicFramePr>
        <p:xfrm>
          <a:off x="348146" y="1591506"/>
          <a:ext cx="8413477" cy="4616113"/>
        </p:xfrm>
        <a:graphic>
          <a:graphicData uri="http://schemas.openxmlformats.org/drawingml/2006/table">
            <a:tbl>
              <a:tblPr firstRow="1" bandRow="1">
                <a:effectLst>
                  <a:outerShdw blurRad="50800" dist="38100" dir="8100000" algn="tr" rotWithShape="0">
                    <a:prstClr val="black">
                      <a:alpha val="40000"/>
                    </a:prstClr>
                  </a:outerShdw>
                </a:effectLst>
                <a:tableStyleId>{073A0DAA-6AF3-43AB-8588-CEC1D06C72B9}</a:tableStyleId>
              </a:tblPr>
              <a:tblGrid>
                <a:gridCol w="6585333">
                  <a:extLst>
                    <a:ext uri="{9D8B030D-6E8A-4147-A177-3AD203B41FA5}">
                      <a16:colId xmlns:a16="http://schemas.microsoft.com/office/drawing/2014/main" xmlns="" val="20000"/>
                    </a:ext>
                  </a:extLst>
                </a:gridCol>
                <a:gridCol w="1828144">
                  <a:extLst>
                    <a:ext uri="{9D8B030D-6E8A-4147-A177-3AD203B41FA5}">
                      <a16:colId xmlns:a16="http://schemas.microsoft.com/office/drawing/2014/main" xmlns="" val="616088437"/>
                    </a:ext>
                  </a:extLst>
                </a:gridCol>
              </a:tblGrid>
              <a:tr h="821961">
                <a:tc>
                  <a:txBody>
                    <a:bodyPr/>
                    <a:lstStyle/>
                    <a:p>
                      <a:pPr marL="0" marR="0" indent="0" algn="ctr" defTabSz="914400" rtl="0" eaLnBrk="1" fontAlgn="b" latinLnBrk="0" hangingPunct="1">
                        <a:lnSpc>
                          <a:spcPts val="1600"/>
                        </a:lnSpc>
                        <a:spcBef>
                          <a:spcPts val="0"/>
                        </a:spcBef>
                        <a:spcAft>
                          <a:spcPts val="0"/>
                        </a:spcAft>
                        <a:buClrTx/>
                        <a:buSzTx/>
                        <a:buFontTx/>
                        <a:buNone/>
                        <a:tabLst/>
                        <a:defRPr/>
                      </a:pPr>
                      <a:r>
                        <a:rPr lang="en-US" sz="1600" dirty="0">
                          <a:latin typeface="+mn-lt"/>
                        </a:rPr>
                        <a:t>Message</a:t>
                      </a:r>
                    </a:p>
                  </a:txBody>
                  <a:tcPr marR="9525" marT="9525" marB="0" anchor="ctr">
                    <a:solidFill>
                      <a:schemeClr val="accent1"/>
                    </a:solidFill>
                  </a:tcPr>
                </a:tc>
                <a:tc>
                  <a:txBody>
                    <a:bodyPr/>
                    <a:lstStyle/>
                    <a:p>
                      <a:pPr marL="0" marR="0" indent="0" algn="ctr" defTabSz="914400" rtl="0" eaLnBrk="1" fontAlgn="b" latinLnBrk="0" hangingPunct="1">
                        <a:lnSpc>
                          <a:spcPts val="1600"/>
                        </a:lnSpc>
                        <a:spcBef>
                          <a:spcPts val="0"/>
                        </a:spcBef>
                        <a:spcAft>
                          <a:spcPts val="0"/>
                        </a:spcAft>
                        <a:buClrTx/>
                        <a:buSzTx/>
                        <a:buFontTx/>
                        <a:buNone/>
                        <a:tabLst/>
                        <a:defRPr/>
                      </a:pPr>
                      <a:r>
                        <a:rPr lang="en-US" sz="1600" dirty="0">
                          <a:latin typeface="+mn-lt"/>
                        </a:rPr>
                        <a:t>% Very Convincing</a:t>
                      </a:r>
                    </a:p>
                  </a:txBody>
                  <a:tcPr marR="9525" marT="9525" marB="0" anchor="ctr">
                    <a:solidFill>
                      <a:schemeClr val="accent1"/>
                    </a:solidFill>
                  </a:tcPr>
                </a:tc>
                <a:extLst>
                  <a:ext uri="{0D108BD9-81ED-4DB2-BD59-A6C34878D82A}">
                    <a16:rowId xmlns:a16="http://schemas.microsoft.com/office/drawing/2014/main" xmlns="" val="10000"/>
                  </a:ext>
                </a:extLst>
              </a:tr>
              <a:tr h="1698256">
                <a:tc>
                  <a:txBody>
                    <a:bodyPr/>
                    <a:lstStyle/>
                    <a:p>
                      <a:pPr algn="l" fontAlgn="ctr"/>
                      <a:r>
                        <a:rPr lang="en-US" sz="1700" b="1" i="0" u="none" strike="noStrike" dirty="0">
                          <a:solidFill>
                            <a:schemeClr val="accent1"/>
                          </a:solidFill>
                          <a:effectLst/>
                          <a:latin typeface="+mn-lt"/>
                        </a:rPr>
                        <a:t>(EQUITY – SONOMA COUNTY ) </a:t>
                      </a:r>
                      <a:r>
                        <a:rPr lang="en-US" sz="1700" b="0" i="0" u="none" strike="noStrike" dirty="0">
                          <a:solidFill>
                            <a:srgbClr val="000000"/>
                          </a:solidFill>
                          <a:effectLst/>
                          <a:latin typeface="+mn-lt"/>
                        </a:rPr>
                        <a:t>Pre-school should not be a luxury only available to a few families.  In Sonoma County, the cost of sending a child to pre-school is nearly $13,000 dollars per year – that’s 39% of the median annual income for Sonoma County women. This measure will make early education available and affordable to families of all incomes, including middle-class families. </a:t>
                      </a:r>
                    </a:p>
                  </a:txBody>
                  <a:tcPr marR="7620" marT="7620" marB="0" anchor="ctr"/>
                </a:tc>
                <a:tc>
                  <a:txBody>
                    <a:bodyPr/>
                    <a:lstStyle/>
                    <a:p>
                      <a:pPr algn="ctr" fontAlgn="ctr"/>
                      <a:endParaRPr lang="en-US" sz="1700" b="0" i="0" u="none" strike="noStrike" dirty="0">
                        <a:solidFill>
                          <a:srgbClr val="000000"/>
                        </a:solidFill>
                        <a:effectLst/>
                        <a:latin typeface="+mn-lt"/>
                      </a:endParaRPr>
                    </a:p>
                  </a:txBody>
                  <a:tcPr marR="7620" marT="7620" marB="0" anchor="ctr"/>
                </a:tc>
                <a:extLst>
                  <a:ext uri="{0D108BD9-81ED-4DB2-BD59-A6C34878D82A}">
                    <a16:rowId xmlns:a16="http://schemas.microsoft.com/office/drawing/2014/main" xmlns="" val="10001"/>
                  </a:ext>
                </a:extLst>
              </a:tr>
              <a:tr h="20958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700" b="1" i="0" u="none" strike="noStrike" dirty="0">
                          <a:solidFill>
                            <a:schemeClr val="accent1"/>
                          </a:solidFill>
                          <a:effectLst/>
                          <a:latin typeface="+mn-lt"/>
                        </a:rPr>
                        <a:t>(RETURN ON INVESTMENT – SANTA FE)</a:t>
                      </a:r>
                      <a:r>
                        <a:rPr lang="en-US" sz="1800" b="1" i="0" u="none" strike="noStrike" dirty="0">
                          <a:solidFill>
                            <a:schemeClr val="accent1"/>
                          </a:solidFill>
                          <a:effectLst/>
                          <a:latin typeface="Calibri" panose="020F0502020204030204" pitchFamily="34" charset="0"/>
                        </a:rPr>
                        <a:t> </a:t>
                      </a:r>
                      <a:r>
                        <a:rPr lang="en-US" sz="1800" b="0" i="0" u="none" strike="noStrike" dirty="0">
                          <a:solidFill>
                            <a:schemeClr val="tx1"/>
                          </a:solidFill>
                          <a:effectLst/>
                          <a:latin typeface="Calibri" panose="020F0502020204030204" pitchFamily="34" charset="0"/>
                        </a:rPr>
                        <a:t>This measure provides a broad set of benefits to our community; in addition to preparing kids for school and improving their long-term outcomes, it allows parents to return to the workforce while their young children are in school and creates hundreds of jobs in early education. Experts say that for every dollar in local funding generated, we will receive as much as $3.30 in benefits to the community. </a:t>
                      </a:r>
                    </a:p>
                  </a:txBody>
                  <a:tcPr marR="7620" marT="7620" marB="0" anchor="ctr"/>
                </a:tc>
                <a:tc>
                  <a:txBody>
                    <a:bodyPr/>
                    <a:lstStyle/>
                    <a:p>
                      <a:pPr algn="ctr" fontAlgn="ctr"/>
                      <a:endParaRPr lang="en-US" sz="1700" b="0" i="0" u="none" strike="noStrike" dirty="0">
                        <a:solidFill>
                          <a:srgbClr val="000000"/>
                        </a:solidFill>
                        <a:effectLst/>
                        <a:latin typeface="+mn-lt"/>
                      </a:endParaRPr>
                    </a:p>
                  </a:txBody>
                  <a:tcPr marR="7620" marT="7620" marB="0" anchor="ctr"/>
                </a:tc>
                <a:extLst>
                  <a:ext uri="{0D108BD9-81ED-4DB2-BD59-A6C34878D82A}">
                    <a16:rowId xmlns:a16="http://schemas.microsoft.com/office/drawing/2014/main" xmlns="" val="10002"/>
                  </a:ext>
                </a:extLst>
              </a:tr>
            </a:tbl>
          </a:graphicData>
        </a:graphic>
      </p:graphicFrame>
      <p:sp>
        <p:nvSpPr>
          <p:cNvPr id="9" name="Rectangle 8"/>
          <p:cNvSpPr/>
          <p:nvPr/>
        </p:nvSpPr>
        <p:spPr>
          <a:xfrm>
            <a:off x="7005186" y="2604977"/>
            <a:ext cx="1569660"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45</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10" name="Rectangle 9"/>
          <p:cNvSpPr/>
          <p:nvPr/>
        </p:nvSpPr>
        <p:spPr>
          <a:xfrm>
            <a:off x="7005186" y="4541778"/>
            <a:ext cx="1569660"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39%</a:t>
            </a:r>
          </a:p>
        </p:txBody>
      </p:sp>
    </p:spTree>
    <p:extLst>
      <p:ext uri="{BB962C8B-B14F-4D97-AF65-F5344CB8AC3E}">
        <p14:creationId xmlns:p14="http://schemas.microsoft.com/office/powerpoint/2010/main" val="70776762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0636" y="2269672"/>
            <a:ext cx="4312027" cy="3204839"/>
          </a:xfrm>
        </p:spPr>
        <p:txBody>
          <a:bodyPr/>
          <a:lstStyle/>
          <a:p>
            <a:r>
              <a:rPr lang="en-US" dirty="0"/>
              <a:t>Crowded ballots raise questions about election timing.</a:t>
            </a:r>
          </a:p>
        </p:txBody>
      </p:sp>
      <p:sp>
        <p:nvSpPr>
          <p:cNvPr id="13" name="Text Placeholder 12"/>
          <p:cNvSpPr>
            <a:spLocks noGrp="1"/>
          </p:cNvSpPr>
          <p:nvPr>
            <p:ph type="body" sz="quarter" idx="10"/>
          </p:nvPr>
        </p:nvSpPr>
        <p:spPr/>
        <p:txBody>
          <a:bodyPr/>
          <a:lstStyle/>
          <a:p>
            <a:endParaRPr lang="en-US"/>
          </a:p>
        </p:txBody>
      </p:sp>
      <p:sp>
        <p:nvSpPr>
          <p:cNvPr id="3" name="TextBox 2"/>
          <p:cNvSpPr txBox="1"/>
          <p:nvPr/>
        </p:nvSpPr>
        <p:spPr>
          <a:xfrm>
            <a:off x="5637096" y="1135225"/>
            <a:ext cx="2259106"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#7:</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582" r="16898"/>
          <a:stretch/>
        </p:blipFill>
        <p:spPr>
          <a:xfrm>
            <a:off x="184152" y="1135225"/>
            <a:ext cx="4426483" cy="4707677"/>
          </a:xfrm>
          <a:prstGeom prst="rect">
            <a:avLst/>
          </a:prstGeom>
        </p:spPr>
      </p:pic>
    </p:spTree>
    <p:extLst>
      <p:ext uri="{BB962C8B-B14F-4D97-AF65-F5344CB8AC3E}">
        <p14:creationId xmlns:p14="http://schemas.microsoft.com/office/powerpoint/2010/main" val="424589987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Versus Local Taxes</a:t>
            </a:r>
          </a:p>
        </p:txBody>
      </p:sp>
      <p:sp>
        <p:nvSpPr>
          <p:cNvPr id="6" name="Text Placeholder 5"/>
          <p:cNvSpPr>
            <a:spLocks noGrp="1"/>
          </p:cNvSpPr>
          <p:nvPr>
            <p:ph type="body" sz="quarter" idx="10"/>
          </p:nvPr>
        </p:nvSpPr>
        <p:spPr/>
        <p:txBody>
          <a:bodyPr/>
          <a:lstStyle/>
          <a:p>
            <a:endParaRPr lang="en-US"/>
          </a:p>
        </p:txBody>
      </p:sp>
      <p:pic>
        <p:nvPicPr>
          <p:cNvPr id="104450" name="Picture 2" descr="http://news.theregistrysf.com/wp-content/uploads/2012/10/Bay-Area-real-estate-The-Registry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635" r="21069"/>
          <a:stretch/>
        </p:blipFill>
        <p:spPr bwMode="auto">
          <a:xfrm>
            <a:off x="457201" y="1417638"/>
            <a:ext cx="3251200" cy="46275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89400" y="1438483"/>
            <a:ext cx="4686300" cy="4708981"/>
          </a:xfrm>
          <a:prstGeom prst="rect">
            <a:avLst/>
          </a:prstGeom>
          <a:solidFill>
            <a:srgbClr val="FCF4D4"/>
          </a:solidFill>
          <a:effectLst>
            <a:outerShdw blurRad="50800" dist="38100" algn="l" rotWithShape="0">
              <a:prstClr val="black">
                <a:alpha val="40000"/>
              </a:prstClr>
            </a:outerShdw>
          </a:effectLst>
        </p:spPr>
        <p:txBody>
          <a:bodyPr wrap="square" rtlCol="0">
            <a:spAutoFit/>
          </a:bodyPr>
          <a:lstStyle/>
          <a:p>
            <a:pPr marL="342900" indent="-342900" algn="just">
              <a:spcBef>
                <a:spcPts val="1200"/>
              </a:spcBef>
              <a:spcAft>
                <a:spcPts val="1200"/>
              </a:spcAft>
              <a:buFont typeface="Arial" panose="020B0604020202020204" pitchFamily="34" charset="0"/>
              <a:buChar char="•"/>
            </a:pPr>
            <a:r>
              <a:rPr lang="en-US" sz="2000" b="0" dirty="0"/>
              <a:t>As a general principle, when there are state and local funding measures on the same topic on the same ballot, voters prefer the local measure to the state measure</a:t>
            </a:r>
          </a:p>
          <a:p>
            <a:pPr marL="342900" indent="-342900" algn="just">
              <a:spcBef>
                <a:spcPts val="1200"/>
              </a:spcBef>
              <a:spcAft>
                <a:spcPts val="1200"/>
              </a:spcAft>
              <a:buFont typeface="Arial" panose="020B0604020202020204" pitchFamily="34" charset="0"/>
              <a:buChar char="•"/>
            </a:pPr>
            <a:r>
              <a:rPr lang="en-US" sz="2000" dirty="0"/>
              <a:t>Consider Prop 51 last November – a statewide school bond at the top of the ballot passed with 55% of the vote</a:t>
            </a:r>
          </a:p>
          <a:p>
            <a:pPr marL="342900" indent="-342900" algn="just">
              <a:spcBef>
                <a:spcPts val="1200"/>
              </a:spcBef>
              <a:spcAft>
                <a:spcPts val="1200"/>
              </a:spcAft>
              <a:buFont typeface="Arial" panose="020B0604020202020204" pitchFamily="34" charset="0"/>
              <a:buChar char="•"/>
            </a:pPr>
            <a:r>
              <a:rPr lang="en-US" sz="2000" b="0" dirty="0"/>
              <a:t>At the same time, voters approved 97% of local school bonds requiring 55% - well over the historic average of 81%</a:t>
            </a:r>
          </a:p>
        </p:txBody>
      </p:sp>
    </p:spTree>
    <p:extLst>
      <p:ext uri="{BB962C8B-B14F-4D97-AF65-F5344CB8AC3E}">
        <p14:creationId xmlns:p14="http://schemas.microsoft.com/office/powerpoint/2010/main" val="296187095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73" y="339032"/>
            <a:ext cx="9015211" cy="1143000"/>
          </a:xfrm>
        </p:spPr>
        <p:txBody>
          <a:bodyPr/>
          <a:lstStyle/>
          <a:p>
            <a:r>
              <a:rPr lang="en-US" dirty="0"/>
              <a:t>The New Importance of Acting Locally</a:t>
            </a:r>
          </a:p>
        </p:txBody>
      </p:sp>
      <p:pic>
        <p:nvPicPr>
          <p:cNvPr id="3074" name="Picture 2" descr="Image result for donald tr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69" y="1094705"/>
            <a:ext cx="7414017" cy="492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94975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77253" y="2379097"/>
            <a:ext cx="3988588" cy="3204839"/>
          </a:xfrm>
        </p:spPr>
        <p:txBody>
          <a:bodyPr/>
          <a:lstStyle/>
          <a:p>
            <a:r>
              <a:rPr lang="en-US" dirty="0"/>
              <a:t>New funding mechanisms are gaining popularity.</a:t>
            </a:r>
          </a:p>
        </p:txBody>
      </p:sp>
      <p:sp>
        <p:nvSpPr>
          <p:cNvPr id="13" name="Text Placeholder 12"/>
          <p:cNvSpPr>
            <a:spLocks noGrp="1"/>
          </p:cNvSpPr>
          <p:nvPr>
            <p:ph type="body" sz="quarter" idx="10"/>
          </p:nvPr>
        </p:nvSpPr>
        <p:spPr/>
        <p:txBody>
          <a:bodyPr/>
          <a:lstStyle/>
          <a:p>
            <a:endParaRPr lang="en-US"/>
          </a:p>
        </p:txBody>
      </p:sp>
      <p:sp>
        <p:nvSpPr>
          <p:cNvPr id="3" name="TextBox 2"/>
          <p:cNvSpPr txBox="1"/>
          <p:nvPr/>
        </p:nvSpPr>
        <p:spPr>
          <a:xfrm>
            <a:off x="4934076" y="1327418"/>
            <a:ext cx="2259106"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#8:</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361" y="1557470"/>
            <a:ext cx="3434892" cy="3434892"/>
          </a:xfrm>
          <a:prstGeom prst="rect">
            <a:avLst/>
          </a:prstGeom>
        </p:spPr>
      </p:pic>
    </p:spTree>
    <p:extLst>
      <p:ext uri="{BB962C8B-B14F-4D97-AF65-F5344CB8AC3E}">
        <p14:creationId xmlns:p14="http://schemas.microsoft.com/office/powerpoint/2010/main" val="3215488140"/>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6"/>
          <p:cNvGraphicFramePr>
            <a:graphicFrameLocks noGrp="1"/>
          </p:cNvGraphicFramePr>
          <p:nvPr>
            <p:extLst/>
          </p:nvPr>
        </p:nvGraphicFramePr>
        <p:xfrm>
          <a:off x="7818622" y="1368042"/>
          <a:ext cx="1253188" cy="4274769"/>
        </p:xfrm>
        <a:graphic>
          <a:graphicData uri="http://schemas.openxmlformats.org/drawingml/2006/table">
            <a:tbl>
              <a:tblPr/>
              <a:tblGrid>
                <a:gridCol w="626594">
                  <a:extLst>
                    <a:ext uri="{9D8B030D-6E8A-4147-A177-3AD203B41FA5}">
                      <a16:colId xmlns:a16="http://schemas.microsoft.com/office/drawing/2014/main" xmlns="" val="20000"/>
                    </a:ext>
                  </a:extLst>
                </a:gridCol>
                <a:gridCol w="626594">
                  <a:extLst>
                    <a:ext uri="{9D8B030D-6E8A-4147-A177-3AD203B41FA5}">
                      <a16:colId xmlns:a16="http://schemas.microsoft.com/office/drawing/2014/main" xmlns="" val="20001"/>
                    </a:ext>
                  </a:extLst>
                </a:gridCol>
              </a:tblGrid>
              <a:tr h="303641">
                <a:tc>
                  <a:txBody>
                    <a:bodyPr/>
                    <a:lstStyle/>
                    <a:p>
                      <a:pPr algn="ctr" fontAlgn="ctr"/>
                      <a:r>
                        <a:rPr lang="en-US" sz="1600" b="1" i="0" u="none" strike="noStrike" dirty="0">
                          <a:solidFill>
                            <a:schemeClr val="accent1"/>
                          </a:solidFill>
                          <a:effectLst/>
                          <a:latin typeface="+mn-lt"/>
                        </a:rPr>
                        <a:t>Total Supp.</a:t>
                      </a:r>
                    </a:p>
                  </a:txBody>
                  <a:tcPr marL="7620" marR="7620" marT="7620" marB="0" anchor="b">
                    <a:lnL cap="flat">
                      <a:noFill/>
                    </a:lnL>
                    <a:lnR cap="flat">
                      <a:noFill/>
                    </a:lnR>
                    <a:lnT cap="flat">
                      <a:noFill/>
                    </a:lnT>
                    <a:lnB>
                      <a:noFill/>
                    </a:lnB>
                    <a:lnTlToBr>
                      <a:noFill/>
                    </a:lnTlToBr>
                    <a:lnBlToTr>
                      <a:noFill/>
                    </a:lnBlToTr>
                    <a:noFill/>
                  </a:tcPr>
                </a:tc>
                <a:tc>
                  <a:txBody>
                    <a:bodyPr/>
                    <a:lstStyle/>
                    <a:p>
                      <a:pPr algn="ctr" fontAlgn="ctr"/>
                      <a:r>
                        <a:rPr lang="en-US" sz="1600" b="1" i="0" u="none" strike="noStrike" dirty="0">
                          <a:solidFill>
                            <a:schemeClr val="accent4"/>
                          </a:solidFill>
                          <a:effectLst/>
                          <a:latin typeface="+mn-lt"/>
                        </a:rPr>
                        <a:t>Total Opp.</a:t>
                      </a:r>
                    </a:p>
                  </a:txBody>
                  <a:tcPr marL="7620" marR="7620" marT="7620" marB="0" anchor="b">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494847">
                <a:tc>
                  <a:txBody>
                    <a:bodyPr/>
                    <a:lstStyle/>
                    <a:p>
                      <a:pPr algn="ctr" fontAlgn="ctr"/>
                      <a:r>
                        <a:rPr lang="en-US" sz="1800" b="1" i="0" u="none" strike="noStrike">
                          <a:solidFill>
                            <a:schemeClr val="accent1"/>
                          </a:solidFill>
                          <a:effectLst/>
                          <a:latin typeface="+mn-lt"/>
                        </a:rPr>
                        <a:t>75%</a:t>
                      </a:r>
                    </a:p>
                  </a:txBody>
                  <a:tcPr marL="7620" marR="7620" marT="7620" marB="0" anchor="b">
                    <a:lnL cap="flat">
                      <a:noFill/>
                    </a:lnL>
                    <a:lnR cap="flat">
                      <a:noFill/>
                    </a:lnR>
                    <a:lnT cap="flat">
                      <a:noFill/>
                    </a:lnT>
                    <a:lnB>
                      <a:noFill/>
                    </a:lnB>
                    <a:lnTlToBr>
                      <a:noFill/>
                    </a:lnTlToBr>
                    <a:lnBlToTr>
                      <a:noFill/>
                    </a:lnBlToTr>
                    <a:noFill/>
                  </a:tcPr>
                </a:tc>
                <a:tc>
                  <a:txBody>
                    <a:bodyPr/>
                    <a:lstStyle/>
                    <a:p>
                      <a:pPr algn="ctr" fontAlgn="ctr"/>
                      <a:r>
                        <a:rPr lang="en-US" sz="1800" b="1" i="0" u="none" strike="noStrike" dirty="0">
                          <a:solidFill>
                            <a:schemeClr val="accent4"/>
                          </a:solidFill>
                          <a:effectLst/>
                          <a:latin typeface="+mn-lt"/>
                        </a:rPr>
                        <a:t>23%</a:t>
                      </a:r>
                    </a:p>
                  </a:txBody>
                  <a:tcPr marL="7620" marR="7620" marT="7620" marB="0" anchor="b">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1"/>
                  </a:ext>
                </a:extLst>
              </a:tr>
              <a:tr h="770022">
                <a:tc>
                  <a:txBody>
                    <a:bodyPr/>
                    <a:lstStyle/>
                    <a:p>
                      <a:pPr algn="ctr" fontAlgn="ctr"/>
                      <a:r>
                        <a:rPr lang="en-US" sz="1800" b="1" i="0" u="none" strike="noStrike">
                          <a:solidFill>
                            <a:schemeClr val="accent1"/>
                          </a:solidFill>
                          <a:effectLst/>
                          <a:latin typeface="+mn-lt"/>
                        </a:rPr>
                        <a:t>64%</a:t>
                      </a:r>
                    </a:p>
                  </a:txBody>
                  <a:tcPr marL="7620" marR="7620" marT="7620" marB="0" anchor="b">
                    <a:lnL cap="flat">
                      <a:noFill/>
                    </a:lnL>
                    <a:lnR cap="flat">
                      <a:noFill/>
                    </a:lnR>
                    <a:lnT cap="flat">
                      <a:noFill/>
                    </a:lnT>
                    <a:lnB>
                      <a:noFill/>
                    </a:lnB>
                    <a:lnTlToBr>
                      <a:noFill/>
                    </a:lnTlToBr>
                    <a:lnBlToTr>
                      <a:noFill/>
                    </a:lnBlToTr>
                    <a:noFill/>
                  </a:tcPr>
                </a:tc>
                <a:tc>
                  <a:txBody>
                    <a:bodyPr/>
                    <a:lstStyle/>
                    <a:p>
                      <a:pPr algn="ctr" fontAlgn="ctr"/>
                      <a:r>
                        <a:rPr lang="en-US" sz="1800" b="1" i="0" u="none" strike="noStrike" dirty="0">
                          <a:solidFill>
                            <a:schemeClr val="accent4"/>
                          </a:solidFill>
                          <a:effectLst/>
                          <a:latin typeface="+mn-lt"/>
                        </a:rPr>
                        <a:t>34%</a:t>
                      </a:r>
                    </a:p>
                  </a:txBody>
                  <a:tcPr marL="7620" marR="7620" marT="7620" marB="0" anchor="b">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2"/>
                  </a:ext>
                </a:extLst>
              </a:tr>
              <a:tr h="836194">
                <a:tc>
                  <a:txBody>
                    <a:bodyPr/>
                    <a:lstStyle/>
                    <a:p>
                      <a:pPr algn="ctr" fontAlgn="ctr"/>
                      <a:r>
                        <a:rPr lang="en-US" sz="1800" b="1" i="0" u="none" strike="noStrike">
                          <a:solidFill>
                            <a:schemeClr val="accent1"/>
                          </a:solidFill>
                          <a:effectLst/>
                          <a:latin typeface="+mn-lt"/>
                        </a:rPr>
                        <a:t>60%</a:t>
                      </a:r>
                    </a:p>
                  </a:txBody>
                  <a:tcPr marL="7620" marR="7620" marT="7620" marB="0" anchor="b">
                    <a:lnL cap="flat">
                      <a:noFill/>
                    </a:lnL>
                    <a:lnR cap="flat">
                      <a:noFill/>
                    </a:lnR>
                    <a:lnT cap="flat">
                      <a:noFill/>
                    </a:lnT>
                    <a:lnB>
                      <a:noFill/>
                    </a:lnB>
                    <a:lnTlToBr>
                      <a:noFill/>
                    </a:lnTlToBr>
                    <a:lnBlToTr>
                      <a:noFill/>
                    </a:lnBlToTr>
                    <a:noFill/>
                  </a:tcPr>
                </a:tc>
                <a:tc>
                  <a:txBody>
                    <a:bodyPr/>
                    <a:lstStyle/>
                    <a:p>
                      <a:pPr algn="ctr" fontAlgn="ctr"/>
                      <a:r>
                        <a:rPr lang="en-US" sz="1800" b="1" i="0" u="none" strike="noStrike" dirty="0">
                          <a:solidFill>
                            <a:schemeClr val="accent4"/>
                          </a:solidFill>
                          <a:effectLst/>
                          <a:latin typeface="+mn-lt"/>
                        </a:rPr>
                        <a:t>36%</a:t>
                      </a:r>
                    </a:p>
                  </a:txBody>
                  <a:tcPr marL="7620" marR="7620" marT="7620" marB="0" anchor="b">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3"/>
                  </a:ext>
                </a:extLst>
              </a:tr>
              <a:tr h="854242">
                <a:tc>
                  <a:txBody>
                    <a:bodyPr/>
                    <a:lstStyle/>
                    <a:p>
                      <a:pPr algn="ctr" fontAlgn="ctr"/>
                      <a:r>
                        <a:rPr lang="en-US" sz="1800" b="1" i="0" u="none" strike="noStrike">
                          <a:solidFill>
                            <a:schemeClr val="accent1"/>
                          </a:solidFill>
                          <a:effectLst/>
                          <a:latin typeface="+mn-lt"/>
                        </a:rPr>
                        <a:t>45%</a:t>
                      </a:r>
                    </a:p>
                  </a:txBody>
                  <a:tcPr marL="7620" marR="7620" marT="7620" marB="0" anchor="b">
                    <a:lnL cap="flat">
                      <a:noFill/>
                    </a:lnL>
                    <a:lnR cap="flat">
                      <a:noFill/>
                    </a:lnR>
                    <a:lnT cap="flat">
                      <a:noFill/>
                    </a:lnT>
                    <a:lnB>
                      <a:noFill/>
                    </a:lnB>
                    <a:lnTlToBr>
                      <a:noFill/>
                    </a:lnTlToBr>
                    <a:lnBlToTr>
                      <a:noFill/>
                    </a:lnBlToTr>
                    <a:noFill/>
                  </a:tcPr>
                </a:tc>
                <a:tc>
                  <a:txBody>
                    <a:bodyPr/>
                    <a:lstStyle/>
                    <a:p>
                      <a:pPr algn="ctr" fontAlgn="ctr"/>
                      <a:r>
                        <a:rPr lang="en-US" sz="1800" b="1" i="0" u="none" strike="noStrike" dirty="0">
                          <a:solidFill>
                            <a:schemeClr val="accent4"/>
                          </a:solidFill>
                          <a:effectLst/>
                          <a:latin typeface="+mn-lt"/>
                        </a:rPr>
                        <a:t>53%</a:t>
                      </a:r>
                    </a:p>
                  </a:txBody>
                  <a:tcPr marL="7620" marR="7620" marT="7620" marB="0" anchor="b">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4"/>
                  </a:ext>
                </a:extLst>
              </a:tr>
              <a:tr h="824164">
                <a:tc>
                  <a:txBody>
                    <a:bodyPr/>
                    <a:lstStyle/>
                    <a:p>
                      <a:pPr algn="ctr" fontAlgn="ctr"/>
                      <a:r>
                        <a:rPr lang="en-US" sz="1800" b="1" i="0" u="none" strike="noStrike">
                          <a:solidFill>
                            <a:schemeClr val="accent1"/>
                          </a:solidFill>
                          <a:effectLst/>
                          <a:latin typeface="+mn-lt"/>
                        </a:rPr>
                        <a:t>38%</a:t>
                      </a:r>
                    </a:p>
                  </a:txBody>
                  <a:tcPr marL="7620" marR="7620" marT="7620" marB="0" anchor="b">
                    <a:lnL cap="flat">
                      <a:noFill/>
                    </a:lnL>
                    <a:lnR cap="flat">
                      <a:noFill/>
                    </a:lnR>
                    <a:lnT cap="flat">
                      <a:noFill/>
                    </a:lnT>
                    <a:lnB>
                      <a:noFill/>
                    </a:lnB>
                    <a:lnTlToBr>
                      <a:noFill/>
                    </a:lnTlToBr>
                    <a:lnBlToTr>
                      <a:noFill/>
                    </a:lnBlToTr>
                    <a:noFill/>
                  </a:tcPr>
                </a:tc>
                <a:tc>
                  <a:txBody>
                    <a:bodyPr/>
                    <a:lstStyle/>
                    <a:p>
                      <a:pPr algn="ctr" fontAlgn="ctr"/>
                      <a:r>
                        <a:rPr lang="en-US" sz="1800" b="1" i="0" u="none" strike="noStrike" dirty="0">
                          <a:solidFill>
                            <a:schemeClr val="accent4"/>
                          </a:solidFill>
                          <a:effectLst/>
                          <a:latin typeface="+mn-lt"/>
                        </a:rPr>
                        <a:t>57%</a:t>
                      </a:r>
                    </a:p>
                  </a:txBody>
                  <a:tcPr marL="7620" marR="7620" marT="7620" marB="0" anchor="b">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2" name="Title 1"/>
          <p:cNvSpPr>
            <a:spLocks noGrp="1"/>
          </p:cNvSpPr>
          <p:nvPr>
            <p:ph type="title"/>
          </p:nvPr>
        </p:nvSpPr>
        <p:spPr>
          <a:xfrm>
            <a:off x="760401" y="255495"/>
            <a:ext cx="7329510" cy="1143000"/>
          </a:xfrm>
        </p:spPr>
        <p:txBody>
          <a:bodyPr/>
          <a:lstStyle/>
          <a:p>
            <a:r>
              <a:rPr lang="en-US" dirty="0"/>
              <a:t>Voters’ favorite taxes are the ones they do not have to pay.</a:t>
            </a:r>
          </a:p>
        </p:txBody>
      </p:sp>
      <p:sp>
        <p:nvSpPr>
          <p:cNvPr id="9" name="Text Placeholder 8"/>
          <p:cNvSpPr>
            <a:spLocks noGrp="1"/>
          </p:cNvSpPr>
          <p:nvPr>
            <p:ph type="body" sz="quarter" idx="10"/>
          </p:nvPr>
        </p:nvSpPr>
        <p:spPr/>
        <p:txBody>
          <a:bodyPr/>
          <a:lstStyle/>
          <a:p>
            <a:r>
              <a:rPr lang="en-US"/>
              <a:t>2015 Santa Clara County Survey</a:t>
            </a:r>
            <a:endParaRPr lang="en-US" dirty="0"/>
          </a:p>
        </p:txBody>
      </p:sp>
      <p:graphicFrame>
        <p:nvGraphicFramePr>
          <p:cNvPr id="5" name="Chart 4"/>
          <p:cNvGraphicFramePr/>
          <p:nvPr>
            <p:extLst/>
          </p:nvPr>
        </p:nvGraphicFramePr>
        <p:xfrm>
          <a:off x="101600" y="1398495"/>
          <a:ext cx="7827211" cy="48342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1874474"/>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50" y="594430"/>
            <a:ext cx="8969776" cy="2193278"/>
          </a:xfrm>
        </p:spPr>
        <p:txBody>
          <a:bodyPr/>
          <a:lstStyle/>
          <a:p>
            <a:r>
              <a:rPr lang="en-US" dirty="0"/>
              <a:t>The New Funding Frontier: </a:t>
            </a:r>
            <a:br>
              <a:rPr lang="en-US" dirty="0"/>
            </a:br>
            <a:r>
              <a:rPr lang="en-US" dirty="0"/>
              <a:t>Pros and Cons</a:t>
            </a:r>
          </a:p>
        </p:txBody>
      </p:sp>
      <p:sp>
        <p:nvSpPr>
          <p:cNvPr id="6" name="Text Placeholder 5"/>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3994" y="2110225"/>
            <a:ext cx="4582732" cy="3437049"/>
          </a:xfrm>
          <a:prstGeom prst="rect">
            <a:avLst/>
          </a:prstGeom>
        </p:spPr>
      </p:pic>
      <p:pic>
        <p:nvPicPr>
          <p:cNvPr id="2050" name="Picture 2" descr="Image result for mariju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84" y="2071775"/>
            <a:ext cx="4384854" cy="329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7992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0974" y="333598"/>
            <a:ext cx="8807823" cy="1143000"/>
          </a:xfrm>
        </p:spPr>
        <p:txBody>
          <a:bodyPr/>
          <a:lstStyle/>
          <a:p>
            <a:r>
              <a:rPr lang="en-US" dirty="0"/>
              <a:t>Voters feel a strong sense of collective responsibility for helping kids.</a:t>
            </a:r>
          </a:p>
        </p:txBody>
      </p:sp>
      <p:sp>
        <p:nvSpPr>
          <p:cNvPr id="5" name="Text Placeholder 4"/>
          <p:cNvSpPr>
            <a:spLocks noGrp="1"/>
          </p:cNvSpPr>
          <p:nvPr>
            <p:ph type="body" sz="quarter" idx="10"/>
          </p:nvPr>
        </p:nvSpPr>
        <p:spPr/>
        <p:txBody>
          <a:bodyPr/>
          <a:lstStyle/>
          <a:p>
            <a:r>
              <a:rPr lang="en-US" dirty="0">
                <a:solidFill>
                  <a:schemeClr val="bg1"/>
                </a:solidFill>
              </a:rPr>
              <a:t>2014 Solano County Voter Survey</a:t>
            </a:r>
          </a:p>
        </p:txBody>
      </p:sp>
      <p:sp>
        <p:nvSpPr>
          <p:cNvPr id="7" name="TextBox 6"/>
          <p:cNvSpPr txBox="1"/>
          <p:nvPr/>
        </p:nvSpPr>
        <p:spPr>
          <a:xfrm>
            <a:off x="429588" y="1463486"/>
            <a:ext cx="8250594" cy="646331"/>
          </a:xfrm>
          <a:prstGeom prst="rect">
            <a:avLst/>
          </a:prstGeom>
          <a:noFill/>
        </p:spPr>
        <p:txBody>
          <a:bodyPr wrap="square" rtlCol="0">
            <a:spAutoFit/>
          </a:bodyPr>
          <a:lstStyle/>
          <a:p>
            <a:pPr algn="ctr"/>
            <a:r>
              <a:rPr lang="en-US" sz="1800" b="0" u="sng" dirty="0"/>
              <a:t>All </a:t>
            </a:r>
            <a:r>
              <a:rPr lang="en-US" sz="1800" b="0" i="1" dirty="0"/>
              <a:t>Solano County residents have a shared responsibility in helping local children grow up healthy and ready to learn</a:t>
            </a:r>
          </a:p>
        </p:txBody>
      </p:sp>
      <p:graphicFrame>
        <p:nvGraphicFramePr>
          <p:cNvPr id="8" name="Chart 7"/>
          <p:cNvGraphicFramePr/>
          <p:nvPr>
            <p:extLst/>
          </p:nvPr>
        </p:nvGraphicFramePr>
        <p:xfrm>
          <a:off x="150974" y="2136445"/>
          <a:ext cx="8699339" cy="4217669"/>
        </p:xfrm>
        <a:graphic>
          <a:graphicData uri="http://schemas.openxmlformats.org/drawingml/2006/chart">
            <c:chart xmlns:c="http://schemas.openxmlformats.org/drawingml/2006/chart" xmlns:r="http://schemas.openxmlformats.org/officeDocument/2006/relationships" r:id="rId2"/>
          </a:graphicData>
        </a:graphic>
      </p:graphicFrame>
      <p:sp>
        <p:nvSpPr>
          <p:cNvPr id="9" name="Right Bracket 8"/>
          <p:cNvSpPr/>
          <p:nvPr/>
        </p:nvSpPr>
        <p:spPr bwMode="auto">
          <a:xfrm>
            <a:off x="7113022" y="2356684"/>
            <a:ext cx="159763" cy="1001486"/>
          </a:xfrm>
          <a:prstGeom prst="rightBracket">
            <a:avLst/>
          </a:prstGeom>
          <a:noFill/>
          <a:ln w="1905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0" name="Right Bracket 9"/>
          <p:cNvSpPr/>
          <p:nvPr/>
        </p:nvSpPr>
        <p:spPr bwMode="auto">
          <a:xfrm>
            <a:off x="4075912" y="3945997"/>
            <a:ext cx="159763" cy="1001486"/>
          </a:xfrm>
          <a:prstGeom prst="rightBracket">
            <a:avLst/>
          </a:prstGeom>
          <a:noFill/>
          <a:ln w="19050" cap="flat" cmpd="sng" algn="ctr">
            <a:solidFill>
              <a:schemeClr val="accent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11" name="TextBox 10"/>
          <p:cNvSpPr txBox="1"/>
          <p:nvPr/>
        </p:nvSpPr>
        <p:spPr>
          <a:xfrm>
            <a:off x="7055068" y="2313140"/>
            <a:ext cx="1407397" cy="923330"/>
          </a:xfrm>
          <a:prstGeom prst="rect">
            <a:avLst/>
          </a:prstGeom>
          <a:noFill/>
        </p:spPr>
        <p:txBody>
          <a:bodyPr wrap="square" rtlCol="0">
            <a:spAutoFit/>
          </a:bodyPr>
          <a:lstStyle/>
          <a:p>
            <a:pPr algn="ctr"/>
            <a:r>
              <a:rPr lang="en-US" b="1" dirty="0">
                <a:solidFill>
                  <a:schemeClr val="accent1"/>
                </a:solidFill>
              </a:rPr>
              <a:t>Total Agree</a:t>
            </a:r>
            <a:br>
              <a:rPr lang="en-US" b="1" dirty="0">
                <a:solidFill>
                  <a:schemeClr val="accent1"/>
                </a:solidFill>
              </a:rPr>
            </a:br>
            <a:r>
              <a:rPr lang="en-US" b="1" dirty="0">
                <a:solidFill>
                  <a:schemeClr val="accent1"/>
                </a:solidFill>
              </a:rPr>
              <a:t>81%</a:t>
            </a:r>
          </a:p>
        </p:txBody>
      </p:sp>
      <p:sp>
        <p:nvSpPr>
          <p:cNvPr id="12" name="TextBox 11"/>
          <p:cNvSpPr txBox="1"/>
          <p:nvPr/>
        </p:nvSpPr>
        <p:spPr>
          <a:xfrm>
            <a:off x="4231995" y="3892742"/>
            <a:ext cx="1407397" cy="923330"/>
          </a:xfrm>
          <a:prstGeom prst="rect">
            <a:avLst/>
          </a:prstGeom>
          <a:noFill/>
        </p:spPr>
        <p:txBody>
          <a:bodyPr wrap="square" rtlCol="0">
            <a:spAutoFit/>
          </a:bodyPr>
          <a:lstStyle/>
          <a:p>
            <a:pPr algn="ctr"/>
            <a:r>
              <a:rPr lang="en-US" b="1" dirty="0">
                <a:solidFill>
                  <a:schemeClr val="accent4"/>
                </a:solidFill>
              </a:rPr>
              <a:t>Total Disagree</a:t>
            </a:r>
            <a:br>
              <a:rPr lang="en-US" b="1" dirty="0">
                <a:solidFill>
                  <a:schemeClr val="accent4"/>
                </a:solidFill>
              </a:rPr>
            </a:br>
            <a:r>
              <a:rPr lang="en-US" b="1" dirty="0">
                <a:solidFill>
                  <a:schemeClr val="accent4"/>
                </a:solidFill>
              </a:rPr>
              <a:t>18%</a:t>
            </a:r>
          </a:p>
        </p:txBody>
      </p:sp>
    </p:spTree>
    <p:extLst>
      <p:ext uri="{BB962C8B-B14F-4D97-AF65-F5344CB8AC3E}">
        <p14:creationId xmlns:p14="http://schemas.microsoft.com/office/powerpoint/2010/main" val="1738723286"/>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3553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8088" y="520988"/>
            <a:ext cx="8807823" cy="1143000"/>
          </a:xfrm>
        </p:spPr>
        <p:txBody>
          <a:bodyPr>
            <a:noAutofit/>
          </a:bodyPr>
          <a:lstStyle/>
          <a:p>
            <a:r>
              <a:rPr lang="en-US" dirty="0"/>
              <a:t>Voters recognize we are in a different era and economy, making early childhood education a </a:t>
            </a:r>
            <a:r>
              <a:rPr lang="en-US" i="1" dirty="0"/>
              <a:t>need</a:t>
            </a:r>
            <a:r>
              <a:rPr lang="en-US" dirty="0"/>
              <a:t> for many families.</a:t>
            </a:r>
          </a:p>
        </p:txBody>
      </p:sp>
      <p:sp>
        <p:nvSpPr>
          <p:cNvPr id="5" name="Text Placeholder 4"/>
          <p:cNvSpPr>
            <a:spLocks noGrp="1"/>
          </p:cNvSpPr>
          <p:nvPr>
            <p:ph type="body" sz="quarter" idx="10"/>
          </p:nvPr>
        </p:nvSpPr>
        <p:spPr/>
        <p:txBody>
          <a:bodyPr/>
          <a:lstStyle/>
          <a:p>
            <a:r>
              <a:rPr lang="en-US" dirty="0"/>
              <a:t>2015 National Survey by Public Opinion Strategies/Hart Research Associates</a:t>
            </a:r>
          </a:p>
        </p:txBody>
      </p:sp>
      <p:sp>
        <p:nvSpPr>
          <p:cNvPr id="6" name="Rounded Rectangle 5"/>
          <p:cNvSpPr/>
          <p:nvPr/>
        </p:nvSpPr>
        <p:spPr bwMode="auto">
          <a:xfrm>
            <a:off x="111258" y="2510837"/>
            <a:ext cx="8921484" cy="2685417"/>
          </a:xfrm>
          <a:prstGeom prst="roundRect">
            <a:avLst/>
          </a:prstGeom>
          <a:solidFill>
            <a:schemeClr val="accent1">
              <a:lumMod val="50000"/>
            </a:schemeClr>
          </a:solidFill>
          <a:ln w="63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706252056"/>
              </p:ext>
            </p:extLst>
          </p:nvPr>
        </p:nvGraphicFramePr>
        <p:xfrm>
          <a:off x="217788" y="2510836"/>
          <a:ext cx="8708425" cy="2685417"/>
        </p:xfrm>
        <a:graphic>
          <a:graphicData uri="http://schemas.openxmlformats.org/drawingml/2006/table">
            <a:tbl>
              <a:tblPr>
                <a:tableStyleId>{2D5ABB26-0587-4C30-8999-92F81FD0307C}</a:tableStyleId>
              </a:tblPr>
              <a:tblGrid>
                <a:gridCol w="3681112">
                  <a:extLst>
                    <a:ext uri="{9D8B030D-6E8A-4147-A177-3AD203B41FA5}">
                      <a16:colId xmlns:a16="http://schemas.microsoft.com/office/drawing/2014/main" xmlns="" val="20000"/>
                    </a:ext>
                  </a:extLst>
                </a:gridCol>
                <a:gridCol w="2641600">
                  <a:extLst>
                    <a:ext uri="{9D8B030D-6E8A-4147-A177-3AD203B41FA5}">
                      <a16:colId xmlns:a16="http://schemas.microsoft.com/office/drawing/2014/main" xmlns="" val="20001"/>
                    </a:ext>
                  </a:extLst>
                </a:gridCol>
                <a:gridCol w="2385713">
                  <a:extLst>
                    <a:ext uri="{9D8B030D-6E8A-4147-A177-3AD203B41FA5}">
                      <a16:colId xmlns:a16="http://schemas.microsoft.com/office/drawing/2014/main" xmlns="" val="20002"/>
                    </a:ext>
                  </a:extLst>
                </a:gridCol>
              </a:tblGrid>
              <a:tr h="2685417">
                <a:tc>
                  <a:txBody>
                    <a:bodyPr/>
                    <a:lstStyle/>
                    <a:p>
                      <a:pPr algn="l"/>
                      <a:r>
                        <a:rPr lang="en-US" sz="2000" dirty="0">
                          <a:solidFill>
                            <a:schemeClr val="accent3"/>
                          </a:solidFill>
                        </a:rPr>
                        <a:t>In today's economy, families often need two incomes to get by ‐ and many single parents are working more than one job. Access to quality early</a:t>
                      </a:r>
                      <a:r>
                        <a:rPr lang="en-US" sz="2000" baseline="0" dirty="0">
                          <a:solidFill>
                            <a:schemeClr val="accent3"/>
                          </a:solidFill>
                        </a:rPr>
                        <a:t> c</a:t>
                      </a:r>
                      <a:r>
                        <a:rPr lang="en-US" sz="2000" dirty="0">
                          <a:solidFill>
                            <a:schemeClr val="accent3"/>
                          </a:solidFill>
                        </a:rPr>
                        <a:t>hildhood education is not a luxury, but a need for many families.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600" b="1" i="0" u="none" strike="noStrike" kern="1200" cap="none" spc="0" baseline="0" dirty="0">
                          <a:ln w="12700" cmpd="sng">
                            <a:solidFill>
                              <a:schemeClr val="accent3"/>
                            </a:solidFill>
                            <a:prstDash val="solid"/>
                          </a:ln>
                          <a:solidFill>
                            <a:schemeClr val="accent3"/>
                          </a:solidFill>
                          <a:effectLst/>
                          <a:latin typeface="+mn-lt"/>
                          <a:ea typeface="+mn-ea"/>
                          <a:cs typeface="+mn-cs"/>
                        </a:rPr>
                        <a:t>66%</a:t>
                      </a:r>
                    </a:p>
                    <a:p>
                      <a:pPr algn="ctr"/>
                      <a:r>
                        <a:rPr lang="en-US" sz="1800" b="0" i="0" u="none" strike="noStrike" kern="1200" cap="none" spc="0" baseline="0" dirty="0">
                          <a:ln w="12700" cmpd="sng">
                            <a:noFill/>
                            <a:prstDash val="solid"/>
                          </a:ln>
                          <a:solidFill>
                            <a:schemeClr val="accent3"/>
                          </a:solidFill>
                          <a:effectLst/>
                          <a:latin typeface="+mn-lt"/>
                          <a:ea typeface="+mn-ea"/>
                          <a:cs typeface="+mn-cs"/>
                        </a:rPr>
                        <a:t>% Strongly Agree</a:t>
                      </a:r>
                      <a:endParaRPr lang="en-US" sz="1800" b="0" cap="none" spc="0" dirty="0">
                        <a:ln w="12700" cmpd="sng">
                          <a:noFill/>
                          <a:prstDash val="solid"/>
                        </a:ln>
                        <a:solidFill>
                          <a:schemeClr val="accent3"/>
                        </a:solidFill>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600" b="1" cap="none" spc="0" dirty="0">
                          <a:ln w="12700" cmpd="sng">
                            <a:solidFill>
                              <a:schemeClr val="accent3"/>
                            </a:solidFill>
                            <a:prstDash val="solid"/>
                          </a:ln>
                          <a:solidFill>
                            <a:schemeClr val="accent3"/>
                          </a:solidFill>
                          <a:effectLst/>
                        </a:rPr>
                        <a:t>88%</a:t>
                      </a:r>
                      <a:br>
                        <a:rPr lang="en-US" sz="6600" b="1" cap="none" spc="0" dirty="0">
                          <a:ln w="12700" cmpd="sng">
                            <a:solidFill>
                              <a:schemeClr val="accent3"/>
                            </a:solidFill>
                            <a:prstDash val="solid"/>
                          </a:ln>
                          <a:solidFill>
                            <a:schemeClr val="accent3"/>
                          </a:solidFill>
                          <a:effectLst/>
                        </a:rPr>
                      </a:br>
                      <a:r>
                        <a:rPr lang="en-US" sz="1800" b="0" cap="none" spc="0" dirty="0">
                          <a:ln w="12700" cmpd="sng">
                            <a:noFill/>
                            <a:prstDash val="solid"/>
                          </a:ln>
                          <a:solidFill>
                            <a:schemeClr val="accent3"/>
                          </a:solidFill>
                          <a:effectLst/>
                        </a:rPr>
                        <a:t>% Total 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67250053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44931" y="3151690"/>
            <a:ext cx="8995552" cy="911537"/>
          </a:xfrm>
          <a:prstGeom prst="roundRect">
            <a:avLst/>
          </a:prstGeom>
          <a:solidFill>
            <a:srgbClr val="FFE5E5"/>
          </a:solidFill>
          <a:ln w="63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p:txBody>
      </p:sp>
      <p:graphicFrame>
        <p:nvGraphicFramePr>
          <p:cNvPr id="5" name="Table 4"/>
          <p:cNvGraphicFramePr>
            <a:graphicFrameLocks noGrp="1"/>
          </p:cNvGraphicFramePr>
          <p:nvPr>
            <p:extLst/>
          </p:nvPr>
        </p:nvGraphicFramePr>
        <p:xfrm>
          <a:off x="7696201" y="1792324"/>
          <a:ext cx="1447799" cy="4343400"/>
        </p:xfrm>
        <a:graphic>
          <a:graphicData uri="http://schemas.openxmlformats.org/drawingml/2006/table">
            <a:tbl>
              <a:tblPr>
                <a:tableStyleId>{5C22544A-7EE6-4342-B048-85BDC9FD1C3A}</a:tableStyleId>
              </a:tblPr>
              <a:tblGrid>
                <a:gridCol w="1447799">
                  <a:extLst>
                    <a:ext uri="{9D8B030D-6E8A-4147-A177-3AD203B41FA5}">
                      <a16:colId xmlns:a16="http://schemas.microsoft.com/office/drawing/2014/main" xmlns="" val="20000"/>
                    </a:ext>
                  </a:extLst>
                </a:gridCol>
              </a:tblGrid>
              <a:tr h="549487">
                <a:tc>
                  <a:txBody>
                    <a:bodyPr/>
                    <a:lstStyle/>
                    <a:p>
                      <a:pPr algn="ctr" fontAlgn="b">
                        <a:lnSpc>
                          <a:spcPts val="1600"/>
                        </a:lnSpc>
                      </a:pPr>
                      <a:r>
                        <a:rPr lang="en-US" sz="1900" b="1" u="none" strike="noStrike" dirty="0">
                          <a:solidFill>
                            <a:schemeClr val="accent1"/>
                          </a:solidFill>
                          <a:effectLst/>
                        </a:rPr>
                        <a:t>Great/Some Need</a:t>
                      </a:r>
                      <a:endParaRPr lang="en-US" sz="1900" b="1" i="0" u="none" strike="noStrike" dirty="0">
                        <a:solidFill>
                          <a:schemeClr val="accent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64913">
                <a:tc>
                  <a:txBody>
                    <a:bodyPr/>
                    <a:lstStyle/>
                    <a:p>
                      <a:pPr algn="ctr" fontAlgn="ctr"/>
                      <a:r>
                        <a:rPr lang="en-US" sz="1900" b="1" u="none" strike="noStrike" dirty="0">
                          <a:solidFill>
                            <a:schemeClr val="accent1"/>
                          </a:solidFill>
                          <a:effectLst/>
                        </a:rPr>
                        <a:t>88%</a:t>
                      </a:r>
                      <a:endParaRPr lang="en-US" sz="1900" b="1" i="1" u="none" strike="noStrike" dirty="0">
                        <a:solidFill>
                          <a:schemeClr val="accent1"/>
                        </a:solidFill>
                        <a:effectLst/>
                        <a:latin typeface="CG Times"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9100">
                <a:tc>
                  <a:txBody>
                    <a:bodyPr/>
                    <a:lstStyle/>
                    <a:p>
                      <a:pPr algn="ctr" fontAlgn="ctr"/>
                      <a:r>
                        <a:rPr lang="en-US" sz="1900" b="1" u="none" strike="noStrike" dirty="0">
                          <a:solidFill>
                            <a:schemeClr val="accent1"/>
                          </a:solidFill>
                          <a:effectLst/>
                        </a:rPr>
                        <a:t>81%</a:t>
                      </a:r>
                      <a:endParaRPr lang="en-US" sz="1900" b="1" i="1" u="none" strike="noStrike" dirty="0">
                        <a:solidFill>
                          <a:schemeClr val="accent1"/>
                        </a:solidFill>
                        <a:effectLst/>
                        <a:latin typeface="CG Times"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19100">
                <a:tc>
                  <a:txBody>
                    <a:bodyPr/>
                    <a:lstStyle/>
                    <a:p>
                      <a:pPr algn="ctr" fontAlgn="ctr"/>
                      <a:r>
                        <a:rPr lang="en-US" sz="1900" b="1" u="none" strike="noStrike" dirty="0">
                          <a:solidFill>
                            <a:schemeClr val="accent1"/>
                          </a:solidFill>
                          <a:effectLst/>
                        </a:rPr>
                        <a:t>77%</a:t>
                      </a:r>
                      <a:endParaRPr lang="en-US" sz="1900" b="1" i="1" u="none" strike="noStrike" dirty="0">
                        <a:solidFill>
                          <a:schemeClr val="accent1"/>
                        </a:solidFill>
                        <a:effectLst/>
                        <a:latin typeface="CG Times"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19100">
                <a:tc>
                  <a:txBody>
                    <a:bodyPr/>
                    <a:lstStyle/>
                    <a:p>
                      <a:pPr algn="ctr" fontAlgn="ctr"/>
                      <a:r>
                        <a:rPr lang="en-US" sz="1900" b="1" u="none" strike="noStrike" dirty="0">
                          <a:solidFill>
                            <a:schemeClr val="accent1"/>
                          </a:solidFill>
                          <a:effectLst/>
                        </a:rPr>
                        <a:t>72%</a:t>
                      </a:r>
                      <a:endParaRPr lang="en-US" sz="1900" b="1" i="1" u="none" strike="noStrike" dirty="0">
                        <a:solidFill>
                          <a:schemeClr val="accent1"/>
                        </a:solidFill>
                        <a:effectLst/>
                        <a:latin typeface="CG Times"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57200">
                <a:tc>
                  <a:txBody>
                    <a:bodyPr/>
                    <a:lstStyle/>
                    <a:p>
                      <a:pPr algn="ctr" fontAlgn="ctr"/>
                      <a:r>
                        <a:rPr lang="en-US" sz="1900" b="1" u="none" strike="noStrike" dirty="0">
                          <a:solidFill>
                            <a:schemeClr val="accent1"/>
                          </a:solidFill>
                          <a:effectLst/>
                        </a:rPr>
                        <a:t>72%</a:t>
                      </a:r>
                      <a:endParaRPr lang="en-US" sz="1900" b="1" i="1" u="none" strike="noStrike" dirty="0">
                        <a:solidFill>
                          <a:schemeClr val="accent1"/>
                        </a:solidFill>
                        <a:effectLst/>
                        <a:latin typeface="CG Times"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57200">
                <a:tc>
                  <a:txBody>
                    <a:bodyPr/>
                    <a:lstStyle/>
                    <a:p>
                      <a:pPr algn="ctr" fontAlgn="ctr"/>
                      <a:r>
                        <a:rPr lang="en-US" sz="1900" b="1" u="none" strike="noStrike" dirty="0">
                          <a:solidFill>
                            <a:schemeClr val="accent1"/>
                          </a:solidFill>
                          <a:effectLst/>
                        </a:rPr>
                        <a:t>67%</a:t>
                      </a:r>
                      <a:endParaRPr lang="en-US" sz="1900" b="1" i="1" u="none" strike="noStrike" dirty="0">
                        <a:solidFill>
                          <a:schemeClr val="accent1"/>
                        </a:solidFill>
                        <a:effectLst/>
                        <a:latin typeface="CG Times"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81000">
                <a:tc>
                  <a:txBody>
                    <a:bodyPr/>
                    <a:lstStyle/>
                    <a:p>
                      <a:pPr algn="ctr" fontAlgn="ctr"/>
                      <a:r>
                        <a:rPr lang="en-US" sz="1900" b="1" u="none" strike="noStrike">
                          <a:solidFill>
                            <a:schemeClr val="accent1"/>
                          </a:solidFill>
                          <a:effectLst/>
                        </a:rPr>
                        <a:t>63%</a:t>
                      </a:r>
                      <a:endParaRPr lang="en-US" sz="1900" b="1" i="1" u="none" strike="noStrike">
                        <a:solidFill>
                          <a:schemeClr val="accent1"/>
                        </a:solidFill>
                        <a:effectLst/>
                        <a:latin typeface="CG Times"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57200">
                <a:tc>
                  <a:txBody>
                    <a:bodyPr/>
                    <a:lstStyle/>
                    <a:p>
                      <a:pPr algn="ctr" fontAlgn="ctr"/>
                      <a:r>
                        <a:rPr lang="en-US" sz="1900" b="1" u="none" strike="noStrike" dirty="0">
                          <a:solidFill>
                            <a:schemeClr val="accent1"/>
                          </a:solidFill>
                          <a:effectLst/>
                        </a:rPr>
                        <a:t>56%</a:t>
                      </a:r>
                      <a:endParaRPr lang="en-US" sz="1900" b="1" i="1" u="none" strike="noStrike" dirty="0">
                        <a:solidFill>
                          <a:schemeClr val="accent1"/>
                        </a:solidFill>
                        <a:effectLst/>
                        <a:latin typeface="CG Times"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19100">
                <a:tc>
                  <a:txBody>
                    <a:bodyPr/>
                    <a:lstStyle/>
                    <a:p>
                      <a:pPr algn="ctr" fontAlgn="ctr"/>
                      <a:r>
                        <a:rPr lang="en-US" sz="1900" b="1" u="none" strike="noStrike" dirty="0">
                          <a:solidFill>
                            <a:schemeClr val="accent1"/>
                          </a:solidFill>
                          <a:effectLst/>
                        </a:rPr>
                        <a:t>52%</a:t>
                      </a:r>
                      <a:endParaRPr lang="en-US" sz="1900" b="1" i="1" u="none" strike="noStrike" dirty="0">
                        <a:solidFill>
                          <a:schemeClr val="accent1"/>
                        </a:solidFill>
                        <a:effectLst/>
                        <a:latin typeface="CG Times" panose="02020603050405020304" pitchFamily="18"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sp>
        <p:nvSpPr>
          <p:cNvPr id="4" name="Title 3"/>
          <p:cNvSpPr>
            <a:spLocks noGrp="1"/>
          </p:cNvSpPr>
          <p:nvPr>
            <p:ph type="title"/>
          </p:nvPr>
        </p:nvSpPr>
        <p:spPr/>
        <p:txBody>
          <a:bodyPr/>
          <a:lstStyle/>
          <a:p>
            <a:r>
              <a:rPr lang="en-US"/>
              <a:t>Youth services rank in a top tier </a:t>
            </a:r>
            <a:br>
              <a:rPr lang="en-US"/>
            </a:br>
            <a:r>
              <a:rPr lang="en-US"/>
              <a:t>of funding needs.</a:t>
            </a:r>
            <a:endParaRPr lang="en-US" dirty="0"/>
          </a:p>
        </p:txBody>
      </p:sp>
      <p:sp>
        <p:nvSpPr>
          <p:cNvPr id="7" name="Text Placeholder 6"/>
          <p:cNvSpPr>
            <a:spLocks noGrp="1"/>
          </p:cNvSpPr>
          <p:nvPr>
            <p:ph type="body" sz="quarter" idx="10"/>
          </p:nvPr>
        </p:nvSpPr>
        <p:spPr/>
        <p:txBody>
          <a:bodyPr/>
          <a:lstStyle/>
          <a:p>
            <a:r>
              <a:rPr lang="en-US"/>
              <a:t>2016 San Joaquin County Voter Survey</a:t>
            </a:r>
            <a:endParaRPr lang="en-US" dirty="0"/>
          </a:p>
        </p:txBody>
      </p:sp>
      <p:graphicFrame>
        <p:nvGraphicFramePr>
          <p:cNvPr id="9" name="Chart 8"/>
          <p:cNvGraphicFramePr/>
          <p:nvPr>
            <p:extLst/>
          </p:nvPr>
        </p:nvGraphicFramePr>
        <p:xfrm>
          <a:off x="38101" y="1985627"/>
          <a:ext cx="8115300"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519113" y="1145575"/>
            <a:ext cx="8129587" cy="830997"/>
          </a:xfrm>
          <a:prstGeom prst="rect">
            <a:avLst/>
          </a:prstGeom>
        </p:spPr>
        <p:txBody>
          <a:bodyPr wrap="square">
            <a:spAutoFit/>
          </a:bodyPr>
          <a:lstStyle/>
          <a:p>
            <a:pPr algn="ctr"/>
            <a:r>
              <a:rPr lang="en-US" sz="1600" i="1" dirty="0"/>
              <a:t>I am going to read a short list of public services in San Joaquin County.  Please tell me if you think there is a great need for additional funding, some need, a little need or no real need for additional funding for that service. </a:t>
            </a:r>
          </a:p>
        </p:txBody>
      </p:sp>
    </p:spTree>
    <p:extLst>
      <p:ext uri="{BB962C8B-B14F-4D97-AF65-F5344CB8AC3E}">
        <p14:creationId xmlns:p14="http://schemas.microsoft.com/office/powerpoint/2010/main" val="356242039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4076" y="1003597"/>
            <a:ext cx="2259106"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#2:</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sp>
        <p:nvSpPr>
          <p:cNvPr id="6" name="Title 5"/>
          <p:cNvSpPr>
            <a:spLocks noGrp="1"/>
          </p:cNvSpPr>
          <p:nvPr>
            <p:ph type="title"/>
          </p:nvPr>
        </p:nvSpPr>
        <p:spPr>
          <a:xfrm>
            <a:off x="3204594" y="2515311"/>
            <a:ext cx="5718070" cy="3204839"/>
          </a:xfrm>
        </p:spPr>
        <p:txBody>
          <a:bodyPr/>
          <a:lstStyle/>
          <a:p>
            <a:r>
              <a:rPr lang="en-US" sz="4400" dirty="0"/>
              <a:t>Voters see broad social benefits from investments in early childhood education.</a:t>
            </a:r>
          </a:p>
        </p:txBody>
      </p:sp>
      <p:sp>
        <p:nvSpPr>
          <p:cNvPr id="3" name="Text Placeholder 2"/>
          <p:cNvSpPr>
            <a:spLocks noGrp="1"/>
          </p:cNvSpPr>
          <p:nvPr>
            <p:ph type="body" sz="quarter" idx="10"/>
          </p:nvPr>
        </p:nvSpPr>
        <p:spPr/>
        <p:txBody>
          <a:bodyPr/>
          <a:lstStyle/>
          <a:p>
            <a:endParaRPr lang="en-US"/>
          </a:p>
        </p:txBody>
      </p:sp>
      <p:pic>
        <p:nvPicPr>
          <p:cNvPr id="5" name="Picture 7" descr="C:\Users\Liz\AppData\Local\Microsoft\Windows\Temporary Internet Files\Content.IE5\97341UOE\MP90041012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288" y="1683679"/>
            <a:ext cx="2331365" cy="3505606"/>
          </a:xfrm>
          <a:prstGeom prst="rect">
            <a:avLst/>
          </a:prstGeom>
          <a:ln w="285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714089"/>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extLst/>
          </p:nvPr>
        </p:nvGraphicFramePr>
        <p:xfrm>
          <a:off x="85725" y="1279874"/>
          <a:ext cx="8972549" cy="503314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a:t>Voters believe increased access to early education will have broad benefits for society.</a:t>
            </a:r>
          </a:p>
        </p:txBody>
      </p:sp>
      <p:sp>
        <p:nvSpPr>
          <p:cNvPr id="2" name="Text Placeholder 1"/>
          <p:cNvSpPr>
            <a:spLocks noGrp="1"/>
          </p:cNvSpPr>
          <p:nvPr>
            <p:ph type="body" sz="quarter" idx="10"/>
          </p:nvPr>
        </p:nvSpPr>
        <p:spPr/>
        <p:txBody>
          <a:bodyPr/>
          <a:lstStyle/>
          <a:p>
            <a:r>
              <a:rPr lang="en-US" dirty="0"/>
              <a:t>2015 FM3/POS National Voter Survey for NAEYC</a:t>
            </a:r>
          </a:p>
        </p:txBody>
      </p:sp>
      <p:sp>
        <p:nvSpPr>
          <p:cNvPr id="7" name="TextBox 6"/>
          <p:cNvSpPr txBox="1"/>
          <p:nvPr/>
        </p:nvSpPr>
        <p:spPr>
          <a:xfrm>
            <a:off x="182918" y="1143741"/>
            <a:ext cx="8778161" cy="338554"/>
          </a:xfrm>
          <a:prstGeom prst="rect">
            <a:avLst/>
          </a:prstGeom>
          <a:noFill/>
        </p:spPr>
        <p:txBody>
          <a:bodyPr wrap="square" rtlCol="0">
            <a:spAutoFit/>
          </a:bodyPr>
          <a:lstStyle/>
          <a:p>
            <a:pPr algn="ctr"/>
            <a:r>
              <a:rPr lang="en-US" sz="1600" b="1" dirty="0"/>
              <a:t>(% Believing Expanded Access to Early Education is Likely to Produce Each Benefit)</a:t>
            </a:r>
          </a:p>
        </p:txBody>
      </p:sp>
    </p:spTree>
    <p:extLst>
      <p:ext uri="{BB962C8B-B14F-4D97-AF65-F5344CB8AC3E}">
        <p14:creationId xmlns:p14="http://schemas.microsoft.com/office/powerpoint/2010/main" val="2470565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4"/>
          <p:cNvGraphicFramePr>
            <a:graphicFrameLocks/>
          </p:cNvGraphicFramePr>
          <p:nvPr>
            <p:extLst/>
          </p:nvPr>
        </p:nvGraphicFramePr>
        <p:xfrm>
          <a:off x="5478463" y="1577975"/>
          <a:ext cx="3503612" cy="460692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446098" y="435633"/>
            <a:ext cx="7958115" cy="1143000"/>
          </a:xfrm>
        </p:spPr>
        <p:txBody>
          <a:bodyPr/>
          <a:lstStyle/>
          <a:p>
            <a:pPr eaLnBrk="1" hangingPunct="1">
              <a:defRPr/>
            </a:pPr>
            <a:r>
              <a:rPr lang="en-US" sz="2800" dirty="0"/>
              <a:t>When asked directly, voters consistently say that pre-school benefits everyone – not just the families directly served.</a:t>
            </a:r>
            <a:br>
              <a:rPr lang="en-US" sz="2800" dirty="0"/>
            </a:br>
            <a:r>
              <a:rPr lang="en-US" sz="2800" dirty="0"/>
              <a:t/>
            </a:r>
            <a:br>
              <a:rPr lang="en-US" sz="2800" dirty="0"/>
            </a:br>
            <a:endParaRPr lang="en-US" sz="2800" dirty="0"/>
          </a:p>
        </p:txBody>
      </p:sp>
      <p:sp>
        <p:nvSpPr>
          <p:cNvPr id="70660" name="Text Placeholder 14"/>
          <p:cNvSpPr>
            <a:spLocks noGrp="1"/>
          </p:cNvSpPr>
          <p:nvPr>
            <p:ph type="body"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dirty="0"/>
              <a:t>2012 San Antonio Voter Survey</a:t>
            </a:r>
          </a:p>
        </p:txBody>
      </p:sp>
      <p:graphicFrame>
        <p:nvGraphicFramePr>
          <p:cNvPr id="9" name="Table 8"/>
          <p:cNvGraphicFramePr>
            <a:graphicFrameLocks noGrp="1"/>
          </p:cNvGraphicFramePr>
          <p:nvPr/>
        </p:nvGraphicFramePr>
        <p:xfrm>
          <a:off x="155575" y="2095500"/>
          <a:ext cx="5486400" cy="3303588"/>
        </p:xfrm>
        <a:graphic>
          <a:graphicData uri="http://schemas.openxmlformats.org/drawingml/2006/table">
            <a:tbl>
              <a:tblPr/>
              <a:tblGrid>
                <a:gridCol w="5486400">
                  <a:extLst>
                    <a:ext uri="{9D8B030D-6E8A-4147-A177-3AD203B41FA5}">
                      <a16:colId xmlns:a16="http://schemas.microsoft.com/office/drawing/2014/main" xmlns="" val="20000"/>
                    </a:ext>
                  </a:extLst>
                </a:gridCol>
              </a:tblGrid>
              <a:tr h="98375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Pre-school programs benefit </a:t>
                      </a:r>
                      <a:r>
                        <a:rPr lang="en-US" sz="1800" u="sng" kern="1200" dirty="0">
                          <a:solidFill>
                            <a:schemeClr val="tx1"/>
                          </a:solidFill>
                          <a:latin typeface="+mn-lt"/>
                          <a:ea typeface="+mn-ea"/>
                          <a:cs typeface="+mn-cs"/>
                        </a:rPr>
                        <a:t>everyone</a:t>
                      </a:r>
                      <a:r>
                        <a:rPr lang="en-US" sz="1800" kern="1200" dirty="0">
                          <a:solidFill>
                            <a:schemeClr val="tx1"/>
                          </a:solidFill>
                          <a:latin typeface="+mn-lt"/>
                          <a:ea typeface="+mn-ea"/>
                          <a:cs typeface="+mn-cs"/>
                        </a:rPr>
                        <a:t>, by leading to better-educated kids, lower crime rates, and a stronger economy.</a:t>
                      </a:r>
                      <a:endParaRPr lang="en-US" sz="1800" b="0" i="0" u="none" strike="noStrike" dirty="0">
                        <a:solidFill>
                          <a:srgbClr val="000000"/>
                        </a:solidFill>
                        <a:latin typeface="+mn-lt"/>
                      </a:endParaRPr>
                    </a:p>
                  </a:txBody>
                  <a:tcPr marL="9525" marR="9525" marT="9528" marB="0" anchor="b">
                    <a:lnL>
                      <a:noFill/>
                    </a:lnL>
                    <a:lnR>
                      <a:noFill/>
                    </a:lnR>
                    <a:lnT>
                      <a:noFill/>
                    </a:lnT>
                    <a:lnB>
                      <a:noFill/>
                    </a:lnB>
                  </a:tcPr>
                </a:tc>
                <a:extLst>
                  <a:ext uri="{0D108BD9-81ED-4DB2-BD59-A6C34878D82A}">
                    <a16:rowId xmlns:a16="http://schemas.microsoft.com/office/drawing/2014/main" xmlns="" val="10000"/>
                  </a:ext>
                </a:extLst>
              </a:tr>
              <a:tr h="1357173">
                <a:tc>
                  <a:txBody>
                    <a:bodyPr/>
                    <a:lstStyle/>
                    <a:p>
                      <a:pPr algn="r" fontAlgn="b"/>
                      <a:r>
                        <a:rPr lang="en-US" sz="1800" kern="1200" dirty="0">
                          <a:solidFill>
                            <a:schemeClr val="tx1"/>
                          </a:solidFill>
                          <a:latin typeface="+mn-lt"/>
                          <a:ea typeface="+mn-ea"/>
                          <a:cs typeface="+mn-cs"/>
                        </a:rPr>
                        <a:t>Pre-school programs primarily benefit the </a:t>
                      </a:r>
                      <a:r>
                        <a:rPr lang="en-US" sz="1800" u="sng" kern="1200" dirty="0">
                          <a:solidFill>
                            <a:schemeClr val="tx1"/>
                          </a:solidFill>
                          <a:latin typeface="+mn-lt"/>
                          <a:ea typeface="+mn-ea"/>
                          <a:cs typeface="+mn-cs"/>
                        </a:rPr>
                        <a:t>children who are enrolled in them</a:t>
                      </a:r>
                      <a:r>
                        <a:rPr lang="en-US" sz="1800" kern="1200" dirty="0">
                          <a:solidFill>
                            <a:schemeClr val="tx1"/>
                          </a:solidFill>
                          <a:latin typeface="+mn-lt"/>
                          <a:ea typeface="+mn-ea"/>
                          <a:cs typeface="+mn-cs"/>
                        </a:rPr>
                        <a:t>, and their parents and families.</a:t>
                      </a:r>
                      <a:endParaRPr lang="en-US" sz="1800" b="0" i="0" u="none" strike="noStrike" dirty="0">
                        <a:solidFill>
                          <a:srgbClr val="000000"/>
                        </a:solidFill>
                        <a:latin typeface="+mn-lt"/>
                      </a:endParaRPr>
                    </a:p>
                  </a:txBody>
                  <a:tcPr marL="9525" marR="9525" marT="9528" marB="0" anchor="b">
                    <a:lnL>
                      <a:noFill/>
                    </a:lnL>
                    <a:lnR>
                      <a:noFill/>
                    </a:lnR>
                    <a:lnT>
                      <a:noFill/>
                    </a:lnT>
                    <a:lnB>
                      <a:noFill/>
                    </a:lnB>
                  </a:tcPr>
                </a:tc>
                <a:extLst>
                  <a:ext uri="{0D108BD9-81ED-4DB2-BD59-A6C34878D82A}">
                    <a16:rowId xmlns:a16="http://schemas.microsoft.com/office/drawing/2014/main" xmlns="" val="10001"/>
                  </a:ext>
                </a:extLst>
              </a:tr>
              <a:tr h="962663">
                <a:tc>
                  <a:txBody>
                    <a:bodyPr/>
                    <a:lstStyle/>
                    <a:p>
                      <a:pPr algn="r" fontAlgn="b"/>
                      <a:r>
                        <a:rPr lang="en-US" sz="1800" b="0" i="0" u="none" strike="noStrike" dirty="0">
                          <a:solidFill>
                            <a:srgbClr val="000000"/>
                          </a:solidFill>
                          <a:latin typeface="+mn-lt"/>
                        </a:rPr>
                        <a:t>Both/Neither/Not sure/Don't know</a:t>
                      </a:r>
                    </a:p>
                  </a:txBody>
                  <a:tcPr marL="9525" marR="9525" marT="9528" marB="0" anchor="b">
                    <a:lnL>
                      <a:noFill/>
                    </a:lnL>
                    <a:lnR>
                      <a:noFill/>
                    </a:lnR>
                    <a:lnT>
                      <a:noFill/>
                    </a:lnT>
                    <a:lnB>
                      <a:noFill/>
                    </a:lnB>
                  </a:tcPr>
                </a:tc>
                <a:extLst>
                  <a:ext uri="{0D108BD9-81ED-4DB2-BD59-A6C34878D82A}">
                    <a16:rowId xmlns:a16="http://schemas.microsoft.com/office/drawing/2014/main" xmlns="" val="10002"/>
                  </a:ext>
                </a:extLst>
              </a:tr>
            </a:tbl>
          </a:graphicData>
        </a:graphic>
      </p:graphicFrame>
      <p:sp>
        <p:nvSpPr>
          <p:cNvPr id="70665" name="TextBox 9"/>
          <p:cNvSpPr txBox="1">
            <a:spLocks noChangeArrowheads="1"/>
          </p:cNvSpPr>
          <p:nvPr/>
        </p:nvSpPr>
        <p:spPr bwMode="auto">
          <a:xfrm>
            <a:off x="2346325" y="2976563"/>
            <a:ext cx="8969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pPr algn="ctr" eaLnBrk="1" hangingPunct="1"/>
            <a:r>
              <a:rPr lang="en-US" altLang="en-US">
                <a:solidFill>
                  <a:schemeClr val="accent1"/>
                </a:solidFill>
              </a:rPr>
              <a:t>OR</a:t>
            </a:r>
          </a:p>
        </p:txBody>
      </p:sp>
    </p:spTree>
    <p:extLst>
      <p:ext uri="{BB962C8B-B14F-4D97-AF65-F5344CB8AC3E}">
        <p14:creationId xmlns:p14="http://schemas.microsoft.com/office/powerpoint/2010/main" val="314021424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4076" y="436756"/>
            <a:ext cx="2259106" cy="1446550"/>
          </a:xfrm>
          <a:prstGeom prst="rect">
            <a:avLst/>
          </a:prstGeom>
          <a:noFill/>
        </p:spPr>
        <p:txBody>
          <a:bodyPr wrap="square" rtlCol="0" anchor="ctr">
            <a:spAutoFit/>
          </a:bodyPr>
          <a:lstStyle/>
          <a:p>
            <a:pPr algn="ctr"/>
            <a:r>
              <a:rPr lang="en-US" sz="8800" b="1" dirty="0">
                <a:ln w="12700">
                  <a:solidFill>
                    <a:schemeClr val="accent1"/>
                  </a:solidFill>
                  <a:prstDash val="solid"/>
                </a:ln>
                <a:solidFill>
                  <a:srgbClr val="FFC000"/>
                </a:solidFill>
                <a:effectLst>
                  <a:outerShdw blurRad="41275" dist="20320" dir="1800000" algn="tl" rotWithShape="0">
                    <a:srgbClr val="000000">
                      <a:alpha val="40000"/>
                    </a:srgbClr>
                  </a:outerShdw>
                </a:effectLst>
              </a:rPr>
              <a:t>#3:</a:t>
            </a:r>
            <a:endParaRPr lang="en-US" sz="8000" b="1" dirty="0">
              <a:ln w="12700">
                <a:solidFill>
                  <a:schemeClr val="accent1"/>
                </a:solidFill>
                <a:prstDash val="solid"/>
              </a:ln>
              <a:solidFill>
                <a:srgbClr val="FFC000"/>
              </a:solidFill>
              <a:effectLst>
                <a:outerShdw blurRad="41275" dist="20320" dir="1800000" algn="tl" rotWithShape="0">
                  <a:srgbClr val="000000">
                    <a:alpha val="40000"/>
                  </a:srgbClr>
                </a:outerShdw>
              </a:effectLst>
            </a:endParaRPr>
          </a:p>
        </p:txBody>
      </p:sp>
      <p:sp>
        <p:nvSpPr>
          <p:cNvPr id="5" name="Title 4"/>
          <p:cNvSpPr>
            <a:spLocks noGrp="1"/>
          </p:cNvSpPr>
          <p:nvPr>
            <p:ph type="title"/>
          </p:nvPr>
        </p:nvSpPr>
        <p:spPr>
          <a:xfrm>
            <a:off x="3400022" y="2269672"/>
            <a:ext cx="5445368" cy="3204839"/>
          </a:xfrm>
        </p:spPr>
        <p:txBody>
          <a:bodyPr/>
          <a:lstStyle/>
          <a:p>
            <a:r>
              <a:rPr lang="en-US" sz="3600" dirty="0"/>
              <a:t>Voters back investment in a wide range of services – education, health, job training and more – to help children and youth.</a:t>
            </a:r>
          </a:p>
        </p:txBody>
      </p:sp>
      <p:sp>
        <p:nvSpPr>
          <p:cNvPr id="6" name="Text Placeholder 5"/>
          <p:cNvSpPr>
            <a:spLocks noGrp="1"/>
          </p:cNvSpPr>
          <p:nvPr>
            <p:ph type="body" sz="quarter" idx="10"/>
          </p:nvPr>
        </p:nvSpPr>
        <p:spPr/>
        <p:txBody>
          <a:bodyPr/>
          <a:lstStyle/>
          <a:p>
            <a:endParaRPr lang="en-US"/>
          </a:p>
        </p:txBody>
      </p:sp>
      <p:pic>
        <p:nvPicPr>
          <p:cNvPr id="7" name="Picture 8" descr="C:\Users\Liz\AppData\Local\Microsoft\Windows\Temporary Internet Files\Content.IE5\VQLCJ78R\MP9004265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69672"/>
            <a:ext cx="2908883" cy="2908883"/>
          </a:xfrm>
          <a:prstGeom prst="rect">
            <a:avLst/>
          </a:prstGeom>
          <a:ln w="285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893924"/>
      </p:ext>
    </p:extLst>
  </p:cSld>
  <p:clrMapOvr>
    <a:masterClrMapping/>
  </p:clrMapOvr>
  <p:transition advClick="0"/>
</p:sld>
</file>

<file path=ppt/theme/theme1.xml><?xml version="1.0" encoding="utf-8"?>
<a:theme xmlns:a="http://schemas.openxmlformats.org/drawingml/2006/main" name="4_Default Design">
  <a:themeElements>
    <a:clrScheme name="-191">
      <a:dk1>
        <a:srgbClr val="000000"/>
      </a:dk1>
      <a:lt1>
        <a:srgbClr val="FFFFFF"/>
      </a:lt1>
      <a:dk2>
        <a:srgbClr val="000000"/>
      </a:dk2>
      <a:lt2>
        <a:srgbClr val="A0A1A3"/>
      </a:lt2>
      <a:accent1>
        <a:srgbClr val="1464AC"/>
      </a:accent1>
      <a:accent2>
        <a:srgbClr val="BCCDDE"/>
      </a:accent2>
      <a:accent3>
        <a:srgbClr val="FFFFFF"/>
      </a:accent3>
      <a:accent4>
        <a:srgbClr val="CC222B"/>
      </a:accent4>
      <a:accent5>
        <a:srgbClr val="E77379"/>
      </a:accent5>
      <a:accent6>
        <a:srgbClr val="A5A5A5"/>
      </a:accent6>
      <a:hlink>
        <a:srgbClr val="5F0224"/>
      </a:hlink>
      <a:folHlink>
        <a:srgbClr val="FCA2C2"/>
      </a:folHlink>
    </a:clrScheme>
    <a:fontScheme name="Custom 2">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4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Default Design 8">
        <a:dk1>
          <a:srgbClr val="000000"/>
        </a:dk1>
        <a:lt1>
          <a:srgbClr val="FFFFFF"/>
        </a:lt1>
        <a:dk2>
          <a:srgbClr val="000000"/>
        </a:dk2>
        <a:lt2>
          <a:srgbClr val="808080"/>
        </a:lt2>
        <a:accent1>
          <a:srgbClr val="948E73"/>
        </a:accent1>
        <a:accent2>
          <a:srgbClr val="B5AE9C"/>
        </a:accent2>
        <a:accent3>
          <a:srgbClr val="FFFFFF"/>
        </a:accent3>
        <a:accent4>
          <a:srgbClr val="000000"/>
        </a:accent4>
        <a:accent5>
          <a:srgbClr val="C8C6BC"/>
        </a:accent5>
        <a:accent6>
          <a:srgbClr val="A49D8D"/>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9">
        <a:dk1>
          <a:srgbClr val="000000"/>
        </a:dk1>
        <a:lt1>
          <a:srgbClr val="FFFFFF"/>
        </a:lt1>
        <a:dk2>
          <a:srgbClr val="000000"/>
        </a:dk2>
        <a:lt2>
          <a:srgbClr val="C4C1B2"/>
        </a:lt2>
        <a:accent1>
          <a:srgbClr val="948E73"/>
        </a:accent1>
        <a:accent2>
          <a:srgbClr val="B5AE9C"/>
        </a:accent2>
        <a:accent3>
          <a:srgbClr val="FFFFFF"/>
        </a:accent3>
        <a:accent4>
          <a:srgbClr val="000000"/>
        </a:accent4>
        <a:accent5>
          <a:srgbClr val="C8C6BC"/>
        </a:accent5>
        <a:accent6>
          <a:srgbClr val="A49D8D"/>
        </a:accent6>
        <a:hlink>
          <a:srgbClr val="CC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0">
        <a:dk1>
          <a:srgbClr val="000000"/>
        </a:dk1>
        <a:lt1>
          <a:srgbClr val="FFFFFF"/>
        </a:lt1>
        <a:dk2>
          <a:srgbClr val="000000"/>
        </a:dk2>
        <a:lt2>
          <a:srgbClr val="9CAA63"/>
        </a:lt2>
        <a:accent1>
          <a:srgbClr val="7B8E31"/>
        </a:accent1>
        <a:accent2>
          <a:srgbClr val="B5AE9C"/>
        </a:accent2>
        <a:accent3>
          <a:srgbClr val="FFFFFF"/>
        </a:accent3>
        <a:accent4>
          <a:srgbClr val="000000"/>
        </a:accent4>
        <a:accent5>
          <a:srgbClr val="BFC6AD"/>
        </a:accent5>
        <a:accent6>
          <a:srgbClr val="A49D8D"/>
        </a:accent6>
        <a:hlink>
          <a:srgbClr val="9C2831"/>
        </a:hlink>
        <a:folHlink>
          <a:srgbClr val="FFD1D1"/>
        </a:folHlink>
      </a:clrScheme>
      <a:clrMap bg1="lt1" tx1="dk1" bg2="lt2" tx2="dk2" accent1="accent1" accent2="accent2" accent3="accent3" accent4="accent4" accent5="accent5" accent6="accent6" hlink="hlink" folHlink="folHlink"/>
    </a:extraClrScheme>
    <a:extraClrScheme>
      <a:clrScheme name="4_Default Design 11">
        <a:dk1>
          <a:srgbClr val="000000"/>
        </a:dk1>
        <a:lt1>
          <a:srgbClr val="FFFFFF"/>
        </a:lt1>
        <a:dk2>
          <a:srgbClr val="FFFF66"/>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2">
        <a:dk1>
          <a:srgbClr val="000000"/>
        </a:dk1>
        <a:lt1>
          <a:srgbClr val="FFFFFF"/>
        </a:lt1>
        <a:dk2>
          <a:srgbClr val="FFFF99"/>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3">
        <a:dk1>
          <a:srgbClr val="000000"/>
        </a:dk1>
        <a:lt1>
          <a:srgbClr val="FFFFFF"/>
        </a:lt1>
        <a:dk2>
          <a:srgbClr val="FFFF99"/>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B5B5"/>
        </a:folHlink>
      </a:clrScheme>
      <a:clrMap bg1="lt1" tx1="dk1" bg2="lt2" tx2="dk2" accent1="accent1" accent2="accent2" accent3="accent3" accent4="accent4" accent5="accent5" accent6="accent6" hlink="hlink" folHlink="folHlink"/>
    </a:extraClrScheme>
    <a:extraClrScheme>
      <a:clrScheme name="4_Default Design 14">
        <a:dk1>
          <a:srgbClr val="000000"/>
        </a:dk1>
        <a:lt1>
          <a:srgbClr val="FFFFFF"/>
        </a:lt1>
        <a:dk2>
          <a:srgbClr val="FFFF99"/>
        </a:dk2>
        <a:lt2>
          <a:srgbClr val="808080"/>
        </a:lt2>
        <a:accent1>
          <a:srgbClr val="1E1E7A"/>
        </a:accent1>
        <a:accent2>
          <a:srgbClr val="CCCCFF"/>
        </a:accent2>
        <a:accent3>
          <a:srgbClr val="FFFFFF"/>
        </a:accent3>
        <a:accent4>
          <a:srgbClr val="000000"/>
        </a:accent4>
        <a:accent5>
          <a:srgbClr val="ABABBE"/>
        </a:accent5>
        <a:accent6>
          <a:srgbClr val="B9B9E7"/>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5">
        <a:dk1>
          <a:srgbClr val="000000"/>
        </a:dk1>
        <a:lt1>
          <a:srgbClr val="FFFFFF"/>
        </a:lt1>
        <a:dk2>
          <a:srgbClr val="FFFF99"/>
        </a:dk2>
        <a:lt2>
          <a:srgbClr val="808080"/>
        </a:lt2>
        <a:accent1>
          <a:srgbClr val="1E1E7A"/>
        </a:accent1>
        <a:accent2>
          <a:srgbClr val="C8EAF4"/>
        </a:accent2>
        <a:accent3>
          <a:srgbClr val="FFFFFF"/>
        </a:accent3>
        <a:accent4>
          <a:srgbClr val="000000"/>
        </a:accent4>
        <a:accent5>
          <a:srgbClr val="ABABBE"/>
        </a:accent5>
        <a:accent6>
          <a:srgbClr val="B5D4DD"/>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6">
        <a:dk1>
          <a:srgbClr val="000000"/>
        </a:dk1>
        <a:lt1>
          <a:srgbClr val="FFFFFF"/>
        </a:lt1>
        <a:dk2>
          <a:srgbClr val="EFC729"/>
        </a:dk2>
        <a:lt2>
          <a:srgbClr val="808080"/>
        </a:lt2>
        <a:accent1>
          <a:srgbClr val="1E1E7A"/>
        </a:accent1>
        <a:accent2>
          <a:srgbClr val="C8EAF4"/>
        </a:accent2>
        <a:accent3>
          <a:srgbClr val="FFFFFF"/>
        </a:accent3>
        <a:accent4>
          <a:srgbClr val="000000"/>
        </a:accent4>
        <a:accent5>
          <a:srgbClr val="ABABBE"/>
        </a:accent5>
        <a:accent6>
          <a:srgbClr val="B5D4DD"/>
        </a:accent6>
        <a:hlink>
          <a:srgbClr val="CE3C42"/>
        </a:hlink>
        <a:folHlink>
          <a:srgbClr val="FFD1D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TotalTime>
  <Words>1455</Words>
  <Application>Microsoft Office PowerPoint</Application>
  <PresentationFormat>Letter Paper (8.5x11 in)</PresentationFormat>
  <Paragraphs>169</Paragraphs>
  <Slides>30</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Arial Black</vt:lpstr>
      <vt:lpstr>Calibri</vt:lpstr>
      <vt:lpstr>CG Times</vt:lpstr>
      <vt:lpstr>Tahoma</vt:lpstr>
      <vt:lpstr>Times New Roman</vt:lpstr>
      <vt:lpstr>4_Default Design</vt:lpstr>
      <vt:lpstr>Microsoft PowerPoint 97-2003 Presentation</vt:lpstr>
      <vt:lpstr>PowerPoint Presentation</vt:lpstr>
      <vt:lpstr>Voters have a strong sense of collective responsibility to help young children.</vt:lpstr>
      <vt:lpstr>Voters feel a strong sense of collective responsibility for helping kids.</vt:lpstr>
      <vt:lpstr>Voters recognize we are in a different era and economy, making early childhood education a need for many families.</vt:lpstr>
      <vt:lpstr>Youth services rank in a top tier  of funding needs.</vt:lpstr>
      <vt:lpstr>Voters see broad social benefits from investments in early childhood education.</vt:lpstr>
      <vt:lpstr>Voters believe increased access to early education will have broad benefits for society.</vt:lpstr>
      <vt:lpstr>When asked directly, voters consistently say that pre-school benefits everyone – not just the families directly served.  </vt:lpstr>
      <vt:lpstr>Voters back investment in a wide range of services – education, health, job training and more – to help children and youth.</vt:lpstr>
      <vt:lpstr>Helping homeless youth stay in school  stood out as a priority in Richmond.</vt:lpstr>
      <vt:lpstr>Quality pre-school and preventive health services were also seen as important.</vt:lpstr>
      <vt:lpstr>While of lowest relative importance, youth empowerment and media and technology education were still highly valued.</vt:lpstr>
      <vt:lpstr>Voters prioritize helping at-risk youth – but generally don’t like to draw distinctions.</vt:lpstr>
      <vt:lpstr>Youth involved in the justice system and with mental health problems are seen as the highest priorities for assistance.</vt:lpstr>
      <vt:lpstr>Majorities rate every  subgroup a high priority.</vt:lpstr>
      <vt:lpstr>Accountability and oversight are more critical than ever.</vt:lpstr>
      <vt:lpstr>PowerPoint Presentation</vt:lpstr>
      <vt:lpstr>Voters are much more likely to support a funding measure with accountability mechanisms.</vt:lpstr>
      <vt:lpstr>Voters often like to see engagement from CBOs with experience serving young people.</vt:lpstr>
      <vt:lpstr>Top messages remain very consistent.</vt:lpstr>
      <vt:lpstr>Top-testing messages are  consistent across locations.</vt:lpstr>
      <vt:lpstr>California voters across the ideological spectrum also say pre-school  strengthens K-12 education.</vt:lpstr>
      <vt:lpstr>Messaging on equity and the ROI on ECE has done well recently.</vt:lpstr>
      <vt:lpstr>Crowded ballots raise questions about election timing.</vt:lpstr>
      <vt:lpstr>State Versus Local Taxes</vt:lpstr>
      <vt:lpstr>The New Importance of Acting Locally</vt:lpstr>
      <vt:lpstr>New funding mechanisms are gaining popularity.</vt:lpstr>
      <vt:lpstr>Voters’ favorite taxes are the ones they do not have to pay.</vt:lpstr>
      <vt:lpstr>The New Funding Frontier:  Pros and Cons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FM3-2015</dc:creator>
  <cp:lastModifiedBy>Margaret</cp:lastModifiedBy>
  <cp:revision>47</cp:revision>
  <dcterms:created xsi:type="dcterms:W3CDTF">2015-10-28T23:39:17Z</dcterms:created>
  <dcterms:modified xsi:type="dcterms:W3CDTF">2017-04-26T20:20:34Z</dcterms:modified>
</cp:coreProperties>
</file>