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4"/>
  </p:notesMasterIdLst>
  <p:handoutMasterIdLst>
    <p:handoutMasterId r:id="rId25"/>
  </p:handoutMasterIdLst>
  <p:sldIdLst>
    <p:sldId id="256" r:id="rId2"/>
    <p:sldId id="261" r:id="rId3"/>
    <p:sldId id="258" r:id="rId4"/>
    <p:sldId id="260" r:id="rId5"/>
    <p:sldId id="275" r:id="rId6"/>
    <p:sldId id="268" r:id="rId7"/>
    <p:sldId id="257" r:id="rId8"/>
    <p:sldId id="266" r:id="rId9"/>
    <p:sldId id="280" r:id="rId10"/>
    <p:sldId id="283" r:id="rId11"/>
    <p:sldId id="267" r:id="rId12"/>
    <p:sldId id="281" r:id="rId13"/>
    <p:sldId id="279" r:id="rId14"/>
    <p:sldId id="277" r:id="rId15"/>
    <p:sldId id="278" r:id="rId16"/>
    <p:sldId id="269" r:id="rId17"/>
    <p:sldId id="270" r:id="rId18"/>
    <p:sldId id="272" r:id="rId19"/>
    <p:sldId id="273" r:id="rId20"/>
    <p:sldId id="282" r:id="rId21"/>
    <p:sldId id="274" r:id="rId22"/>
    <p:sldId id="265"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4" d="100"/>
          <a:sy n="74"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76E1DD8-1294-C44F-83BC-720937D21F49}" type="datetimeFigureOut">
              <a:rPr lang="en-US" smtClean="0"/>
              <a:t>7/17/2017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821D4C6-F868-2A4E-92C5-D98E10D23F86}" type="slidenum">
              <a:rPr lang="en-US" smtClean="0"/>
              <a:t>‹#›</a:t>
            </a:fld>
            <a:endParaRPr lang="en-US"/>
          </a:p>
        </p:txBody>
      </p:sp>
    </p:spTree>
    <p:extLst>
      <p:ext uri="{BB962C8B-B14F-4D97-AF65-F5344CB8AC3E}">
        <p14:creationId xmlns:p14="http://schemas.microsoft.com/office/powerpoint/2010/main" val="38832369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744EE1-A5E2-954D-860E-6B992A72A1FD}" type="datetimeFigureOut">
              <a:rPr lang="en-US" smtClean="0"/>
              <a:t>7/17/2017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6CFFD-7E05-554F-93D5-F9A2A56A9A53}" type="slidenum">
              <a:rPr lang="en-US" smtClean="0"/>
              <a:t>‹#›</a:t>
            </a:fld>
            <a:endParaRPr lang="en-US"/>
          </a:p>
        </p:txBody>
      </p:sp>
    </p:spTree>
    <p:extLst>
      <p:ext uri="{BB962C8B-B14F-4D97-AF65-F5344CB8AC3E}">
        <p14:creationId xmlns:p14="http://schemas.microsoft.com/office/powerpoint/2010/main" val="217115233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0CA3742-AA9D-6F42-B1C4-E696958A0672}" type="datetime2">
              <a:rPr lang="en-US" smtClean="0"/>
              <a:t>Monday, July 17,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247428-D660-9649-AB08-03AC7AF42D26}" type="datetime2">
              <a:rPr lang="en-US" smtClean="0"/>
              <a:t>Monday, July 17,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8545F45-DC63-6B43-9244-F89731BE4153}" type="datetime2">
              <a:rPr lang="en-US" smtClean="0"/>
              <a:t>Monday, July 17,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A8AE81-6C10-ED4F-8B26-5494553EF517}" type="datetime2">
              <a:rPr lang="en-US" smtClean="0"/>
              <a:t>Monday, July 17,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52A174-6A2B-664E-96ED-B80EABDD7F65}" type="datetime2">
              <a:rPr lang="en-US" smtClean="0"/>
              <a:t>Monday, July 17, 2017</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C6C4217-7E1B-8C4C-AFC7-A9608C9F0B87}" type="datetime2">
              <a:rPr lang="en-US" smtClean="0"/>
              <a:t>Monday, July 17,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3614D7-CB64-654E-B404-8B5AC4943FA7}" type="datetime2">
              <a:rPr lang="en-US" smtClean="0"/>
              <a:t>Monday, July 17, 2017</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08603F-A946-7241-8927-20F5067C0991}" type="datetime2">
              <a:rPr lang="en-US" smtClean="0"/>
              <a:t>Monday, July 17, 2017</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8A3139-3D60-EE4A-9329-FB927C7A8778}" type="datetime2">
              <a:rPr lang="en-US" smtClean="0"/>
              <a:t>Monday, July 17, 2017</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54430-BBE8-7B48-BFA8-E68399E667E7}" type="datetime2">
              <a:rPr lang="en-US" smtClean="0"/>
              <a:t>Monday, July 17,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C98022-322C-A54B-8D87-5C74D9484CDC}" type="datetime2">
              <a:rPr lang="en-US" smtClean="0"/>
              <a:t>Monday, July 17, 2017</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E38C03F-6BF4-4041-A8A4-40E29C50232E}" type="datetime2">
              <a:rPr lang="en-US" smtClean="0"/>
              <a:t>Monday, July 17, 2017</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jim@youth-forward.org" TargetMode="External"/><Relationship Id="rId2" Type="http://schemas.openxmlformats.org/officeDocument/2006/relationships/hyperlink" Target="mailto:malaki@californiaup.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New Boom</a:t>
            </a:r>
            <a:endParaRPr lang="en-US" dirty="0"/>
          </a:p>
        </p:txBody>
      </p:sp>
      <p:sp>
        <p:nvSpPr>
          <p:cNvPr id="3" name="Subtitle 2"/>
          <p:cNvSpPr>
            <a:spLocks noGrp="1"/>
          </p:cNvSpPr>
          <p:nvPr>
            <p:ph type="subTitle" idx="1"/>
          </p:nvPr>
        </p:nvSpPr>
        <p:spPr/>
        <p:txBody>
          <a:bodyPr/>
          <a:lstStyle/>
          <a:p>
            <a:r>
              <a:rPr lang="en-US" dirty="0" smtClean="0"/>
              <a:t>The Marijuana Industry and Racial Justice</a:t>
            </a:r>
            <a:endParaRPr lang="en-US" dirty="0"/>
          </a:p>
        </p:txBody>
      </p:sp>
      <p:pic>
        <p:nvPicPr>
          <p:cNvPr id="4" name="Picture 3" descr="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600" y="1371600"/>
            <a:ext cx="1607137" cy="4823553"/>
          </a:xfrm>
          <a:prstGeom prst="rect">
            <a:avLst/>
          </a:prstGeom>
        </p:spPr>
      </p:pic>
      <p:sp>
        <p:nvSpPr>
          <p:cNvPr id="5" name="Slide Number Placeholder 4"/>
          <p:cNvSpPr>
            <a:spLocks noGrp="1"/>
          </p:cNvSpPr>
          <p:nvPr>
            <p:ph type="sldNum" sz="quarter" idx="12"/>
          </p:nvPr>
        </p:nvSpPr>
        <p:spPr/>
        <p:txBody>
          <a:bodyPr/>
          <a:lstStyle/>
          <a:p>
            <a:fld id="{0CFEC368-1D7A-4F81-ABF6-AE0E36BAF64C}" type="slidenum">
              <a:rPr lang="en-US" smtClean="0"/>
              <a:pPr/>
              <a:t>1</a:t>
            </a:fld>
            <a:endParaRPr lang="en-US"/>
          </a:p>
        </p:txBody>
      </p:sp>
    </p:spTree>
    <p:extLst>
      <p:ext uri="{BB962C8B-B14F-4D97-AF65-F5344CB8AC3E}">
        <p14:creationId xmlns:p14="http://schemas.microsoft.com/office/powerpoint/2010/main" val="63908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 64 and local government</a:t>
            </a:r>
            <a:endParaRPr lang="en-US" dirty="0"/>
          </a:p>
        </p:txBody>
      </p:sp>
      <p:sp>
        <p:nvSpPr>
          <p:cNvPr id="3" name="Content Placeholder 2"/>
          <p:cNvSpPr>
            <a:spLocks noGrp="1"/>
          </p:cNvSpPr>
          <p:nvPr>
            <p:ph idx="1"/>
          </p:nvPr>
        </p:nvSpPr>
        <p:spPr/>
        <p:txBody>
          <a:bodyPr/>
          <a:lstStyle/>
          <a:p>
            <a:pPr marL="0" indent="0">
              <a:buNone/>
            </a:pPr>
            <a:r>
              <a:rPr lang="en-US" dirty="0" smtClean="0"/>
              <a:t>While Prop 64 created the basic framework for a legal adult-use marijuana industry, the initiative gave control to local government on a range of policy areas:</a:t>
            </a:r>
          </a:p>
          <a:p>
            <a:r>
              <a:rPr lang="en-US" dirty="0" smtClean="0"/>
              <a:t>Local government has the power to decide if marijuana businesses can operate in </a:t>
            </a:r>
            <a:r>
              <a:rPr lang="en-US" dirty="0" err="1" smtClean="0"/>
              <a:t>itsjurisdiction</a:t>
            </a:r>
            <a:r>
              <a:rPr lang="en-US" dirty="0" smtClean="0"/>
              <a:t> and which types of businesses can operate.</a:t>
            </a:r>
          </a:p>
          <a:p>
            <a:r>
              <a:rPr lang="en-US" dirty="0" smtClean="0"/>
              <a:t>Local government sets the rules for land use, taxation and fees.</a:t>
            </a:r>
          </a:p>
          <a:p>
            <a:r>
              <a:rPr lang="en-US" dirty="0" smtClean="0"/>
              <a:t>Cities and counties set policy on background checks for people working in the marijuana industry.</a:t>
            </a:r>
          </a:p>
          <a:p>
            <a:r>
              <a:rPr lang="en-US" dirty="0" smtClean="0"/>
              <a:t>Counties set the rules for unincorporated communities; cities for businesses within their boundaries.</a:t>
            </a: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10</a:t>
            </a:fld>
            <a:endParaRPr lang="en-US"/>
          </a:p>
        </p:txBody>
      </p:sp>
    </p:spTree>
    <p:extLst>
      <p:ext uri="{BB962C8B-B14F-4D97-AF65-F5344CB8AC3E}">
        <p14:creationId xmlns:p14="http://schemas.microsoft.com/office/powerpoint/2010/main" val="26355557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marijuana </a:t>
            </a:r>
            <a:r>
              <a:rPr lang="en-US" dirty="0"/>
              <a:t>p</a:t>
            </a:r>
            <a:r>
              <a:rPr lang="en-US" dirty="0" smtClean="0"/>
              <a:t>olicy</a:t>
            </a:r>
            <a:endParaRPr lang="en-US" dirty="0"/>
          </a:p>
        </p:txBody>
      </p:sp>
      <p:sp>
        <p:nvSpPr>
          <p:cNvPr id="3" name="Content Placeholder 2"/>
          <p:cNvSpPr>
            <a:spLocks noGrp="1"/>
          </p:cNvSpPr>
          <p:nvPr>
            <p:ph idx="1"/>
          </p:nvPr>
        </p:nvSpPr>
        <p:spPr/>
        <p:txBody>
          <a:bodyPr/>
          <a:lstStyle/>
          <a:p>
            <a:r>
              <a:rPr lang="en-US" dirty="0" smtClean="0"/>
              <a:t>Across California, many cities and counties have passed policies to support the establishment of a local marijuana industry, and have placed taxes and fees on the new businesses.</a:t>
            </a:r>
          </a:p>
          <a:p>
            <a:endParaRPr lang="en-US" dirty="0" smtClean="0"/>
          </a:p>
          <a:p>
            <a:r>
              <a:rPr lang="en-US" dirty="0" smtClean="0"/>
              <a:t>Many cities and counties are pursuing marijuana in order to collect more revenues and deal with budget pressures. </a:t>
            </a:r>
          </a:p>
          <a:p>
            <a:pPr marL="0" indent="0">
              <a:buNone/>
            </a:pPr>
            <a:endParaRPr lang="en-US" dirty="0" smtClean="0"/>
          </a:p>
          <a:p>
            <a:r>
              <a:rPr lang="en-US" dirty="0" smtClean="0"/>
              <a:t>To date, the new revenues collected by cities and counties are going into the general fund.</a:t>
            </a:r>
          </a:p>
        </p:txBody>
      </p:sp>
      <p:sp>
        <p:nvSpPr>
          <p:cNvPr id="4" name="Slide Number Placeholder 3"/>
          <p:cNvSpPr>
            <a:spLocks noGrp="1"/>
          </p:cNvSpPr>
          <p:nvPr>
            <p:ph type="sldNum" sz="quarter" idx="12"/>
          </p:nvPr>
        </p:nvSpPr>
        <p:spPr/>
        <p:txBody>
          <a:bodyPr/>
          <a:lstStyle/>
          <a:p>
            <a:fld id="{0CFEC368-1D7A-4F81-ABF6-AE0E36BAF64C}" type="slidenum">
              <a:rPr lang="en-US" smtClean="0"/>
              <a:pPr/>
              <a:t>11</a:t>
            </a:fld>
            <a:endParaRPr lang="en-US"/>
          </a:p>
        </p:txBody>
      </p:sp>
    </p:spTree>
    <p:extLst>
      <p:ext uri="{BB962C8B-B14F-4D97-AF65-F5344CB8AC3E}">
        <p14:creationId xmlns:p14="http://schemas.microsoft.com/office/powerpoint/2010/main" val="1161507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 and marijuana taxes	</a:t>
            </a:r>
            <a:endParaRPr lang="en-US" dirty="0"/>
          </a:p>
        </p:txBody>
      </p:sp>
      <p:sp>
        <p:nvSpPr>
          <p:cNvPr id="3" name="Content Placeholder 2"/>
          <p:cNvSpPr>
            <a:spLocks noGrp="1"/>
          </p:cNvSpPr>
          <p:nvPr>
            <p:ph idx="1"/>
          </p:nvPr>
        </p:nvSpPr>
        <p:spPr/>
        <p:txBody>
          <a:bodyPr/>
          <a:lstStyle/>
          <a:p>
            <a:endParaRPr lang="en-US" dirty="0" smtClean="0"/>
          </a:p>
          <a:p>
            <a:r>
              <a:rPr lang="en-US" dirty="0" smtClean="0"/>
              <a:t>Voters are supporting marijuana tax measures at high rates. Typically 2/3 or more of voters have voted yes on the tax measures. Measure M passed this March in Los Angeles with 80% of the vote.</a:t>
            </a:r>
          </a:p>
          <a:p>
            <a:endParaRPr lang="en-US" dirty="0"/>
          </a:p>
          <a:p>
            <a:r>
              <a:rPr lang="en-US" dirty="0" smtClean="0"/>
              <a:t>Law enforcement is making the argument that legalization will increase crime rates and that they need additional resources to crack down on illegal marijuana businesses. </a:t>
            </a:r>
          </a:p>
          <a:p>
            <a:endParaRPr lang="en-US" dirty="0"/>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12</a:t>
            </a:fld>
            <a:endParaRPr lang="en-US"/>
          </a:p>
        </p:txBody>
      </p:sp>
    </p:spTree>
    <p:extLst>
      <p:ext uri="{BB962C8B-B14F-4D97-AF65-F5344CB8AC3E}">
        <p14:creationId xmlns:p14="http://schemas.microsoft.com/office/powerpoint/2010/main" val="837488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5214"/>
            <a:ext cx="8229600" cy="990600"/>
          </a:xfrm>
        </p:spPr>
        <p:txBody>
          <a:bodyPr/>
          <a:lstStyle/>
          <a:p>
            <a:pPr algn="ctr"/>
            <a:r>
              <a:rPr lang="en-US" dirty="0" smtClean="0"/>
              <a:t>Fees vs. Taxes</a:t>
            </a:r>
            <a:endParaRPr lang="en-US" dirty="0"/>
          </a:p>
        </p:txBody>
      </p:sp>
      <p:sp>
        <p:nvSpPr>
          <p:cNvPr id="3" name="Content Placeholder 2"/>
          <p:cNvSpPr>
            <a:spLocks noGrp="1"/>
          </p:cNvSpPr>
          <p:nvPr>
            <p:ph idx="1"/>
          </p:nvPr>
        </p:nvSpPr>
        <p:spPr>
          <a:xfrm>
            <a:off x="457200" y="1600200"/>
            <a:ext cx="3334542" cy="4876800"/>
          </a:xfrm>
        </p:spPr>
        <p:txBody>
          <a:bodyPr/>
          <a:lstStyle/>
          <a:p>
            <a:pPr marL="0" indent="0" algn="ctr">
              <a:buNone/>
            </a:pPr>
            <a:r>
              <a:rPr lang="en-US" sz="2800" dirty="0" smtClean="0">
                <a:solidFill>
                  <a:schemeClr val="tx2">
                    <a:lumMod val="75000"/>
                  </a:schemeClr>
                </a:solidFill>
              </a:rPr>
              <a:t>Fees</a:t>
            </a:r>
          </a:p>
          <a:p>
            <a:endParaRPr lang="en-US" dirty="0" smtClean="0"/>
          </a:p>
          <a:p>
            <a:r>
              <a:rPr lang="en-US" dirty="0" smtClean="0"/>
              <a:t>Can be imposed by a vote of the City Council</a:t>
            </a:r>
          </a:p>
          <a:p>
            <a:r>
              <a:rPr lang="en-US" dirty="0" smtClean="0"/>
              <a:t>Can fund public services related to marijuana industry and can direct $ to mitigate the impact of industry</a:t>
            </a:r>
            <a:endParaRPr lang="en-US" dirty="0"/>
          </a:p>
        </p:txBody>
      </p:sp>
      <p:sp>
        <p:nvSpPr>
          <p:cNvPr id="5" name="TextBox 4"/>
          <p:cNvSpPr txBox="1"/>
          <p:nvPr/>
        </p:nvSpPr>
        <p:spPr>
          <a:xfrm>
            <a:off x="4596593" y="1600200"/>
            <a:ext cx="4090207" cy="5970864"/>
          </a:xfrm>
          <a:prstGeom prst="rect">
            <a:avLst/>
          </a:prstGeom>
          <a:noFill/>
        </p:spPr>
        <p:txBody>
          <a:bodyPr wrap="square" rtlCol="0">
            <a:spAutoFit/>
          </a:bodyPr>
          <a:lstStyle/>
          <a:p>
            <a:pPr algn="ctr"/>
            <a:r>
              <a:rPr lang="en-US" sz="2800" dirty="0" smtClean="0">
                <a:solidFill>
                  <a:srgbClr val="A53926"/>
                </a:solidFill>
              </a:rPr>
              <a:t>Taxes</a:t>
            </a:r>
          </a:p>
          <a:p>
            <a:endParaRPr lang="en-US" sz="2400" dirty="0"/>
          </a:p>
          <a:p>
            <a:pPr marL="285750" indent="-285750">
              <a:buFont typeface="Arial"/>
              <a:buChar char="•"/>
            </a:pPr>
            <a:r>
              <a:rPr lang="en-US" sz="2400" dirty="0" smtClean="0"/>
              <a:t>Must be approved by voters</a:t>
            </a:r>
          </a:p>
          <a:p>
            <a:pPr marL="285750" indent="-285750">
              <a:buFont typeface="Arial"/>
              <a:buChar char="•"/>
            </a:pPr>
            <a:endParaRPr lang="en-US" sz="2400" dirty="0"/>
          </a:p>
          <a:p>
            <a:pPr marL="285750" indent="-285750">
              <a:buFont typeface="Arial"/>
              <a:buChar char="•"/>
            </a:pPr>
            <a:r>
              <a:rPr lang="en-US" sz="2400" dirty="0" smtClean="0"/>
              <a:t>With a 50% plus 1 vote, revenues go to General Fund</a:t>
            </a:r>
          </a:p>
          <a:p>
            <a:pPr marL="285750" indent="-285750">
              <a:buFont typeface="Arial"/>
              <a:buChar char="•"/>
            </a:pPr>
            <a:endParaRPr lang="en-US" sz="2400" dirty="0"/>
          </a:p>
          <a:p>
            <a:pPr marL="285750" indent="-285750">
              <a:buFont typeface="Arial"/>
              <a:buChar char="•"/>
            </a:pPr>
            <a:r>
              <a:rPr lang="en-US" sz="2400" dirty="0" smtClean="0"/>
              <a:t>With a 2/3 votes, revenues can be restricted to a specific purpose</a:t>
            </a:r>
          </a:p>
          <a:p>
            <a:pPr marL="285750" indent="-285750">
              <a:buFont typeface="Arial"/>
              <a:buChar char="•"/>
            </a:pPr>
            <a:endParaRPr lang="en-US" sz="2400" dirty="0"/>
          </a:p>
          <a:p>
            <a:pPr marL="285750" indent="-285750">
              <a:buFont typeface="Arial"/>
              <a:buChar char="•"/>
            </a:pPr>
            <a:endParaRPr lang="en-US" sz="2400" dirty="0" smtClean="0"/>
          </a:p>
          <a:p>
            <a:pPr marL="285750" indent="-285750">
              <a:buFont typeface="Arial"/>
              <a:buChar char="•"/>
            </a:pPr>
            <a:endParaRPr lang="en-US" sz="2400" dirty="0"/>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13</a:t>
            </a:fld>
            <a:endParaRPr lang="en-US"/>
          </a:p>
        </p:txBody>
      </p:sp>
    </p:spTree>
    <p:extLst>
      <p:ext uri="{BB962C8B-B14F-4D97-AF65-F5344CB8AC3E}">
        <p14:creationId xmlns:p14="http://schemas.microsoft.com/office/powerpoint/2010/main" val="432995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BHC Sites</a:t>
            </a:r>
            <a:endParaRPr lang="en-US" dirty="0"/>
          </a:p>
        </p:txBody>
      </p:sp>
      <p:sp>
        <p:nvSpPr>
          <p:cNvPr id="3" name="Content Placeholder 2"/>
          <p:cNvSpPr>
            <a:spLocks noGrp="1"/>
          </p:cNvSpPr>
          <p:nvPr>
            <p:ph idx="1"/>
          </p:nvPr>
        </p:nvSpPr>
        <p:spPr>
          <a:xfrm>
            <a:off x="457200" y="1600200"/>
            <a:ext cx="3924766" cy="4876800"/>
          </a:xfrm>
        </p:spPr>
        <p:txBody>
          <a:bodyPr/>
          <a:lstStyle/>
          <a:p>
            <a:pPr marL="0" indent="0">
              <a:buNone/>
            </a:pPr>
            <a:r>
              <a:rPr lang="en-US" dirty="0" smtClean="0">
                <a:solidFill>
                  <a:srgbClr val="FF0000"/>
                </a:solidFill>
              </a:rPr>
              <a:t>With Marijuana Taxes</a:t>
            </a:r>
          </a:p>
          <a:p>
            <a:r>
              <a:rPr lang="en-US" dirty="0" smtClean="0"/>
              <a:t>San Diego</a:t>
            </a:r>
          </a:p>
          <a:p>
            <a:r>
              <a:rPr lang="en-US" dirty="0" smtClean="0"/>
              <a:t>Santa Ana</a:t>
            </a:r>
          </a:p>
          <a:p>
            <a:r>
              <a:rPr lang="en-US" dirty="0" smtClean="0"/>
              <a:t>Long Beach</a:t>
            </a:r>
          </a:p>
          <a:p>
            <a:r>
              <a:rPr lang="en-US" dirty="0" smtClean="0"/>
              <a:t>Coachella</a:t>
            </a:r>
          </a:p>
          <a:p>
            <a:r>
              <a:rPr lang="en-US" dirty="0" smtClean="0"/>
              <a:t>Boyle Heights/South LA</a:t>
            </a:r>
          </a:p>
          <a:p>
            <a:r>
              <a:rPr lang="en-US" dirty="0" smtClean="0"/>
              <a:t>Sacramento</a:t>
            </a:r>
          </a:p>
          <a:p>
            <a:r>
              <a:rPr lang="en-US" dirty="0" smtClean="0"/>
              <a:t>East Salinas</a:t>
            </a:r>
          </a:p>
          <a:p>
            <a:r>
              <a:rPr lang="en-US" dirty="0" smtClean="0"/>
              <a:t>Richmond</a:t>
            </a:r>
          </a:p>
          <a:p>
            <a:r>
              <a:rPr lang="en-US" dirty="0" smtClean="0"/>
              <a:t>Oakland</a:t>
            </a:r>
          </a:p>
          <a:p>
            <a:r>
              <a:rPr lang="en-US" dirty="0" smtClean="0"/>
              <a:t>DNATL</a:t>
            </a:r>
          </a:p>
          <a:p>
            <a:endParaRPr lang="en-US" dirty="0"/>
          </a:p>
        </p:txBody>
      </p:sp>
      <p:sp>
        <p:nvSpPr>
          <p:cNvPr id="4" name="TextBox 3"/>
          <p:cNvSpPr txBox="1"/>
          <p:nvPr/>
        </p:nvSpPr>
        <p:spPr>
          <a:xfrm>
            <a:off x="5025846" y="1600200"/>
            <a:ext cx="3660954" cy="2308324"/>
          </a:xfrm>
          <a:prstGeom prst="rect">
            <a:avLst/>
          </a:prstGeom>
          <a:noFill/>
        </p:spPr>
        <p:txBody>
          <a:bodyPr wrap="square" rtlCol="0">
            <a:spAutoFit/>
          </a:bodyPr>
          <a:lstStyle/>
          <a:p>
            <a:r>
              <a:rPr lang="en-US" sz="2400" dirty="0" smtClean="0">
                <a:solidFill>
                  <a:srgbClr val="FF0000"/>
                </a:solidFill>
              </a:rPr>
              <a:t>Without Marijuana Taxes</a:t>
            </a:r>
          </a:p>
          <a:p>
            <a:endParaRPr lang="en-US" sz="2400" dirty="0">
              <a:solidFill>
                <a:srgbClr val="FF0000"/>
              </a:solidFill>
            </a:endParaRPr>
          </a:p>
          <a:p>
            <a:pPr marL="342900" indent="-342900">
              <a:buFont typeface="Arial"/>
              <a:buChar char="•"/>
            </a:pPr>
            <a:r>
              <a:rPr lang="en-US" sz="2400" dirty="0" smtClean="0"/>
              <a:t>South Kern</a:t>
            </a:r>
          </a:p>
          <a:p>
            <a:pPr marL="342900" indent="-342900">
              <a:buFont typeface="Arial"/>
              <a:buChar char="•"/>
            </a:pPr>
            <a:r>
              <a:rPr lang="en-US" sz="2400" dirty="0" smtClean="0"/>
              <a:t>Fresno</a:t>
            </a:r>
          </a:p>
          <a:p>
            <a:pPr marL="342900" indent="-342900">
              <a:buFont typeface="Arial"/>
              <a:buChar char="•"/>
            </a:pPr>
            <a:r>
              <a:rPr lang="en-US" sz="2400" dirty="0" smtClean="0"/>
              <a:t>Merced</a:t>
            </a:r>
          </a:p>
          <a:p>
            <a:endParaRPr lang="en-US" sz="2400"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14</a:t>
            </a:fld>
            <a:endParaRPr lang="en-US"/>
          </a:p>
        </p:txBody>
      </p:sp>
    </p:spTree>
    <p:extLst>
      <p:ext uri="{BB962C8B-B14F-4D97-AF65-F5344CB8AC3E}">
        <p14:creationId xmlns:p14="http://schemas.microsoft.com/office/powerpoint/2010/main" val="2704735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Factors to investigate further</a:t>
            </a:r>
            <a:endParaRPr lang="en-US" dirty="0"/>
          </a:p>
        </p:txBody>
      </p:sp>
      <p:sp>
        <p:nvSpPr>
          <p:cNvPr id="3" name="Content Placeholder 2"/>
          <p:cNvSpPr>
            <a:spLocks noGrp="1"/>
          </p:cNvSpPr>
          <p:nvPr>
            <p:ph idx="1"/>
          </p:nvPr>
        </p:nvSpPr>
        <p:spPr/>
        <p:txBody>
          <a:bodyPr>
            <a:normAutofit/>
          </a:bodyPr>
          <a:lstStyle/>
          <a:p>
            <a:pPr marL="0" indent="0">
              <a:buNone/>
            </a:pPr>
            <a:endParaRPr lang="en-US" smtClean="0"/>
          </a:p>
          <a:p>
            <a:pPr marL="0" indent="0">
              <a:buNone/>
            </a:pPr>
            <a:r>
              <a:rPr lang="en-US" smtClean="0"/>
              <a:t>The </a:t>
            </a:r>
            <a:r>
              <a:rPr lang="en-US" dirty="0" smtClean="0"/>
              <a:t>existing tax rate may only apply to medical marijuana, or it may apply to both medical and recreational. If it applies to recreational also, more $ will be raised. </a:t>
            </a:r>
          </a:p>
          <a:p>
            <a:pPr marL="0" indent="0">
              <a:buNone/>
            </a:pPr>
            <a:endParaRPr lang="en-US" dirty="0"/>
          </a:p>
          <a:p>
            <a:pPr marL="0" indent="0">
              <a:buNone/>
            </a:pPr>
            <a:r>
              <a:rPr lang="en-US" dirty="0" smtClean="0"/>
              <a:t>In some cases public officials wrote their ballot measure to provide flexibility on the tax rate. For example Sacramento has a current tax rate of 4% but City Council has the option to raise it to 10% without going back for a public vote.</a:t>
            </a:r>
          </a:p>
          <a:p>
            <a:pPr marL="0" indent="0">
              <a:buNone/>
            </a:pP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15</a:t>
            </a:fld>
            <a:endParaRPr lang="en-US"/>
          </a:p>
        </p:txBody>
      </p:sp>
    </p:spTree>
    <p:extLst>
      <p:ext uri="{BB962C8B-B14F-4D97-AF65-F5344CB8AC3E}">
        <p14:creationId xmlns:p14="http://schemas.microsoft.com/office/powerpoint/2010/main" val="3142801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8382"/>
            <a:ext cx="8229600" cy="990600"/>
          </a:xfrm>
        </p:spPr>
        <p:txBody>
          <a:bodyPr>
            <a:normAutofit fontScale="90000"/>
          </a:bodyPr>
          <a:lstStyle/>
          <a:p>
            <a:r>
              <a:rPr lang="en-US" dirty="0" smtClean="0"/>
              <a:t>When local government raise revenues from marijuana…</a:t>
            </a:r>
            <a:endParaRPr lang="en-US" dirty="0"/>
          </a:p>
        </p:txBody>
      </p:sp>
      <p:sp>
        <p:nvSpPr>
          <p:cNvPr id="4" name="TextBox 3"/>
          <p:cNvSpPr txBox="1"/>
          <p:nvPr/>
        </p:nvSpPr>
        <p:spPr>
          <a:xfrm>
            <a:off x="1136851" y="4168018"/>
            <a:ext cx="2368721" cy="1200329"/>
          </a:xfrm>
          <a:prstGeom prst="rect">
            <a:avLst/>
          </a:prstGeom>
          <a:noFill/>
        </p:spPr>
        <p:txBody>
          <a:bodyPr wrap="square" rtlCol="0">
            <a:spAutoFit/>
          </a:bodyPr>
          <a:lstStyle/>
          <a:p>
            <a:pPr algn="ctr"/>
            <a:r>
              <a:rPr lang="en-US" sz="3600" dirty="0" smtClean="0"/>
              <a:t>Public</a:t>
            </a:r>
          </a:p>
          <a:p>
            <a:pPr algn="ctr"/>
            <a:r>
              <a:rPr lang="en-US" sz="3600" dirty="0" smtClean="0"/>
              <a:t>Revenues</a:t>
            </a:r>
            <a:endParaRPr lang="en-US" sz="3600" dirty="0"/>
          </a:p>
        </p:txBody>
      </p:sp>
      <p:sp>
        <p:nvSpPr>
          <p:cNvPr id="5" name="Up Arrow 4"/>
          <p:cNvSpPr/>
          <p:nvPr/>
        </p:nvSpPr>
        <p:spPr>
          <a:xfrm>
            <a:off x="1672301" y="2668350"/>
            <a:ext cx="1091020" cy="1267117"/>
          </a:xfrm>
          <a:prstGeom prst="up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sp>
        <p:nvSpPr>
          <p:cNvPr id="7" name="Up Arrow 6"/>
          <p:cNvSpPr/>
          <p:nvPr/>
        </p:nvSpPr>
        <p:spPr>
          <a:xfrm>
            <a:off x="5813184" y="2668351"/>
            <a:ext cx="1091020" cy="1267116"/>
          </a:xfrm>
          <a:prstGeom prst="up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sp>
        <p:nvSpPr>
          <p:cNvPr id="8" name="TextBox 7"/>
          <p:cNvSpPr txBox="1"/>
          <p:nvPr/>
        </p:nvSpPr>
        <p:spPr>
          <a:xfrm>
            <a:off x="5097389" y="4168018"/>
            <a:ext cx="2861692" cy="1200329"/>
          </a:xfrm>
          <a:prstGeom prst="rect">
            <a:avLst/>
          </a:prstGeom>
          <a:noFill/>
        </p:spPr>
        <p:txBody>
          <a:bodyPr wrap="square" rtlCol="0">
            <a:spAutoFit/>
          </a:bodyPr>
          <a:lstStyle/>
          <a:p>
            <a:pPr algn="ctr"/>
            <a:r>
              <a:rPr lang="en-US" sz="3600" dirty="0" smtClean="0"/>
              <a:t>Law</a:t>
            </a:r>
          </a:p>
          <a:p>
            <a:pPr algn="ctr"/>
            <a:r>
              <a:rPr lang="en-US" sz="3600" dirty="0" smtClean="0"/>
              <a:t>Enforcement</a:t>
            </a:r>
            <a:endParaRPr lang="en-US" sz="3600" dirty="0"/>
          </a:p>
        </p:txBody>
      </p:sp>
      <p:sp>
        <p:nvSpPr>
          <p:cNvPr id="3" name="Slide Number Placeholder 2"/>
          <p:cNvSpPr>
            <a:spLocks noGrp="1"/>
          </p:cNvSpPr>
          <p:nvPr>
            <p:ph type="sldNum" sz="quarter" idx="12"/>
          </p:nvPr>
        </p:nvSpPr>
        <p:spPr/>
        <p:txBody>
          <a:bodyPr/>
          <a:lstStyle/>
          <a:p>
            <a:fld id="{0CFEC368-1D7A-4F81-ABF6-AE0E36BAF64C}" type="slidenum">
              <a:rPr lang="en-US" smtClean="0"/>
              <a:pPr/>
              <a:t>16</a:t>
            </a:fld>
            <a:endParaRPr lang="en-US"/>
          </a:p>
        </p:txBody>
      </p:sp>
    </p:spTree>
    <p:extLst>
      <p:ext uri="{BB962C8B-B14F-4D97-AF65-F5344CB8AC3E}">
        <p14:creationId xmlns:p14="http://schemas.microsoft.com/office/powerpoint/2010/main" val="8326707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Reparations Approach</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2800" dirty="0" smtClean="0">
                <a:solidFill>
                  <a:srgbClr val="D2533C"/>
                </a:solidFill>
              </a:rPr>
              <a:t>Tax Policy</a:t>
            </a:r>
          </a:p>
          <a:p>
            <a:r>
              <a:rPr lang="en-US" dirty="0" smtClean="0"/>
              <a:t>How do tax revenues generated by marijuana go to repair some of the damage caused by the War on Drugs? How can they support investments in reentry,  youth of color and community healing?</a:t>
            </a:r>
          </a:p>
          <a:p>
            <a:endParaRPr lang="en-US" dirty="0"/>
          </a:p>
          <a:p>
            <a:pPr marL="0" indent="0">
              <a:buNone/>
            </a:pPr>
            <a:r>
              <a:rPr lang="en-US" sz="2800" dirty="0">
                <a:solidFill>
                  <a:schemeClr val="tx2"/>
                </a:solidFill>
              </a:rPr>
              <a:t>Economic Development</a:t>
            </a:r>
          </a:p>
          <a:p>
            <a:r>
              <a:rPr lang="en-US" dirty="0"/>
              <a:t>How do communities most impacted by the War on Drugs participate in the new wealth generated by legal marijuana?</a:t>
            </a:r>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17</a:t>
            </a:fld>
            <a:endParaRPr lang="en-US"/>
          </a:p>
        </p:txBody>
      </p:sp>
    </p:spTree>
    <p:extLst>
      <p:ext uri="{BB962C8B-B14F-4D97-AF65-F5344CB8AC3E}">
        <p14:creationId xmlns:p14="http://schemas.microsoft.com/office/powerpoint/2010/main" val="373424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Policy Advocacy</a:t>
            </a:r>
            <a:endParaRPr lang="en-US" dirty="0"/>
          </a:p>
        </p:txBody>
      </p:sp>
      <p:sp>
        <p:nvSpPr>
          <p:cNvPr id="3" name="Content Placeholder 2"/>
          <p:cNvSpPr>
            <a:spLocks noGrp="1"/>
          </p:cNvSpPr>
          <p:nvPr>
            <p:ph idx="1"/>
          </p:nvPr>
        </p:nvSpPr>
        <p:spPr/>
        <p:txBody>
          <a:bodyPr/>
          <a:lstStyle/>
          <a:p>
            <a:pPr marL="0" indent="0">
              <a:buNone/>
            </a:pPr>
            <a:r>
              <a:rPr lang="en-US" dirty="0" smtClean="0"/>
              <a:t>Rather than invest marijuana revenues in law enforcement and general services, local government can:</a:t>
            </a:r>
          </a:p>
          <a:p>
            <a:pPr marL="0" indent="0">
              <a:buNone/>
            </a:pPr>
            <a:endParaRPr lang="en-US" dirty="0"/>
          </a:p>
          <a:p>
            <a:r>
              <a:rPr lang="en-US" dirty="0" smtClean="0"/>
              <a:t>Fund reentry programs including job placement and mental health supports</a:t>
            </a:r>
          </a:p>
          <a:p>
            <a:r>
              <a:rPr lang="en-US" dirty="0" smtClean="0"/>
              <a:t>Support youth development in neighborhoods most impacted by criminalization</a:t>
            </a:r>
          </a:p>
          <a:p>
            <a:r>
              <a:rPr lang="en-US" dirty="0" smtClean="0"/>
              <a:t>Use revenues to support economic development for people of color and communities most impacted</a:t>
            </a:r>
          </a:p>
          <a:p>
            <a:r>
              <a:rPr lang="en-US" dirty="0" smtClean="0"/>
              <a:t>Support prevention, health and substance abuse services</a:t>
            </a:r>
            <a:endParaRPr lang="en-US" dirty="0"/>
          </a:p>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18</a:t>
            </a:fld>
            <a:endParaRPr lang="en-US"/>
          </a:p>
        </p:txBody>
      </p:sp>
    </p:spTree>
    <p:extLst>
      <p:ext uri="{BB962C8B-B14F-4D97-AF65-F5344CB8AC3E}">
        <p14:creationId xmlns:p14="http://schemas.microsoft.com/office/powerpoint/2010/main" val="3860064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 the absence of organizing…</a:t>
            </a:r>
            <a:endParaRPr lang="en-US" dirty="0"/>
          </a:p>
        </p:txBody>
      </p:sp>
      <p:sp>
        <p:nvSpPr>
          <p:cNvPr id="4" name="TextBox 3"/>
          <p:cNvSpPr txBox="1"/>
          <p:nvPr/>
        </p:nvSpPr>
        <p:spPr>
          <a:xfrm>
            <a:off x="1136851" y="4168018"/>
            <a:ext cx="2368721" cy="1815882"/>
          </a:xfrm>
          <a:prstGeom prst="rect">
            <a:avLst/>
          </a:prstGeom>
          <a:noFill/>
        </p:spPr>
        <p:txBody>
          <a:bodyPr wrap="square" rtlCol="0">
            <a:spAutoFit/>
          </a:bodyPr>
          <a:lstStyle/>
          <a:p>
            <a:pPr algn="ctr"/>
            <a:r>
              <a:rPr lang="en-US" sz="2800" smtClean="0"/>
              <a:t>Tax</a:t>
            </a:r>
            <a:endParaRPr lang="en-US" sz="2800" dirty="0" smtClean="0"/>
          </a:p>
          <a:p>
            <a:pPr algn="ctr"/>
            <a:r>
              <a:rPr lang="en-US" sz="2800" dirty="0" smtClean="0"/>
              <a:t>Revenues go to General Fund</a:t>
            </a:r>
            <a:endParaRPr lang="en-US" sz="2800" dirty="0"/>
          </a:p>
        </p:txBody>
      </p:sp>
      <p:sp>
        <p:nvSpPr>
          <p:cNvPr id="5" name="Up Arrow 4"/>
          <p:cNvSpPr/>
          <p:nvPr/>
        </p:nvSpPr>
        <p:spPr>
          <a:xfrm>
            <a:off x="1672301" y="2668351"/>
            <a:ext cx="1091020" cy="1115412"/>
          </a:xfrm>
          <a:prstGeom prst="up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sp>
        <p:nvSpPr>
          <p:cNvPr id="7" name="Up Arrow 6"/>
          <p:cNvSpPr/>
          <p:nvPr/>
        </p:nvSpPr>
        <p:spPr>
          <a:xfrm>
            <a:off x="5813184" y="2668351"/>
            <a:ext cx="1091020" cy="1115412"/>
          </a:xfrm>
          <a:prstGeom prst="up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8000"/>
              </a:solidFill>
            </a:endParaRPr>
          </a:p>
        </p:txBody>
      </p:sp>
      <p:sp>
        <p:nvSpPr>
          <p:cNvPr id="8" name="TextBox 7"/>
          <p:cNvSpPr txBox="1"/>
          <p:nvPr/>
        </p:nvSpPr>
        <p:spPr>
          <a:xfrm>
            <a:off x="5097389" y="4168018"/>
            <a:ext cx="2861692" cy="954107"/>
          </a:xfrm>
          <a:prstGeom prst="rect">
            <a:avLst/>
          </a:prstGeom>
          <a:noFill/>
        </p:spPr>
        <p:txBody>
          <a:bodyPr wrap="square" rtlCol="0">
            <a:spAutoFit/>
          </a:bodyPr>
          <a:lstStyle/>
          <a:p>
            <a:pPr algn="ctr"/>
            <a:r>
              <a:rPr lang="en-US" sz="2800" dirty="0" smtClean="0"/>
              <a:t>Funding for Law</a:t>
            </a:r>
          </a:p>
          <a:p>
            <a:pPr algn="ctr"/>
            <a:r>
              <a:rPr lang="en-US" sz="2800" dirty="0" smtClean="0"/>
              <a:t>Enforcement</a:t>
            </a:r>
            <a:endParaRPr lang="en-US" sz="2800" dirty="0"/>
          </a:p>
        </p:txBody>
      </p:sp>
      <p:sp>
        <p:nvSpPr>
          <p:cNvPr id="3" name="Slide Number Placeholder 2"/>
          <p:cNvSpPr>
            <a:spLocks noGrp="1"/>
          </p:cNvSpPr>
          <p:nvPr>
            <p:ph type="sldNum" sz="quarter" idx="12"/>
          </p:nvPr>
        </p:nvSpPr>
        <p:spPr/>
        <p:txBody>
          <a:bodyPr/>
          <a:lstStyle/>
          <a:p>
            <a:fld id="{0CFEC368-1D7A-4F81-ABF6-AE0E36BAF64C}" type="slidenum">
              <a:rPr lang="en-US" smtClean="0"/>
              <a:pPr/>
              <a:t>19</a:t>
            </a:fld>
            <a:endParaRPr lang="en-US"/>
          </a:p>
        </p:txBody>
      </p:sp>
    </p:spTree>
    <p:extLst>
      <p:ext uri="{BB962C8B-B14F-4D97-AF65-F5344CB8AC3E}">
        <p14:creationId xmlns:p14="http://schemas.microsoft.com/office/powerpoint/2010/main" val="3651356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Marijuana and </a:t>
            </a:r>
            <a:r>
              <a:rPr lang="en-US" dirty="0" smtClean="0"/>
              <a:t>Mass Incarceration</a:t>
            </a:r>
            <a:endParaRPr lang="en-US" dirty="0"/>
          </a:p>
        </p:txBody>
      </p:sp>
      <p:pic>
        <p:nvPicPr>
          <p:cNvPr id="4" name="Content Placeholder 3" descr="imgres.jpg"/>
          <p:cNvPicPr>
            <a:picLocks noGrp="1" noChangeAspect="1"/>
          </p:cNvPicPr>
          <p:nvPr>
            <p:ph idx="1"/>
          </p:nvPr>
        </p:nvPicPr>
        <p:blipFill>
          <a:blip r:embed="rId2">
            <a:extLst>
              <a:ext uri="{28A0092B-C50C-407E-A947-70E740481C1C}">
                <a14:useLocalDpi xmlns:a14="http://schemas.microsoft.com/office/drawing/2010/main" val="0"/>
              </a:ext>
            </a:extLst>
          </a:blip>
          <a:srcRect t="9568" b="9568"/>
          <a:stretch>
            <a:fillRect/>
          </a:stretch>
        </p:blipFill>
        <p:spPr>
          <a:xfrm>
            <a:off x="4182533" y="3382433"/>
            <a:ext cx="4686300" cy="2777067"/>
          </a:xfrm>
        </p:spPr>
      </p:pic>
      <p:sp>
        <p:nvSpPr>
          <p:cNvPr id="5" name="Rectangle 4"/>
          <p:cNvSpPr/>
          <p:nvPr/>
        </p:nvSpPr>
        <p:spPr>
          <a:xfrm>
            <a:off x="457200" y="1834003"/>
            <a:ext cx="7598833" cy="1200328"/>
          </a:xfrm>
          <a:prstGeom prst="rect">
            <a:avLst/>
          </a:prstGeom>
        </p:spPr>
        <p:txBody>
          <a:bodyPr wrap="square">
            <a:spAutoFit/>
          </a:bodyPr>
          <a:lstStyle/>
          <a:p>
            <a:r>
              <a:rPr lang="en-US" sz="2400" dirty="0"/>
              <a:t>Over many decades, the criminalization of marijuana took a devastating toll, particularly on African American and Latino families. </a:t>
            </a:r>
          </a:p>
        </p:txBody>
      </p:sp>
      <p:sp>
        <p:nvSpPr>
          <p:cNvPr id="6" name="Rectangle 5"/>
          <p:cNvSpPr/>
          <p:nvPr/>
        </p:nvSpPr>
        <p:spPr>
          <a:xfrm>
            <a:off x="457200" y="3441699"/>
            <a:ext cx="3873500" cy="2308324"/>
          </a:xfrm>
          <a:prstGeom prst="rect">
            <a:avLst/>
          </a:prstGeom>
        </p:spPr>
        <p:txBody>
          <a:bodyPr wrap="square">
            <a:spAutoFit/>
          </a:bodyPr>
          <a:lstStyle/>
          <a:p>
            <a:r>
              <a:rPr lang="en-US" sz="2400" dirty="0"/>
              <a:t>Marijuana arrests sent thousands of men and women to prison, separated  families and  dramatically increased poverty.  </a:t>
            </a:r>
          </a:p>
        </p:txBody>
      </p:sp>
      <p:sp>
        <p:nvSpPr>
          <p:cNvPr id="3" name="Slide Number Placeholder 2"/>
          <p:cNvSpPr>
            <a:spLocks noGrp="1"/>
          </p:cNvSpPr>
          <p:nvPr>
            <p:ph type="sldNum" sz="quarter" idx="12"/>
          </p:nvPr>
        </p:nvSpPr>
        <p:spPr/>
        <p:txBody>
          <a:bodyPr/>
          <a:lstStyle/>
          <a:p>
            <a:fld id="{0CFEC368-1D7A-4F81-ABF6-AE0E36BAF64C}" type="slidenum">
              <a:rPr lang="en-US" smtClean="0"/>
              <a:pPr/>
              <a:t>2</a:t>
            </a:fld>
            <a:endParaRPr lang="en-US"/>
          </a:p>
        </p:txBody>
      </p:sp>
    </p:spTree>
    <p:extLst>
      <p:ext uri="{BB962C8B-B14F-4D97-AF65-F5344CB8AC3E}">
        <p14:creationId xmlns:p14="http://schemas.microsoft.com/office/powerpoint/2010/main" val="2985591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opportunities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endParaRPr lang="en-US" dirty="0"/>
          </a:p>
          <a:p>
            <a:r>
              <a:rPr lang="en-US" dirty="0" smtClean="0"/>
              <a:t>In places where the ballot measure set a range for the tax amount, organizers can urge local </a:t>
            </a:r>
            <a:r>
              <a:rPr lang="en-US" dirty="0" err="1" smtClean="0"/>
              <a:t>electeds</a:t>
            </a:r>
            <a:r>
              <a:rPr lang="en-US" dirty="0" smtClean="0"/>
              <a:t> to raise the tax level and commit the new revenues to community priorities.  This tax increase could take place without having to go to a vote.</a:t>
            </a:r>
          </a:p>
          <a:p>
            <a:endParaRPr lang="en-US" dirty="0"/>
          </a:p>
          <a:p>
            <a:r>
              <a:rPr lang="en-US" dirty="0" smtClean="0"/>
              <a:t>In places where the tax only addresses medical marijuana, organizers </a:t>
            </a:r>
            <a:r>
              <a:rPr lang="en-US" dirty="0"/>
              <a:t>can push local </a:t>
            </a:r>
            <a:r>
              <a:rPr lang="en-US" dirty="0" err="1"/>
              <a:t>electeds</a:t>
            </a:r>
            <a:r>
              <a:rPr lang="en-US" dirty="0"/>
              <a:t> to </a:t>
            </a:r>
            <a:r>
              <a:rPr lang="en-US" dirty="0" smtClean="0"/>
              <a:t>expand the tax to recreational and use future marijuana </a:t>
            </a:r>
            <a:r>
              <a:rPr lang="en-US" dirty="0"/>
              <a:t>tax revenues </a:t>
            </a:r>
            <a:r>
              <a:rPr lang="en-US" dirty="0" smtClean="0"/>
              <a:t>for community priorities.</a:t>
            </a:r>
          </a:p>
          <a:p>
            <a:endParaRPr lang="en-US" dirty="0"/>
          </a:p>
          <a:p>
            <a:r>
              <a:rPr lang="en-US" dirty="0" smtClean="0"/>
              <a:t>Organizers could urge </a:t>
            </a:r>
            <a:r>
              <a:rPr lang="en-US" dirty="0" err="1" smtClean="0"/>
              <a:t>electeds</a:t>
            </a:r>
            <a:r>
              <a:rPr lang="en-US" dirty="0" smtClean="0"/>
              <a:t> to commit future growth in revenues to community priorities. </a:t>
            </a:r>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20</a:t>
            </a:fld>
            <a:endParaRPr lang="en-US"/>
          </a:p>
        </p:txBody>
      </p:sp>
    </p:spTree>
    <p:extLst>
      <p:ext uri="{BB962C8B-B14F-4D97-AF65-F5344CB8AC3E}">
        <p14:creationId xmlns:p14="http://schemas.microsoft.com/office/powerpoint/2010/main" val="4459241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opportunities for reparations</a:t>
            </a:r>
            <a:endParaRPr lang="en-US" dirty="0"/>
          </a:p>
        </p:txBody>
      </p:sp>
      <p:sp>
        <p:nvSpPr>
          <p:cNvPr id="3" name="Content Placeholder 2"/>
          <p:cNvSpPr>
            <a:spLocks noGrp="1"/>
          </p:cNvSpPr>
          <p:nvPr>
            <p:ph idx="1"/>
          </p:nvPr>
        </p:nvSpPr>
        <p:spPr/>
        <p:txBody>
          <a:bodyPr/>
          <a:lstStyle/>
          <a:p>
            <a:r>
              <a:rPr lang="en-US" dirty="0" smtClean="0"/>
              <a:t>California is projected to collect about $1 billion in new tax revenues from legal marijuana by 2020.</a:t>
            </a:r>
          </a:p>
          <a:p>
            <a:r>
              <a:rPr lang="en-US" dirty="0" smtClean="0"/>
              <a:t>Among those new revenues, $10-$50 million will go to support reentry programs for communities most impacted by the War on Drugs.</a:t>
            </a:r>
          </a:p>
          <a:p>
            <a:r>
              <a:rPr lang="en-US" dirty="0" smtClean="0"/>
              <a:t>In addition, about $500 million will go to Youth Fund for prevention, early intervention and treatment of substance abuse disorders and mental health.</a:t>
            </a:r>
          </a:p>
          <a:p>
            <a:r>
              <a:rPr lang="en-US" dirty="0" smtClean="0"/>
              <a:t>Through organizing and advocacy, we can push for these state revenues to go primarily to vulnerable youth and young adults of color.</a:t>
            </a:r>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21</a:t>
            </a:fld>
            <a:endParaRPr lang="en-US"/>
          </a:p>
        </p:txBody>
      </p:sp>
    </p:spTree>
    <p:extLst>
      <p:ext uri="{BB962C8B-B14F-4D97-AF65-F5344CB8AC3E}">
        <p14:creationId xmlns:p14="http://schemas.microsoft.com/office/powerpoint/2010/main" val="201292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3" name="Content Placeholder 2"/>
          <p:cNvSpPr>
            <a:spLocks noGrp="1"/>
          </p:cNvSpPr>
          <p:nvPr>
            <p:ph idx="1"/>
          </p:nvPr>
        </p:nvSpPr>
        <p:spPr/>
        <p:txBody>
          <a:bodyPr>
            <a:normAutofit/>
          </a:bodyPr>
          <a:lstStyle/>
          <a:p>
            <a:endParaRPr lang="en-US" sz="3200" dirty="0" smtClean="0"/>
          </a:p>
          <a:p>
            <a:r>
              <a:rPr lang="en-US" sz="3200" dirty="0" err="1" smtClean="0"/>
              <a:t>Malaki</a:t>
            </a:r>
            <a:r>
              <a:rPr lang="en-US" sz="3200" dirty="0" smtClean="0"/>
              <a:t> </a:t>
            </a:r>
            <a:r>
              <a:rPr lang="en-US" sz="3200" dirty="0" err="1" smtClean="0"/>
              <a:t>Seku</a:t>
            </a:r>
            <a:r>
              <a:rPr lang="en-US" sz="3200" dirty="0" smtClean="0"/>
              <a:t> Amen, California Urban Partnership</a:t>
            </a:r>
          </a:p>
          <a:p>
            <a:pPr marL="917575" lvl="1" indent="0">
              <a:buNone/>
            </a:pPr>
            <a:r>
              <a:rPr lang="en-US" sz="2800" dirty="0" smtClean="0">
                <a:hlinkClick r:id="rId2"/>
              </a:rPr>
              <a:t>malaki@californiaup.org</a:t>
            </a:r>
            <a:endParaRPr lang="en-US" sz="2800" dirty="0" smtClean="0"/>
          </a:p>
          <a:p>
            <a:pPr marL="274320" lvl="1" indent="0">
              <a:buNone/>
            </a:pPr>
            <a:endParaRPr lang="en-US" sz="2800" dirty="0"/>
          </a:p>
          <a:p>
            <a:pPr marL="461963" lvl="1" indent="-457200"/>
            <a:r>
              <a:rPr lang="en-US" sz="3200" dirty="0" smtClean="0"/>
              <a:t>Jim </a:t>
            </a:r>
            <a:r>
              <a:rPr lang="en-US" sz="3200" dirty="0" err="1" smtClean="0"/>
              <a:t>Keddy</a:t>
            </a:r>
            <a:r>
              <a:rPr lang="en-US" sz="3200" dirty="0" smtClean="0"/>
              <a:t>, Youth Forward</a:t>
            </a:r>
          </a:p>
          <a:p>
            <a:pPr marL="917575" lvl="1" indent="0">
              <a:buNone/>
            </a:pPr>
            <a:r>
              <a:rPr lang="en-US" sz="2800" dirty="0" smtClean="0">
                <a:hlinkClick r:id="rId3"/>
              </a:rPr>
              <a:t>jim@youth-forward.org</a:t>
            </a:r>
            <a:endParaRPr lang="en-US" sz="2800" dirty="0" smtClean="0"/>
          </a:p>
          <a:p>
            <a:pPr marL="461963" lvl="1" indent="-457200"/>
            <a:endParaRPr lang="en-US" sz="3200" dirty="0" smtClean="0"/>
          </a:p>
          <a:p>
            <a:pPr marL="274320" lvl="1" indent="0">
              <a:buNone/>
            </a:pPr>
            <a:endParaRPr lang="en-US" sz="3200" dirty="0" smtClean="0"/>
          </a:p>
          <a:p>
            <a:endParaRPr lang="en-US" sz="3200" dirty="0"/>
          </a:p>
          <a:p>
            <a:pPr marL="0" indent="0">
              <a:buNone/>
            </a:pPr>
            <a:endParaRPr lang="en-US" sz="32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22</a:t>
            </a:fld>
            <a:endParaRPr lang="en-US"/>
          </a:p>
        </p:txBody>
      </p:sp>
    </p:spTree>
    <p:extLst>
      <p:ext uri="{BB962C8B-B14F-4D97-AF65-F5344CB8AC3E}">
        <p14:creationId xmlns:p14="http://schemas.microsoft.com/office/powerpoint/2010/main" val="466195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Legacy of the War on Drugs</a:t>
            </a:r>
            <a:endParaRPr lang="en-US" dirty="0"/>
          </a:p>
        </p:txBody>
      </p:sp>
      <p:sp>
        <p:nvSpPr>
          <p:cNvPr id="3" name="Content Placeholder 2"/>
          <p:cNvSpPr>
            <a:spLocks noGrp="1"/>
          </p:cNvSpPr>
          <p:nvPr>
            <p:ph idx="1"/>
          </p:nvPr>
        </p:nvSpPr>
        <p:spPr>
          <a:xfrm>
            <a:off x="457200" y="1600200"/>
            <a:ext cx="4032079" cy="4876800"/>
          </a:xfrm>
        </p:spPr>
        <p:txBody>
          <a:bodyPr>
            <a:normAutofit/>
          </a:bodyPr>
          <a:lstStyle/>
          <a:p>
            <a:pPr marL="0" indent="0">
              <a:buNone/>
            </a:pPr>
            <a:endParaRPr lang="en-US" dirty="0" smtClean="0"/>
          </a:p>
          <a:p>
            <a:pPr marL="0" indent="0">
              <a:buNone/>
            </a:pPr>
            <a:r>
              <a:rPr lang="en-US" dirty="0" smtClean="0"/>
              <a:t>The </a:t>
            </a:r>
            <a:r>
              <a:rPr lang="en-US" dirty="0"/>
              <a:t>suffering </a:t>
            </a:r>
            <a:r>
              <a:rPr lang="en-US" dirty="0" smtClean="0"/>
              <a:t>continues today  </a:t>
            </a:r>
            <a:r>
              <a:rPr lang="en-US" dirty="0"/>
              <a:t>in the form of reduced access to affordable housing, vacant </a:t>
            </a:r>
            <a:r>
              <a:rPr lang="en-US" dirty="0" smtClean="0"/>
              <a:t>and </a:t>
            </a:r>
            <a:r>
              <a:rPr lang="en-US" dirty="0"/>
              <a:t>blighted </a:t>
            </a:r>
            <a:r>
              <a:rPr lang="en-US" dirty="0" smtClean="0"/>
              <a:t>neighborhoods, </a:t>
            </a:r>
            <a:r>
              <a:rPr lang="en-US" dirty="0"/>
              <a:t>struggling entrepreneurs of color and lifelong joblessness for people with  felony convictions. </a:t>
            </a:r>
          </a:p>
        </p:txBody>
      </p:sp>
      <p:pic>
        <p:nvPicPr>
          <p:cNvPr id="4" name="Picture 3" descr="imgr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1470" y="2405182"/>
            <a:ext cx="3289300" cy="2463800"/>
          </a:xfrm>
          <a:prstGeom prst="rect">
            <a:avLst/>
          </a:prstGeom>
        </p:spPr>
      </p:pic>
      <p:sp>
        <p:nvSpPr>
          <p:cNvPr id="5" name="Slide Number Placeholder 4"/>
          <p:cNvSpPr>
            <a:spLocks noGrp="1"/>
          </p:cNvSpPr>
          <p:nvPr>
            <p:ph type="sldNum" sz="quarter" idx="12"/>
          </p:nvPr>
        </p:nvSpPr>
        <p:spPr/>
        <p:txBody>
          <a:bodyPr/>
          <a:lstStyle/>
          <a:p>
            <a:fld id="{0CFEC368-1D7A-4F81-ABF6-AE0E36BAF64C}" type="slidenum">
              <a:rPr lang="en-US" smtClean="0"/>
              <a:pPr/>
              <a:t>3</a:t>
            </a:fld>
            <a:endParaRPr lang="en-US"/>
          </a:p>
        </p:txBody>
      </p:sp>
    </p:spTree>
    <p:extLst>
      <p:ext uri="{BB962C8B-B14F-4D97-AF65-F5344CB8AC3E}">
        <p14:creationId xmlns:p14="http://schemas.microsoft.com/office/powerpoint/2010/main" val="133886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Racial bias in marijuana arrests</a:t>
            </a:r>
            <a:endParaRPr lang="en-US" dirty="0"/>
          </a:p>
        </p:txBody>
      </p:sp>
      <p:sp>
        <p:nvSpPr>
          <p:cNvPr id="3" name="Content Placeholder 2"/>
          <p:cNvSpPr>
            <a:spLocks noGrp="1"/>
          </p:cNvSpPr>
          <p:nvPr>
            <p:ph idx="1"/>
          </p:nvPr>
        </p:nvSpPr>
        <p:spPr/>
        <p:txBody>
          <a:bodyPr/>
          <a:lstStyle/>
          <a:p>
            <a:endParaRPr lang="en-US" sz="2800" dirty="0" smtClean="0"/>
          </a:p>
          <a:p>
            <a:r>
              <a:rPr lang="en-US" sz="2800" dirty="0" smtClean="0"/>
              <a:t>According </a:t>
            </a:r>
            <a:r>
              <a:rPr lang="en-US" sz="2800" dirty="0"/>
              <a:t>to the ACLU, African Americans have been arrested at rates 3.7 times greater than Whites for marijuana-related crimes. </a:t>
            </a:r>
            <a:endParaRPr lang="en-US" sz="2800" dirty="0" smtClean="0"/>
          </a:p>
          <a:p>
            <a:endParaRPr lang="en-US" sz="2800" dirty="0"/>
          </a:p>
          <a:p>
            <a:r>
              <a:rPr lang="en-US" sz="2800" dirty="0" smtClean="0"/>
              <a:t>At </a:t>
            </a:r>
            <a:r>
              <a:rPr lang="en-US" sz="2800" dirty="0"/>
              <a:t>the national level, of the 8.2 million marijuana arrests between 2001 and 2010, 88% were for simply having marijuana. </a:t>
            </a:r>
            <a:endParaRPr lang="en-US" sz="2800" dirty="0" smtClean="0"/>
          </a:p>
          <a:p>
            <a:endParaRPr lang="en-US" dirty="0"/>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4</a:t>
            </a:fld>
            <a:endParaRPr lang="en-US"/>
          </a:p>
        </p:txBody>
      </p:sp>
    </p:spTree>
    <p:extLst>
      <p:ext uri="{BB962C8B-B14F-4D97-AF65-F5344CB8AC3E}">
        <p14:creationId xmlns:p14="http://schemas.microsoft.com/office/powerpoint/2010/main" val="4266868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World Order</a:t>
            </a:r>
            <a:endParaRPr lang="en-US" dirty="0"/>
          </a:p>
        </p:txBody>
      </p:sp>
      <p:sp>
        <p:nvSpPr>
          <p:cNvPr id="3" name="Content Placeholder 2"/>
          <p:cNvSpPr>
            <a:spLocks noGrp="1"/>
          </p:cNvSpPr>
          <p:nvPr>
            <p:ph idx="1"/>
          </p:nvPr>
        </p:nvSpPr>
        <p:spPr/>
        <p:txBody>
          <a:bodyPr>
            <a:normAutofit/>
          </a:bodyPr>
          <a:lstStyle/>
          <a:p>
            <a:r>
              <a:rPr lang="en-US" sz="2800" dirty="0" smtClean="0"/>
              <a:t>Over 20 years ago, California voters approved the legalization of medical marijuana.</a:t>
            </a:r>
          </a:p>
          <a:p>
            <a:endParaRPr lang="en-US" sz="2800" dirty="0" smtClean="0"/>
          </a:p>
          <a:p>
            <a:r>
              <a:rPr lang="en-US" sz="2800" dirty="0" smtClean="0"/>
              <a:t>In November of last year, voters approved the legalization of the recreational use of marijuana for people 21 and older.</a:t>
            </a:r>
          </a:p>
          <a:p>
            <a:endParaRPr lang="en-US" sz="2800" dirty="0" smtClean="0"/>
          </a:p>
          <a:p>
            <a:r>
              <a:rPr lang="en-US" sz="2800" dirty="0" smtClean="0"/>
              <a:t>Marijuana has become gradually normalized and has emerged as wealthy, powerful industry driven primarily by white investors and entrepreneurs. </a:t>
            </a:r>
            <a:endParaRPr lang="en-US" sz="2800"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5</a:t>
            </a:fld>
            <a:endParaRPr lang="en-US"/>
          </a:p>
        </p:txBody>
      </p:sp>
    </p:spTree>
    <p:extLst>
      <p:ext uri="{BB962C8B-B14F-4D97-AF65-F5344CB8AC3E}">
        <p14:creationId xmlns:p14="http://schemas.microsoft.com/office/powerpoint/2010/main" val="3178015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942" y="1524000"/>
            <a:ext cx="8229600" cy="990600"/>
          </a:xfrm>
        </p:spPr>
        <p:txBody>
          <a:bodyPr/>
          <a:lstStyle/>
          <a:p>
            <a:pPr algn="ctr"/>
            <a:r>
              <a:rPr lang="en-US" dirty="0" smtClean="0"/>
              <a:t>The California Marijuana Industry</a:t>
            </a:r>
            <a:endParaRPr lang="en-US" dirty="0"/>
          </a:p>
        </p:txBody>
      </p:sp>
      <p:sp>
        <p:nvSpPr>
          <p:cNvPr id="5" name="TextBox 4"/>
          <p:cNvSpPr txBox="1"/>
          <p:nvPr/>
        </p:nvSpPr>
        <p:spPr>
          <a:xfrm>
            <a:off x="3505573" y="3271481"/>
            <a:ext cx="3112090" cy="1446550"/>
          </a:xfrm>
          <a:prstGeom prst="rect">
            <a:avLst/>
          </a:prstGeom>
          <a:noFill/>
        </p:spPr>
        <p:txBody>
          <a:bodyPr wrap="square" rtlCol="0">
            <a:spAutoFit/>
          </a:bodyPr>
          <a:lstStyle/>
          <a:p>
            <a:r>
              <a:rPr lang="en-US" sz="4400" dirty="0" smtClean="0"/>
              <a:t>6.7 billion by 2020</a:t>
            </a:r>
            <a:endParaRPr lang="en-US" sz="4400" dirty="0"/>
          </a:p>
        </p:txBody>
      </p:sp>
      <p:sp>
        <p:nvSpPr>
          <p:cNvPr id="6" name="TextBox 5"/>
          <p:cNvSpPr txBox="1"/>
          <p:nvPr/>
        </p:nvSpPr>
        <p:spPr>
          <a:xfrm>
            <a:off x="2450324" y="3130484"/>
            <a:ext cx="1055249" cy="1569660"/>
          </a:xfrm>
          <a:prstGeom prst="rect">
            <a:avLst/>
          </a:prstGeom>
          <a:noFill/>
        </p:spPr>
        <p:txBody>
          <a:bodyPr wrap="square" rtlCol="0">
            <a:spAutoFit/>
          </a:bodyPr>
          <a:lstStyle/>
          <a:p>
            <a:r>
              <a:rPr lang="en-US" sz="9600" dirty="0" smtClean="0">
                <a:solidFill>
                  <a:srgbClr val="008000"/>
                </a:solidFill>
              </a:rPr>
              <a:t>$</a:t>
            </a:r>
            <a:endParaRPr lang="en-US" sz="9600" dirty="0">
              <a:solidFill>
                <a:srgbClr val="008000"/>
              </a:solidFill>
            </a:endParaRPr>
          </a:p>
        </p:txBody>
      </p:sp>
      <p:sp>
        <p:nvSpPr>
          <p:cNvPr id="3" name="Slide Number Placeholder 2"/>
          <p:cNvSpPr>
            <a:spLocks noGrp="1"/>
          </p:cNvSpPr>
          <p:nvPr>
            <p:ph type="sldNum" sz="quarter" idx="12"/>
          </p:nvPr>
        </p:nvSpPr>
        <p:spPr/>
        <p:txBody>
          <a:bodyPr/>
          <a:lstStyle/>
          <a:p>
            <a:fld id="{0CFEC368-1D7A-4F81-ABF6-AE0E36BAF64C}" type="slidenum">
              <a:rPr lang="en-US" smtClean="0"/>
              <a:pPr/>
              <a:t>6</a:t>
            </a:fld>
            <a:endParaRPr lang="en-US"/>
          </a:p>
        </p:txBody>
      </p:sp>
    </p:spTree>
    <p:extLst>
      <p:ext uri="{BB962C8B-B14F-4D97-AF65-F5344CB8AC3E}">
        <p14:creationId xmlns:p14="http://schemas.microsoft.com/office/powerpoint/2010/main" val="3930149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National Marijuana Industry</a:t>
            </a:r>
            <a:endParaRPr lang="en-US" dirty="0"/>
          </a:p>
        </p:txBody>
      </p:sp>
      <p:sp>
        <p:nvSpPr>
          <p:cNvPr id="3" name="Content Placeholder 2"/>
          <p:cNvSpPr>
            <a:spLocks noGrp="1"/>
          </p:cNvSpPr>
          <p:nvPr>
            <p:ph idx="1"/>
          </p:nvPr>
        </p:nvSpPr>
        <p:spPr/>
        <p:txBody>
          <a:bodyPr>
            <a:normAutofit/>
          </a:bodyPr>
          <a:lstStyle/>
          <a:p>
            <a:pPr marL="274320" lvl="1" indent="0">
              <a:buNone/>
            </a:pPr>
            <a:endParaRPr lang="en-US" sz="2400" dirty="0"/>
          </a:p>
          <a:p>
            <a:pPr lvl="1"/>
            <a:r>
              <a:rPr lang="en-US" sz="2400" dirty="0"/>
              <a:t>8 States and Washington DC have legalized both medical and recreational marijuana</a:t>
            </a:r>
          </a:p>
          <a:p>
            <a:pPr marL="274320" lvl="1" indent="0">
              <a:buNone/>
            </a:pPr>
            <a:endParaRPr lang="en-US" sz="2400" dirty="0"/>
          </a:p>
          <a:p>
            <a:pPr lvl="1"/>
            <a:r>
              <a:rPr lang="en-US" sz="2400" dirty="0"/>
              <a:t>29 States have legalized medical marijuana</a:t>
            </a:r>
          </a:p>
          <a:p>
            <a:pPr marL="274320" lvl="1" indent="0">
              <a:buNone/>
            </a:pPr>
            <a:endParaRPr lang="en-US" sz="2400" dirty="0" smtClean="0"/>
          </a:p>
          <a:p>
            <a:pPr lvl="1"/>
            <a:r>
              <a:rPr lang="en-US" sz="2400" dirty="0" smtClean="0"/>
              <a:t>Legislation is pending in 17 states to legalize recreational marijuana.</a:t>
            </a:r>
          </a:p>
          <a:p>
            <a:pPr lvl="1"/>
            <a:endParaRPr lang="en-US" sz="2400" dirty="0"/>
          </a:p>
          <a:p>
            <a:pPr lvl="1"/>
            <a:r>
              <a:rPr lang="en-US" sz="2400" dirty="0" smtClean="0"/>
              <a:t>The industry is hiring top lobbying firms at the California State Capitol and across the country.</a:t>
            </a:r>
          </a:p>
          <a:p>
            <a:pPr lvl="1"/>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7</a:t>
            </a:fld>
            <a:endParaRPr lang="en-US"/>
          </a:p>
        </p:txBody>
      </p:sp>
    </p:spTree>
    <p:extLst>
      <p:ext uri="{BB962C8B-B14F-4D97-AF65-F5344CB8AC3E}">
        <p14:creationId xmlns:p14="http://schemas.microsoft.com/office/powerpoint/2010/main" val="2478964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9588" y="1520745"/>
            <a:ext cx="5087328" cy="990600"/>
          </a:xfrm>
        </p:spPr>
        <p:txBody>
          <a:bodyPr/>
          <a:lstStyle/>
          <a:p>
            <a:r>
              <a:rPr lang="en-US" dirty="0" smtClean="0"/>
              <a:t>A Transfer of Wealth</a:t>
            </a:r>
            <a:endParaRPr lang="en-US" dirty="0"/>
          </a:p>
        </p:txBody>
      </p:sp>
      <p:sp>
        <p:nvSpPr>
          <p:cNvPr id="3" name="Content Placeholder 2"/>
          <p:cNvSpPr>
            <a:spLocks noGrp="1"/>
          </p:cNvSpPr>
          <p:nvPr>
            <p:ph idx="1"/>
          </p:nvPr>
        </p:nvSpPr>
        <p:spPr>
          <a:xfrm>
            <a:off x="457200" y="2665384"/>
            <a:ext cx="8229600" cy="3811615"/>
          </a:xfrm>
        </p:spPr>
        <p:txBody>
          <a:bodyPr/>
          <a:lstStyle/>
          <a:p>
            <a:pPr marL="0" indent="0">
              <a:buNone/>
            </a:pPr>
            <a:endParaRPr lang="en-US" dirty="0"/>
          </a:p>
        </p:txBody>
      </p:sp>
      <p:sp>
        <p:nvSpPr>
          <p:cNvPr id="4" name="TextBox 3"/>
          <p:cNvSpPr txBox="1"/>
          <p:nvPr/>
        </p:nvSpPr>
        <p:spPr>
          <a:xfrm>
            <a:off x="457200" y="3112931"/>
            <a:ext cx="2698962" cy="954107"/>
          </a:xfrm>
          <a:prstGeom prst="rect">
            <a:avLst/>
          </a:prstGeom>
          <a:noFill/>
        </p:spPr>
        <p:txBody>
          <a:bodyPr wrap="square" rtlCol="0">
            <a:spAutoFit/>
          </a:bodyPr>
          <a:lstStyle/>
          <a:p>
            <a:pPr algn="ctr"/>
            <a:r>
              <a:rPr lang="en-US" sz="2800" dirty="0" smtClean="0"/>
              <a:t>Underground Economy</a:t>
            </a:r>
            <a:endParaRPr lang="en-US" sz="2800" dirty="0"/>
          </a:p>
        </p:txBody>
      </p:sp>
      <p:sp>
        <p:nvSpPr>
          <p:cNvPr id="5" name="TextBox 4"/>
          <p:cNvSpPr txBox="1"/>
          <p:nvPr/>
        </p:nvSpPr>
        <p:spPr>
          <a:xfrm>
            <a:off x="5759155" y="3130485"/>
            <a:ext cx="2738205" cy="1908215"/>
          </a:xfrm>
          <a:prstGeom prst="rect">
            <a:avLst/>
          </a:prstGeom>
          <a:noFill/>
        </p:spPr>
        <p:txBody>
          <a:bodyPr wrap="square" rtlCol="0">
            <a:spAutoFit/>
          </a:bodyPr>
          <a:lstStyle/>
          <a:p>
            <a:r>
              <a:rPr lang="en-US" dirty="0" smtClean="0"/>
              <a:t> </a:t>
            </a:r>
            <a:r>
              <a:rPr lang="en-US" sz="3200" dirty="0" smtClean="0"/>
              <a:t>Legal Economy</a:t>
            </a:r>
          </a:p>
          <a:p>
            <a:r>
              <a:rPr lang="en-US" dirty="0"/>
              <a:t>b</a:t>
            </a:r>
            <a:r>
              <a:rPr lang="en-US" dirty="0" smtClean="0"/>
              <a:t>enefitting primarily white entrepreneurs and investors</a:t>
            </a:r>
            <a:endParaRPr lang="en-US" dirty="0"/>
          </a:p>
        </p:txBody>
      </p:sp>
      <p:sp>
        <p:nvSpPr>
          <p:cNvPr id="6" name="Right Arrow 5"/>
          <p:cNvSpPr/>
          <p:nvPr/>
        </p:nvSpPr>
        <p:spPr>
          <a:xfrm>
            <a:off x="3398259" y="3130486"/>
            <a:ext cx="2003185" cy="1037532"/>
          </a:xfrm>
          <a:prstGeom prst="rightArrow">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600" dirty="0" smtClean="0"/>
              <a:t>$</a:t>
            </a:r>
            <a:endParaRPr lang="en-US" sz="3600"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8</a:t>
            </a:fld>
            <a:endParaRPr lang="en-US"/>
          </a:p>
        </p:txBody>
      </p:sp>
    </p:spTree>
    <p:extLst>
      <p:ext uri="{BB962C8B-B14F-4D97-AF65-F5344CB8AC3E}">
        <p14:creationId xmlns:p14="http://schemas.microsoft.com/office/powerpoint/2010/main" val="364845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 64 impacts several policy areas:</a:t>
            </a:r>
            <a:endParaRPr lang="en-US" dirty="0"/>
          </a:p>
        </p:txBody>
      </p:sp>
      <p:sp>
        <p:nvSpPr>
          <p:cNvPr id="3" name="Content Placeholder 2"/>
          <p:cNvSpPr>
            <a:spLocks noGrp="1"/>
          </p:cNvSpPr>
          <p:nvPr>
            <p:ph idx="1"/>
          </p:nvPr>
        </p:nvSpPr>
        <p:spPr/>
        <p:txBody>
          <a:bodyPr/>
          <a:lstStyle/>
          <a:p>
            <a:pPr marL="1201738" indent="-182563"/>
            <a:endParaRPr lang="en-US" smtClean="0"/>
          </a:p>
          <a:p>
            <a:pPr marL="1201738" indent="-182563"/>
            <a:r>
              <a:rPr lang="en-US" smtClean="0"/>
              <a:t>Built </a:t>
            </a:r>
            <a:r>
              <a:rPr lang="en-US" dirty="0" smtClean="0"/>
              <a:t>Environment</a:t>
            </a:r>
          </a:p>
          <a:p>
            <a:pPr marL="1201738" indent="-182563"/>
            <a:r>
              <a:rPr lang="en-US" dirty="0" smtClean="0"/>
              <a:t>Tax Policy</a:t>
            </a:r>
          </a:p>
          <a:p>
            <a:pPr marL="1201738" indent="-182563"/>
            <a:r>
              <a:rPr lang="en-US" dirty="0" smtClean="0"/>
              <a:t>Mass incarceration</a:t>
            </a:r>
          </a:p>
          <a:p>
            <a:pPr marL="1201738" indent="-182563"/>
            <a:r>
              <a:rPr lang="en-US" dirty="0" smtClean="0"/>
              <a:t>Economic development</a:t>
            </a:r>
          </a:p>
          <a:p>
            <a:pPr marL="1201738" indent="-182563"/>
            <a:r>
              <a:rPr lang="en-US" dirty="0" smtClean="0"/>
              <a:t>Prevention, early intervention and treatment of substance abuse</a:t>
            </a:r>
          </a:p>
          <a:p>
            <a:pPr marL="1201738" indent="-182563"/>
            <a:r>
              <a:rPr lang="en-US" dirty="0" smtClean="0"/>
              <a:t>Health, including mental health, trauma</a:t>
            </a:r>
          </a:p>
          <a:p>
            <a:pPr marL="1201738" indent="-182563"/>
            <a:r>
              <a:rPr lang="en-US" dirty="0" smtClean="0"/>
              <a:t>Environmental justice</a:t>
            </a:r>
          </a:p>
          <a:p>
            <a:pPr marL="1201738" indent="-182563"/>
            <a:r>
              <a:rPr lang="en-US" dirty="0" smtClean="0"/>
              <a:t>Public safety</a:t>
            </a:r>
          </a:p>
          <a:p>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9</a:t>
            </a:fld>
            <a:endParaRPr lang="en-US"/>
          </a:p>
        </p:txBody>
      </p:sp>
    </p:spTree>
    <p:extLst>
      <p:ext uri="{BB962C8B-B14F-4D97-AF65-F5344CB8AC3E}">
        <p14:creationId xmlns:p14="http://schemas.microsoft.com/office/powerpoint/2010/main" val="37298848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369</TotalTime>
  <Words>1114</Words>
  <Application>Microsoft Office PowerPoint</Application>
  <PresentationFormat>On-screen Show (4:3)</PresentationFormat>
  <Paragraphs>168</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Clarity</vt:lpstr>
      <vt:lpstr>The New Boom</vt:lpstr>
      <vt:lpstr>Marijuana and Mass Incarceration</vt:lpstr>
      <vt:lpstr>The Legacy of the War on Drugs</vt:lpstr>
      <vt:lpstr>Racial bias in marijuana arrests</vt:lpstr>
      <vt:lpstr>A New World Order</vt:lpstr>
      <vt:lpstr>The California Marijuana Industry</vt:lpstr>
      <vt:lpstr>The National Marijuana Industry</vt:lpstr>
      <vt:lpstr>A Transfer of Wealth</vt:lpstr>
      <vt:lpstr>Prop 64 impacts several policy areas:</vt:lpstr>
      <vt:lpstr>Prop 64 and local government</vt:lpstr>
      <vt:lpstr>Local marijuana policy</vt:lpstr>
      <vt:lpstr>Politics and marijuana taxes </vt:lpstr>
      <vt:lpstr>Fees vs. Taxes</vt:lpstr>
      <vt:lpstr>BHC Sites</vt:lpstr>
      <vt:lpstr>Factors to investigate further</vt:lpstr>
      <vt:lpstr>When local government raise revenues from marijuana…</vt:lpstr>
      <vt:lpstr>A Reparations Approach</vt:lpstr>
      <vt:lpstr>Tax Policy Advocacy</vt:lpstr>
      <vt:lpstr>In the absence of organizing…</vt:lpstr>
      <vt:lpstr>Organizing opportunities</vt:lpstr>
      <vt:lpstr>State opportunities for reparations</vt:lpstr>
      <vt:lpstr>Contact info: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Boom</dc:title>
  <dc:creator>Maija Beattie</dc:creator>
  <cp:lastModifiedBy>Margaret</cp:lastModifiedBy>
  <cp:revision>49</cp:revision>
  <dcterms:created xsi:type="dcterms:W3CDTF">2017-02-12T00:46:12Z</dcterms:created>
  <dcterms:modified xsi:type="dcterms:W3CDTF">2017-07-17T18:02:12Z</dcterms:modified>
</cp:coreProperties>
</file>