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363" r:id="rId2"/>
    <p:sldId id="343" r:id="rId3"/>
    <p:sldId id="344" r:id="rId4"/>
    <p:sldId id="345" r:id="rId5"/>
    <p:sldId id="346" r:id="rId6"/>
    <p:sldId id="349" r:id="rId7"/>
    <p:sldId id="307" r:id="rId8"/>
    <p:sldId id="323" r:id="rId9"/>
    <p:sldId id="322" r:id="rId10"/>
    <p:sldId id="377" r:id="rId11"/>
    <p:sldId id="368" r:id="rId12"/>
    <p:sldId id="376" r:id="rId13"/>
    <p:sldId id="375" r:id="rId14"/>
    <p:sldId id="379" r:id="rId15"/>
    <p:sldId id="318" r:id="rId16"/>
    <p:sldId id="369" r:id="rId17"/>
    <p:sldId id="364" r:id="rId18"/>
    <p:sldId id="319" r:id="rId19"/>
    <p:sldId id="321" r:id="rId20"/>
    <p:sldId id="382" r:id="rId21"/>
    <p:sldId id="383" r:id="rId22"/>
    <p:sldId id="384" r:id="rId23"/>
    <p:sldId id="334" r:id="rId24"/>
    <p:sldId id="374" r:id="rId25"/>
    <p:sldId id="380" r:id="rId26"/>
    <p:sldId id="381" r:id="rId27"/>
    <p:sldId id="378" r:id="rId28"/>
    <p:sldId id="335" r:id="rId29"/>
    <p:sldId id="286" r:id="rId30"/>
    <p:sldId id="371" r:id="rId31"/>
    <p:sldId id="372" r:id="rId32"/>
    <p:sldId id="373" r:id="rId33"/>
    <p:sldId id="330" r:id="rId34"/>
    <p:sldId id="331" r:id="rId35"/>
    <p:sldId id="326" r:id="rId36"/>
    <p:sldId id="359" r:id="rId37"/>
    <p:sldId id="354" r:id="rId38"/>
    <p:sldId id="355" r:id="rId39"/>
    <p:sldId id="356" r:id="rId40"/>
    <p:sldId id="357" r:id="rId41"/>
    <p:sldId id="365" r:id="rId42"/>
    <p:sldId id="358" r:id="rId43"/>
    <p:sldId id="360" r:id="rId44"/>
    <p:sldId id="361" r:id="rId45"/>
    <p:sldId id="362" r:id="rId46"/>
    <p:sldId id="370" r:id="rId47"/>
  </p:sldIdLst>
  <p:sldSz cx="9144000" cy="6858000" type="screen4x3"/>
  <p:notesSz cx="6858000" cy="92122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2"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02E"/>
    <a:srgbClr val="670E41"/>
    <a:srgbClr val="7A0000"/>
    <a:srgbClr val="830000"/>
    <a:srgbClr val="A1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4556" autoAdjust="0"/>
    <p:restoredTop sz="94660"/>
  </p:normalViewPr>
  <p:slideViewPr>
    <p:cSldViewPr snapToGrid="0" snapToObjects="1">
      <p:cViewPr varScale="1">
        <p:scale>
          <a:sx n="110" d="100"/>
          <a:sy n="110" d="100"/>
        </p:scale>
        <p:origin x="1704" y="108"/>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87" d="100"/>
          <a:sy n="87" d="100"/>
        </p:scale>
        <p:origin x="-3824" y="-96"/>
      </p:cViewPr>
      <p:guideLst>
        <p:guide orient="horz" pos="2902"/>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2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2213"/>
          </a:xfrm>
          <a:prstGeom prst="rect">
            <a:avLst/>
          </a:prstGeom>
        </p:spPr>
        <p:txBody>
          <a:bodyPr vert="horz" lIns="91440" tIns="45720" rIns="91440" bIns="45720" rtlCol="0"/>
          <a:lstStyle>
            <a:lvl1pPr algn="r">
              <a:defRPr sz="1200"/>
            </a:lvl1pPr>
          </a:lstStyle>
          <a:p>
            <a:fld id="{84D87530-17F2-47CE-8D04-00FAB14521BC}" type="datetimeFigureOut">
              <a:rPr lang="en-US" smtClean="0"/>
              <a:t>2/15/2017</a:t>
            </a:fld>
            <a:endParaRPr lang="en-US"/>
          </a:p>
        </p:txBody>
      </p:sp>
      <p:sp>
        <p:nvSpPr>
          <p:cNvPr id="4" name="Footer Placeholder 3"/>
          <p:cNvSpPr>
            <a:spLocks noGrp="1"/>
          </p:cNvSpPr>
          <p:nvPr>
            <p:ph type="ftr" sz="quarter" idx="2"/>
          </p:nvPr>
        </p:nvSpPr>
        <p:spPr>
          <a:xfrm>
            <a:off x="0" y="8750052"/>
            <a:ext cx="2971800" cy="4622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50052"/>
            <a:ext cx="2971800" cy="462212"/>
          </a:xfrm>
          <a:prstGeom prst="rect">
            <a:avLst/>
          </a:prstGeom>
        </p:spPr>
        <p:txBody>
          <a:bodyPr vert="horz" lIns="91440" tIns="45720" rIns="91440" bIns="45720" rtlCol="0" anchor="b"/>
          <a:lstStyle>
            <a:lvl1pPr algn="r">
              <a:defRPr sz="1200"/>
            </a:lvl1pPr>
          </a:lstStyle>
          <a:p>
            <a:fld id="{A480AC84-1C0F-4B0D-8A8F-DC07B766722B}" type="slidenum">
              <a:rPr lang="en-US" smtClean="0"/>
              <a:t>‹#›</a:t>
            </a:fld>
            <a:endParaRPr lang="en-US"/>
          </a:p>
        </p:txBody>
      </p:sp>
    </p:spTree>
    <p:extLst>
      <p:ext uri="{BB962C8B-B14F-4D97-AF65-F5344CB8AC3E}">
        <p14:creationId xmlns:p14="http://schemas.microsoft.com/office/powerpoint/2010/main" val="783834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0613"/>
          </a:xfrm>
          <a:prstGeom prst="rect">
            <a:avLst/>
          </a:prstGeom>
        </p:spPr>
        <p:txBody>
          <a:bodyPr vert="horz" lIns="91440" tIns="45720" rIns="91440" bIns="45720" rtlCol="0"/>
          <a:lstStyle>
            <a:lvl1pPr algn="r">
              <a:defRPr sz="1200"/>
            </a:lvl1pPr>
          </a:lstStyle>
          <a:p>
            <a:fld id="{4201A1E2-62B4-9042-AB1D-81F28CD61858}" type="datetimeFigureOut">
              <a:rPr lang="en-US" smtClean="0"/>
              <a:t>2/15/2017</a:t>
            </a:fld>
            <a:endParaRPr lang="en-US"/>
          </a:p>
        </p:txBody>
      </p:sp>
      <p:sp>
        <p:nvSpPr>
          <p:cNvPr id="4" name="Slide Image Placeholder 3"/>
          <p:cNvSpPr>
            <a:spLocks noGrp="1" noRot="1" noChangeAspect="1"/>
          </p:cNvSpPr>
          <p:nvPr>
            <p:ph type="sldImg" idx="2"/>
          </p:nvPr>
        </p:nvSpPr>
        <p:spPr>
          <a:xfrm>
            <a:off x="1127125" y="690563"/>
            <a:ext cx="46037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5825"/>
            <a:ext cx="5486400" cy="414551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0051"/>
            <a:ext cx="2971800" cy="4606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0051"/>
            <a:ext cx="2971800" cy="460613"/>
          </a:xfrm>
          <a:prstGeom prst="rect">
            <a:avLst/>
          </a:prstGeom>
        </p:spPr>
        <p:txBody>
          <a:bodyPr vert="horz" lIns="91440" tIns="45720" rIns="91440" bIns="45720" rtlCol="0" anchor="b"/>
          <a:lstStyle>
            <a:lvl1pPr algn="r">
              <a:defRPr sz="1200"/>
            </a:lvl1pPr>
          </a:lstStyle>
          <a:p>
            <a:fld id="{92164950-18C5-7547-BD8C-28E87D398931}" type="slidenum">
              <a:rPr lang="en-US" smtClean="0"/>
              <a:t>‹#›</a:t>
            </a:fld>
            <a:endParaRPr lang="en-US"/>
          </a:p>
        </p:txBody>
      </p:sp>
    </p:spTree>
    <p:extLst>
      <p:ext uri="{BB962C8B-B14F-4D97-AF65-F5344CB8AC3E}">
        <p14:creationId xmlns:p14="http://schemas.microsoft.com/office/powerpoint/2010/main" val="11433032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ugarydrinkfacts.org/resources/SugaryDrinkFACTS_ReportSummary.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64950-18C5-7547-BD8C-28E87D398931}" type="slidenum">
              <a:rPr lang="en-US" smtClean="0"/>
              <a:t>1</a:t>
            </a:fld>
            <a:endParaRPr lang="en-US"/>
          </a:p>
        </p:txBody>
      </p:sp>
    </p:spTree>
    <p:extLst>
      <p:ext uri="{BB962C8B-B14F-4D97-AF65-F5344CB8AC3E}">
        <p14:creationId xmlns:p14="http://schemas.microsoft.com/office/powerpoint/2010/main" val="3671587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Health Advocates fact sheet is source</a:t>
            </a:r>
            <a:endParaRPr lang="en-US" dirty="0"/>
          </a:p>
        </p:txBody>
      </p:sp>
      <p:sp>
        <p:nvSpPr>
          <p:cNvPr id="4" name="Slide Number Placeholder 3"/>
          <p:cNvSpPr>
            <a:spLocks noGrp="1"/>
          </p:cNvSpPr>
          <p:nvPr>
            <p:ph type="sldNum" sz="quarter" idx="10"/>
          </p:nvPr>
        </p:nvSpPr>
        <p:spPr/>
        <p:txBody>
          <a:bodyPr/>
          <a:lstStyle/>
          <a:p>
            <a:fld id="{92164950-18C5-7547-BD8C-28E87D398931}" type="slidenum">
              <a:rPr lang="en-US" smtClean="0"/>
              <a:t>39</a:t>
            </a:fld>
            <a:endParaRPr lang="en-US"/>
          </a:p>
        </p:txBody>
      </p:sp>
    </p:spTree>
    <p:extLst>
      <p:ext uri="{BB962C8B-B14F-4D97-AF65-F5344CB8AC3E}">
        <p14:creationId xmlns:p14="http://schemas.microsoft.com/office/powerpoint/2010/main" val="3786006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mr-IN" dirty="0" smtClean="0"/>
              <a:t>–</a:t>
            </a:r>
            <a:r>
              <a:rPr lang="en-US" dirty="0" smtClean="0"/>
              <a:t> Roberto Vargas, UCSF Sugar Science</a:t>
            </a:r>
          </a:p>
          <a:p>
            <a:r>
              <a:rPr lang="en-US" dirty="0" smtClean="0"/>
              <a:t>http://</a:t>
            </a:r>
            <a:r>
              <a:rPr lang="en-US" dirty="0" err="1" smtClean="0"/>
              <a:t>www.sugarydrinkfacts.org</a:t>
            </a:r>
            <a:r>
              <a:rPr lang="en-US" dirty="0" smtClean="0"/>
              <a:t>/resources/Targeted-marketing-sheets-Black-</a:t>
            </a:r>
            <a:r>
              <a:rPr lang="en-US" dirty="0" err="1" smtClean="0"/>
              <a:t>Hispanic.pdf</a:t>
            </a:r>
            <a:endParaRPr lang="en-US" dirty="0" smtClean="0"/>
          </a:p>
          <a:p>
            <a:endParaRPr lang="en-US" dirty="0" smtClean="0"/>
          </a:p>
          <a:p>
            <a:r>
              <a:rPr lang="en-US" dirty="0" smtClean="0"/>
              <a:t>http://</a:t>
            </a:r>
            <a:r>
              <a:rPr lang="en-US" dirty="0" err="1" smtClean="0"/>
              <a:t>www.sugarydrinkfacts.org</a:t>
            </a:r>
            <a:r>
              <a:rPr lang="en-US" dirty="0" smtClean="0"/>
              <a:t>/resources/Targeted-marketing-sheets-Children-</a:t>
            </a:r>
            <a:r>
              <a:rPr lang="en-US" dirty="0" err="1" smtClean="0"/>
              <a:t>Teens.pdf</a:t>
            </a:r>
            <a:endParaRPr lang="en-US" dirty="0" smtClean="0"/>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164950-18C5-7547-BD8C-28E87D398931}" type="slidenum">
              <a:rPr lang="en-US" smtClean="0"/>
              <a:t>40</a:t>
            </a:fld>
            <a:endParaRPr lang="en-US"/>
          </a:p>
        </p:txBody>
      </p:sp>
    </p:spTree>
    <p:extLst>
      <p:ext uri="{BB962C8B-B14F-4D97-AF65-F5344CB8AC3E}">
        <p14:creationId xmlns:p14="http://schemas.microsoft.com/office/powerpoint/2010/main" val="1732920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27125" y="690563"/>
            <a:ext cx="4603750" cy="34544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1" y="4375826"/>
            <a:ext cx="5486399" cy="4145517"/>
          </a:xfrm>
          <a:prstGeom prst="rect">
            <a:avLst/>
          </a:prstGeom>
          <a:noFill/>
          <a:ln>
            <a:noFill/>
          </a:ln>
        </p:spPr>
        <p:txBody>
          <a:bodyPr lIns="91433" tIns="45704" rIns="91433" bIns="45704" anchor="t" anchorCtr="0">
            <a:noAutofit/>
          </a:bodyPr>
          <a:lstStyle/>
          <a:p>
            <a:pPr marL="0" marR="0" indent="0" algn="l" defTabSz="457200" rtl="0" eaLnBrk="1" fontAlgn="auto" latinLnBrk="0" hangingPunct="1">
              <a:lnSpc>
                <a:spcPct val="80000"/>
              </a:lnSpc>
              <a:spcBef>
                <a:spcPts val="274"/>
              </a:spcBef>
              <a:spcAft>
                <a:spcPts val="0"/>
              </a:spcAft>
              <a:buClrTx/>
              <a:buSzPct val="25000"/>
              <a:buFontTx/>
              <a:buNone/>
              <a:tabLst/>
              <a:defRPr/>
            </a:pPr>
            <a:r>
              <a:rPr lang="en-US" sz="900" kern="1200" dirty="0" smtClean="0">
                <a:solidFill>
                  <a:schemeClr val="tx1"/>
                </a:solidFill>
                <a:latin typeface="+mn-lt"/>
                <a:ea typeface="+mn-ea"/>
                <a:cs typeface="+mn-cs"/>
              </a:rPr>
              <a:t>Marianne </a:t>
            </a:r>
            <a:r>
              <a:rPr lang="en-US" sz="900" kern="1200" dirty="0" err="1" smtClean="0">
                <a:solidFill>
                  <a:schemeClr val="tx1"/>
                </a:solidFill>
                <a:latin typeface="+mn-lt"/>
                <a:ea typeface="+mn-ea"/>
                <a:cs typeface="+mn-cs"/>
              </a:rPr>
              <a:t>Szeto</a:t>
            </a:r>
            <a:r>
              <a:rPr lang="en-US" sz="900" kern="1200" baseline="0" dirty="0" smtClean="0">
                <a:solidFill>
                  <a:schemeClr val="tx1"/>
                </a:solidFill>
                <a:latin typeface="+mn-lt"/>
                <a:ea typeface="+mn-ea"/>
                <a:cs typeface="+mn-cs"/>
              </a:rPr>
              <a:t> </a:t>
            </a:r>
            <a:r>
              <a:rPr lang="mr-IN" sz="900" kern="1200" baseline="0" dirty="0" smtClean="0">
                <a:solidFill>
                  <a:schemeClr val="tx1"/>
                </a:solidFill>
                <a:latin typeface="+mn-lt"/>
                <a:ea typeface="+mn-ea"/>
                <a:cs typeface="+mn-cs"/>
              </a:rPr>
              <a:t>–</a:t>
            </a:r>
            <a:r>
              <a:rPr lang="en-US" sz="900" kern="1200" baseline="0" dirty="0" smtClean="0">
                <a:solidFill>
                  <a:schemeClr val="tx1"/>
                </a:solidFill>
                <a:latin typeface="+mn-lt"/>
                <a:ea typeface="+mn-ea"/>
                <a:cs typeface="+mn-cs"/>
              </a:rPr>
              <a:t> UCSF </a:t>
            </a:r>
            <a:r>
              <a:rPr lang="mr-IN" sz="900" kern="1200" baseline="0" dirty="0" smtClean="0">
                <a:solidFill>
                  <a:schemeClr val="tx1"/>
                </a:solidFill>
                <a:latin typeface="+mn-lt"/>
                <a:ea typeface="+mn-ea"/>
                <a:cs typeface="+mn-cs"/>
              </a:rPr>
              <a:t>–</a:t>
            </a:r>
            <a:r>
              <a:rPr lang="en-US" sz="900" kern="1200" baseline="0" dirty="0" smtClean="0">
                <a:solidFill>
                  <a:schemeClr val="tx1"/>
                </a:solidFill>
                <a:latin typeface="+mn-lt"/>
                <a:ea typeface="+mn-ea"/>
                <a:cs typeface="+mn-cs"/>
              </a:rPr>
              <a:t> </a:t>
            </a:r>
            <a:r>
              <a:rPr lang="en-US" sz="900" kern="1200" baseline="0" dirty="0" err="1" smtClean="0">
                <a:solidFill>
                  <a:schemeClr val="tx1"/>
                </a:solidFill>
                <a:latin typeface="+mn-lt"/>
                <a:ea typeface="+mn-ea"/>
                <a:cs typeface="+mn-cs"/>
              </a:rPr>
              <a:t>Clincial</a:t>
            </a:r>
            <a:r>
              <a:rPr lang="en-US" sz="900" kern="1200" baseline="0" dirty="0" smtClean="0">
                <a:solidFill>
                  <a:schemeClr val="tx1"/>
                </a:solidFill>
                <a:latin typeface="+mn-lt"/>
                <a:ea typeface="+mn-ea"/>
                <a:cs typeface="+mn-cs"/>
              </a:rPr>
              <a:t> &amp; Translational Science Institute</a:t>
            </a:r>
            <a:endParaRPr lang="en-US" sz="800" dirty="0" smtClean="0">
              <a:solidFill>
                <a:schemeClr val="dk1"/>
              </a:solidFill>
              <a:latin typeface="+mn-lt"/>
              <a:ea typeface="Calibri"/>
              <a:cs typeface="Calibri"/>
              <a:sym typeface="Calibri"/>
            </a:endParaRPr>
          </a:p>
          <a:p>
            <a:pPr>
              <a:lnSpc>
                <a:spcPct val="80000"/>
              </a:lnSpc>
              <a:spcBef>
                <a:spcPts val="274"/>
              </a:spcBef>
              <a:buSzPct val="25000"/>
            </a:pPr>
            <a:endParaRPr sz="900" dirty="0">
              <a:solidFill>
                <a:schemeClr val="dk1"/>
              </a:solidFill>
              <a:latin typeface="Calibri"/>
              <a:ea typeface="Calibri"/>
              <a:cs typeface="Calibri"/>
              <a:sym typeface="Calibri"/>
            </a:endParaRPr>
          </a:p>
          <a:p>
            <a:pPr>
              <a:lnSpc>
                <a:spcPct val="80000"/>
              </a:lnSpc>
              <a:spcBef>
                <a:spcPts val="274"/>
              </a:spcBef>
              <a:buSzPct val="25000"/>
            </a:pPr>
            <a:r>
              <a:rPr lang="en-US" sz="900" dirty="0">
                <a:solidFill>
                  <a:schemeClr val="dk1"/>
                </a:solidFill>
                <a:latin typeface="Calibri"/>
                <a:ea typeface="Calibri"/>
                <a:cs typeface="Calibri"/>
                <a:sym typeface="Calibri"/>
              </a:rPr>
              <a:t>Big Soda clearly targets African American and Latino Youth and Children.</a:t>
            </a:r>
          </a:p>
          <a:p>
            <a:pPr>
              <a:lnSpc>
                <a:spcPct val="80000"/>
              </a:lnSpc>
              <a:spcBef>
                <a:spcPts val="274"/>
              </a:spcBef>
              <a:buSzPct val="25000"/>
            </a:pPr>
            <a:endParaRPr sz="900" u="sng" dirty="0">
              <a:solidFill>
                <a:schemeClr val="hlink"/>
              </a:solidFill>
              <a:latin typeface="Calibri"/>
              <a:ea typeface="Calibri"/>
              <a:cs typeface="Calibri"/>
              <a:sym typeface="Calibri"/>
              <a:hlinkClick r:id="rId3"/>
            </a:endParaRPr>
          </a:p>
          <a:p>
            <a:pPr>
              <a:lnSpc>
                <a:spcPct val="80000"/>
              </a:lnSpc>
              <a:spcBef>
                <a:spcPts val="274"/>
              </a:spcBef>
              <a:buSzPct val="25000"/>
            </a:pPr>
            <a:r>
              <a:rPr lang="en-US" sz="900" u="sng" dirty="0">
                <a:solidFill>
                  <a:schemeClr val="hlink"/>
                </a:solidFill>
                <a:latin typeface="Calibri"/>
                <a:ea typeface="Calibri"/>
                <a:cs typeface="Calibri"/>
                <a:sym typeface="Calibri"/>
                <a:hlinkClick r:id="rId3"/>
              </a:rPr>
              <a:t>http://www.sugarydrinkfacts.org/resources/SugaryDrinkFACTS_ReportSummary.pdf</a:t>
            </a:r>
            <a:r>
              <a:rPr lang="en-US" sz="900" u="sng" dirty="0">
                <a:solidFill>
                  <a:schemeClr val="dk1"/>
                </a:solidFill>
                <a:latin typeface="Calibri"/>
                <a:ea typeface="Calibri"/>
                <a:cs typeface="Calibri"/>
                <a:sym typeface="Calibri"/>
              </a:rPr>
              <a:t>​</a:t>
            </a:r>
          </a:p>
          <a:p>
            <a:pPr>
              <a:lnSpc>
                <a:spcPct val="80000"/>
              </a:lnSpc>
              <a:spcBef>
                <a:spcPts val="274"/>
              </a:spcBef>
              <a:buSzPct val="25000"/>
            </a:pPr>
            <a:endParaRPr sz="900" dirty="0">
              <a:solidFill>
                <a:schemeClr val="dk1"/>
              </a:solidFill>
              <a:latin typeface="Calibri"/>
              <a:ea typeface="Calibri"/>
              <a:cs typeface="Calibri"/>
              <a:sym typeface="Calibri"/>
            </a:endParaRPr>
          </a:p>
          <a:p>
            <a:pPr>
              <a:lnSpc>
                <a:spcPct val="80000"/>
              </a:lnSpc>
              <a:spcBef>
                <a:spcPts val="274"/>
              </a:spcBef>
              <a:buSzPct val="25000"/>
            </a:pPr>
            <a:r>
              <a:rPr lang="en-US" sz="900" dirty="0">
                <a:solidFill>
                  <a:schemeClr val="dk1"/>
                </a:solidFill>
                <a:latin typeface="Calibri"/>
                <a:ea typeface="Calibri"/>
                <a:cs typeface="Calibri"/>
                <a:sym typeface="Calibri"/>
              </a:rPr>
              <a:t>African American disproportionate exposure is partially explained by greater TV viewing times, however some brands  appeared to target black youth specifically with their media buys and/or ad content. </a:t>
            </a:r>
          </a:p>
          <a:p>
            <a:pPr>
              <a:lnSpc>
                <a:spcPct val="80000"/>
              </a:lnSpc>
              <a:spcBef>
                <a:spcPts val="274"/>
              </a:spcBef>
              <a:buSzPct val="25000"/>
            </a:pPr>
            <a:endParaRPr sz="900" dirty="0">
              <a:solidFill>
                <a:schemeClr val="dk1"/>
              </a:solidFill>
              <a:latin typeface="Calibri"/>
              <a:ea typeface="Calibri"/>
              <a:cs typeface="Calibri"/>
              <a:sym typeface="Calibri"/>
            </a:endParaRPr>
          </a:p>
          <a:p>
            <a:pPr>
              <a:lnSpc>
                <a:spcPct val="80000"/>
              </a:lnSpc>
              <a:spcBef>
                <a:spcPts val="274"/>
              </a:spcBef>
              <a:buSzPct val="25000"/>
            </a:pPr>
            <a:r>
              <a:rPr lang="en-US" sz="900" dirty="0">
                <a:solidFill>
                  <a:schemeClr val="dk1"/>
                </a:solidFill>
                <a:latin typeface="Calibri"/>
                <a:ea typeface="Calibri"/>
                <a:cs typeface="Calibri"/>
                <a:sym typeface="Calibri"/>
              </a:rPr>
              <a:t>In order to reach these groups, industry leaders such as Coca-Cola and PepsiCo have created multicultural marketing teams, which develop targeted campaigns that speak to the cultures and unique social norms of these groups. </a:t>
            </a:r>
            <a:r>
              <a:rPr lang="en-US" sz="900" i="1" dirty="0">
                <a:solidFill>
                  <a:schemeClr val="dk1"/>
                </a:solidFill>
                <a:latin typeface="Calibri"/>
                <a:ea typeface="Calibri"/>
                <a:cs typeface="Calibri"/>
                <a:sym typeface="Calibri"/>
              </a:rPr>
              <a:t>(Breaking Down the Chain: A Guide to the soft drink industry, </a:t>
            </a:r>
            <a:r>
              <a:rPr lang="en-US" sz="900" i="1" dirty="0" err="1">
                <a:solidFill>
                  <a:schemeClr val="dk1"/>
                </a:solidFill>
                <a:latin typeface="Calibri"/>
                <a:ea typeface="Calibri"/>
                <a:cs typeface="Calibri"/>
                <a:sym typeface="Calibri"/>
              </a:rPr>
              <a:t>ChangeLab</a:t>
            </a:r>
            <a:r>
              <a:rPr lang="en-US" sz="900" i="1" dirty="0">
                <a:solidFill>
                  <a:schemeClr val="dk1"/>
                </a:solidFill>
                <a:latin typeface="Calibri"/>
                <a:ea typeface="Calibri"/>
                <a:cs typeface="Calibri"/>
                <a:sym typeface="Calibri"/>
              </a:rPr>
              <a:t> Solutions), 2012)</a:t>
            </a:r>
          </a:p>
          <a:p>
            <a:pPr>
              <a:lnSpc>
                <a:spcPct val="80000"/>
              </a:lnSpc>
              <a:spcBef>
                <a:spcPts val="274"/>
              </a:spcBef>
              <a:buSzPct val="25000"/>
            </a:pPr>
            <a:r>
              <a:rPr lang="en-US" sz="900" b="1" dirty="0">
                <a:solidFill>
                  <a:schemeClr val="dk1"/>
                </a:solidFill>
                <a:latin typeface="Calibri"/>
                <a:ea typeface="Calibri"/>
                <a:cs typeface="Calibri"/>
                <a:sym typeface="Calibri"/>
              </a:rPr>
              <a:t> </a:t>
            </a:r>
          </a:p>
          <a:p>
            <a:pPr>
              <a:lnSpc>
                <a:spcPct val="80000"/>
              </a:lnSpc>
              <a:spcBef>
                <a:spcPts val="274"/>
              </a:spcBef>
              <a:buSzPct val="25000"/>
            </a:pPr>
            <a:r>
              <a:rPr lang="en-US" sz="900" dirty="0">
                <a:solidFill>
                  <a:schemeClr val="dk1"/>
                </a:solidFill>
                <a:latin typeface="Calibri"/>
                <a:ea typeface="Calibri"/>
                <a:cs typeface="Calibri"/>
                <a:sym typeface="Calibri"/>
              </a:rPr>
              <a:t> A recent quote from Joe </a:t>
            </a:r>
            <a:r>
              <a:rPr lang="en-US" sz="900" dirty="0" err="1">
                <a:solidFill>
                  <a:schemeClr val="dk1"/>
                </a:solidFill>
                <a:latin typeface="Calibri"/>
                <a:ea typeface="Calibri"/>
                <a:cs typeface="Calibri"/>
                <a:sym typeface="Calibri"/>
              </a:rPr>
              <a:t>Tripodi</a:t>
            </a:r>
            <a:r>
              <a:rPr lang="en-US" sz="900" dirty="0">
                <a:solidFill>
                  <a:schemeClr val="dk1"/>
                </a:solidFill>
                <a:latin typeface="Calibri"/>
                <a:ea typeface="Calibri"/>
                <a:cs typeface="Calibri"/>
                <a:sym typeface="Calibri"/>
              </a:rPr>
              <a:t> from the Coca-Cola company, sums it up from a marketing webinar on March 6, 2014: </a:t>
            </a:r>
            <a:r>
              <a:rPr lang="en-US" sz="900" b="1" i="1" dirty="0">
                <a:solidFill>
                  <a:schemeClr val="dk1"/>
                </a:solidFill>
                <a:latin typeface="Calibri"/>
                <a:ea typeface="Calibri"/>
                <a:cs typeface="Calibri"/>
                <a:sym typeface="Calibri"/>
              </a:rPr>
              <a:t>Winning the Hearts and Minds of the Global Millennial Generation</a:t>
            </a:r>
          </a:p>
          <a:p>
            <a:pPr>
              <a:lnSpc>
                <a:spcPct val="80000"/>
              </a:lnSpc>
              <a:spcBef>
                <a:spcPts val="274"/>
              </a:spcBef>
              <a:buSzPct val="25000"/>
            </a:pPr>
            <a:endParaRPr sz="900" dirty="0">
              <a:solidFill>
                <a:schemeClr val="dk1"/>
              </a:solidFill>
              <a:latin typeface="Calibri"/>
              <a:ea typeface="Calibri"/>
              <a:cs typeface="Calibri"/>
              <a:sym typeface="Calibri"/>
            </a:endParaRPr>
          </a:p>
          <a:p>
            <a:pPr>
              <a:lnSpc>
                <a:spcPct val="80000"/>
              </a:lnSpc>
              <a:spcBef>
                <a:spcPts val="274"/>
              </a:spcBef>
              <a:buSzPct val="25000"/>
            </a:pPr>
            <a:r>
              <a:rPr lang="en-US" sz="900" dirty="0">
                <a:solidFill>
                  <a:schemeClr val="dk1"/>
                </a:solidFill>
                <a:latin typeface="Calibri"/>
                <a:ea typeface="Calibri"/>
                <a:cs typeface="Calibri"/>
                <a:sym typeface="Calibri"/>
              </a:rPr>
              <a:t>“Vision 2020 is Coke’s plan to double its business by 2020… This aggressive plan is focused on dramatically increasing consumption of sugary beverages by young people using precision marketing that targets young people, mostly in Latino and African-American communities in the United States and developing countries abroad…” Joe </a:t>
            </a:r>
            <a:r>
              <a:rPr lang="en-US" sz="900" dirty="0" err="1">
                <a:solidFill>
                  <a:schemeClr val="dk1"/>
                </a:solidFill>
                <a:latin typeface="Calibri"/>
                <a:ea typeface="Calibri"/>
                <a:cs typeface="Calibri"/>
                <a:sym typeface="Calibri"/>
              </a:rPr>
              <a:t>Tripodi</a:t>
            </a:r>
            <a:r>
              <a:rPr lang="en-US" sz="900" dirty="0">
                <a:solidFill>
                  <a:schemeClr val="dk1"/>
                </a:solidFill>
                <a:latin typeface="Calibri"/>
                <a:ea typeface="Calibri"/>
                <a:cs typeface="Calibri"/>
                <a:sym typeface="Calibri"/>
              </a:rPr>
              <a:t>, Chief Marketing and Commercial Officer for the Coca-Cola Company</a:t>
            </a:r>
          </a:p>
          <a:p>
            <a:pPr>
              <a:lnSpc>
                <a:spcPct val="80000"/>
              </a:lnSpc>
              <a:spcBef>
                <a:spcPts val="274"/>
              </a:spcBef>
              <a:buSzPct val="25000"/>
            </a:pPr>
            <a:endParaRPr sz="900" b="1" dirty="0">
              <a:solidFill>
                <a:schemeClr val="dk1"/>
              </a:solidFill>
              <a:latin typeface="Calibri"/>
              <a:ea typeface="Calibri"/>
              <a:cs typeface="Calibri"/>
              <a:sym typeface="Calibri"/>
            </a:endParaRPr>
          </a:p>
          <a:p>
            <a:pPr>
              <a:lnSpc>
                <a:spcPct val="80000"/>
              </a:lnSpc>
              <a:spcBef>
                <a:spcPts val="274"/>
              </a:spcBef>
              <a:buSzPct val="25000"/>
            </a:pPr>
            <a:endParaRPr sz="900" b="1" dirty="0">
              <a:solidFill>
                <a:schemeClr val="dk1"/>
              </a:solidFill>
              <a:latin typeface="Calibri"/>
              <a:ea typeface="Calibri"/>
              <a:cs typeface="Calibri"/>
              <a:sym typeface="Calibri"/>
            </a:endParaRPr>
          </a:p>
          <a:p>
            <a:pPr>
              <a:lnSpc>
                <a:spcPct val="80000"/>
              </a:lnSpc>
              <a:spcBef>
                <a:spcPts val="274"/>
              </a:spcBef>
              <a:buSzPct val="25000"/>
            </a:pPr>
            <a:r>
              <a:rPr lang="en-US" sz="900" b="1" dirty="0">
                <a:solidFill>
                  <a:schemeClr val="dk1"/>
                </a:solidFill>
                <a:latin typeface="Calibri"/>
                <a:ea typeface="Calibri"/>
                <a:cs typeface="Calibri"/>
                <a:sym typeface="Calibri"/>
              </a:rPr>
              <a:t>Why does the industry target </a:t>
            </a:r>
            <a:r>
              <a:rPr lang="en-US" sz="900" b="1" u="sng" dirty="0">
                <a:solidFill>
                  <a:schemeClr val="dk1"/>
                </a:solidFill>
                <a:latin typeface="Calibri"/>
                <a:ea typeface="Calibri"/>
                <a:cs typeface="Calibri"/>
                <a:sym typeface="Calibri"/>
              </a:rPr>
              <a:t>youth</a:t>
            </a:r>
            <a:r>
              <a:rPr lang="en-US" sz="900" b="1" dirty="0">
                <a:solidFill>
                  <a:schemeClr val="dk1"/>
                </a:solidFill>
                <a:latin typeface="Calibri"/>
                <a:ea typeface="Calibri"/>
                <a:cs typeface="Calibri"/>
                <a:sym typeface="Calibri"/>
              </a:rPr>
              <a:t>?</a:t>
            </a:r>
          </a:p>
          <a:p>
            <a:pPr>
              <a:lnSpc>
                <a:spcPct val="80000"/>
              </a:lnSpc>
              <a:spcBef>
                <a:spcPts val="274"/>
              </a:spcBef>
              <a:buSzPct val="25000"/>
            </a:pPr>
            <a:r>
              <a:rPr lang="en-US" sz="900" b="1" dirty="0">
                <a:solidFill>
                  <a:schemeClr val="dk1"/>
                </a:solidFill>
                <a:latin typeface="Calibri"/>
                <a:ea typeface="Calibri"/>
                <a:cs typeface="Calibri"/>
                <a:sym typeface="Calibri"/>
              </a:rPr>
              <a:t>Do you feel targeted?</a:t>
            </a:r>
          </a:p>
          <a:p>
            <a:pPr>
              <a:lnSpc>
                <a:spcPct val="80000"/>
              </a:lnSpc>
              <a:spcBef>
                <a:spcPts val="274"/>
              </a:spcBef>
              <a:buSzPct val="25000"/>
            </a:pPr>
            <a:endParaRPr sz="900" dirty="0">
              <a:solidFill>
                <a:schemeClr val="dk1"/>
              </a:solidFill>
              <a:latin typeface="Calibri"/>
              <a:ea typeface="Calibri"/>
              <a:cs typeface="Calibri"/>
              <a:sym typeface="Calibri"/>
            </a:endParaRPr>
          </a:p>
          <a:p>
            <a:pPr>
              <a:lnSpc>
                <a:spcPct val="80000"/>
              </a:lnSpc>
              <a:spcBef>
                <a:spcPts val="274"/>
              </a:spcBef>
              <a:buSzPct val="25000"/>
            </a:pPr>
            <a:r>
              <a:rPr lang="en-US" sz="900" dirty="0">
                <a:solidFill>
                  <a:schemeClr val="dk1"/>
                </a:solidFill>
                <a:latin typeface="Calibri"/>
                <a:ea typeface="Calibri"/>
                <a:cs typeface="Calibri"/>
                <a:sym typeface="Calibri"/>
              </a:rPr>
              <a:t>A significant portion of marketing aimed directly at youth ages 2–17. (</a:t>
            </a:r>
            <a:r>
              <a:rPr lang="en-US" sz="900" i="1" dirty="0">
                <a:solidFill>
                  <a:schemeClr val="dk1"/>
                </a:solidFill>
                <a:latin typeface="Calibri"/>
                <a:ea typeface="Calibri"/>
                <a:cs typeface="Calibri"/>
                <a:sym typeface="Calibri"/>
              </a:rPr>
              <a:t>Commission. UFT. Marketing Food to Children and Adolescents: A Review of Industry Expenditures, Activities, and Self-Regulation. . In. Washington, DC: US Federal Trade Commission; 2008.)</a:t>
            </a:r>
          </a:p>
          <a:p>
            <a:pPr>
              <a:lnSpc>
                <a:spcPct val="80000"/>
              </a:lnSpc>
              <a:spcBef>
                <a:spcPts val="274"/>
              </a:spcBef>
              <a:buSzPct val="25000"/>
            </a:pPr>
            <a:endParaRPr sz="900" dirty="0">
              <a:solidFill>
                <a:schemeClr val="dk1"/>
              </a:solidFill>
              <a:latin typeface="Calibri"/>
              <a:ea typeface="Calibri"/>
              <a:cs typeface="Calibri"/>
              <a:sym typeface="Calibri"/>
            </a:endParaRPr>
          </a:p>
        </p:txBody>
      </p:sp>
      <p:sp>
        <p:nvSpPr>
          <p:cNvPr id="235" name="Shape 235"/>
          <p:cNvSpPr txBox="1">
            <a:spLocks noGrp="1"/>
          </p:cNvSpPr>
          <p:nvPr>
            <p:ph type="sldNum" idx="12"/>
          </p:nvPr>
        </p:nvSpPr>
        <p:spPr>
          <a:xfrm>
            <a:off x="3884614" y="8750053"/>
            <a:ext cx="2971799" cy="460612"/>
          </a:xfrm>
          <a:prstGeom prst="rect">
            <a:avLst/>
          </a:prstGeom>
          <a:noFill/>
          <a:ln>
            <a:noFill/>
          </a:ln>
        </p:spPr>
        <p:txBody>
          <a:bodyPr lIns="91433" tIns="45704" rIns="91433" bIns="45704"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41</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804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Sugary drink taxes are like tobacco taxes</a:t>
            </a:r>
          </a:p>
          <a:p>
            <a:endParaRPr lang="en-US" dirty="0"/>
          </a:p>
        </p:txBody>
      </p:sp>
      <p:sp>
        <p:nvSpPr>
          <p:cNvPr id="4" name="Slide Number Placeholder 3"/>
          <p:cNvSpPr>
            <a:spLocks noGrp="1"/>
          </p:cNvSpPr>
          <p:nvPr>
            <p:ph type="sldNum" sz="quarter" idx="10"/>
          </p:nvPr>
        </p:nvSpPr>
        <p:spPr/>
        <p:txBody>
          <a:bodyPr/>
          <a:lstStyle/>
          <a:p>
            <a:fld id="{92164950-18C5-7547-BD8C-28E87D398931}" type="slidenum">
              <a:rPr lang="en-US" smtClean="0"/>
              <a:t>42</a:t>
            </a:fld>
            <a:endParaRPr lang="en-US"/>
          </a:p>
        </p:txBody>
      </p:sp>
    </p:spTree>
    <p:extLst>
      <p:ext uri="{BB962C8B-B14F-4D97-AF65-F5344CB8AC3E}">
        <p14:creationId xmlns:p14="http://schemas.microsoft.com/office/powerpoint/2010/main" val="333720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$245,874 to Healthy Black Families to enact Thirsty for Change!  Which has the following components:  1) community needs assessment;  2)  Train a cohort of community residents to educate</a:t>
            </a:r>
            <a:r>
              <a:rPr lang="en-US" sz="1200" kern="1200" baseline="0" dirty="0" smtClean="0">
                <a:solidFill>
                  <a:schemeClr val="tx1"/>
                </a:solidFill>
                <a:effectLst/>
                <a:latin typeface="+mn-lt"/>
                <a:ea typeface="+mn-ea"/>
                <a:cs typeface="+mn-cs"/>
              </a:rPr>
              <a:t> about: </a:t>
            </a:r>
            <a:r>
              <a:rPr lang="en-US" sz="1200" kern="1200" dirty="0" smtClean="0">
                <a:solidFill>
                  <a:schemeClr val="tx1"/>
                </a:solidFill>
                <a:effectLst/>
                <a:latin typeface="+mn-lt"/>
                <a:ea typeface="+mn-ea"/>
                <a:cs typeface="+mn-cs"/>
              </a:rPr>
              <a:t>health inequities in Berkeley, the health effects of SSBs, industry’s predatory marketing practices, and encourage</a:t>
            </a:r>
            <a:r>
              <a:rPr lang="en-US" sz="1200" kern="1200" baseline="0" dirty="0" smtClean="0">
                <a:solidFill>
                  <a:schemeClr val="tx1"/>
                </a:solidFill>
                <a:effectLst/>
                <a:latin typeface="+mn-lt"/>
                <a:ea typeface="+mn-ea"/>
                <a:cs typeface="+mn-cs"/>
              </a:rPr>
              <a:t> tap wate</a:t>
            </a:r>
            <a:r>
              <a:rPr lang="en-US" sz="1200" kern="1200" dirty="0" smtClean="0">
                <a:solidFill>
                  <a:schemeClr val="tx1"/>
                </a:solidFill>
                <a:effectLst/>
                <a:latin typeface="+mn-lt"/>
                <a:ea typeface="+mn-ea"/>
                <a:cs typeface="+mn-cs"/>
              </a:rPr>
              <a:t>r;  3) Provide “hands-on”  instruction to support African American families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shop smart, cook smart, and eat smart through cooking instruction, family workshops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peer support to change behaviors; and, 4) Promote organizational policies and practices to reduce SSB consumption and encourage consumption of tap water.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$115,266 to the Ecology Center  to:   1) develop a cadre of peer health educators to lead the It’s Your Body – Don’t Hate, Hydrate!  outreach and education efforts, 2) Increase awareness of health risks of consuming SSB’s and promote consumption of tap water and healthy foods among Berkeley youth ages 14 to 22; 3) Improve the built environment to support healthy beverage choices.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$151,031 to the YMCA for:  1) supporting the CDC Recognized Diabetes Prevention Program 2) to support their Head</a:t>
            </a:r>
            <a:r>
              <a:rPr lang="en-US" sz="1200" kern="1200" baseline="0" dirty="0" smtClean="0">
                <a:solidFill>
                  <a:schemeClr val="tx1"/>
                </a:solidFill>
                <a:effectLst/>
                <a:latin typeface="+mn-lt"/>
                <a:ea typeface="+mn-ea"/>
                <a:cs typeface="+mn-cs"/>
              </a:rPr>
              <a:t> Start programs </a:t>
            </a:r>
            <a:r>
              <a:rPr lang="en-US" sz="1200" kern="1200" dirty="0" smtClean="0">
                <a:solidFill>
                  <a:schemeClr val="tx1"/>
                </a:solidFill>
                <a:effectLst/>
                <a:latin typeface="+mn-lt"/>
                <a:ea typeface="+mn-ea"/>
                <a:cs typeface="+mn-cs"/>
              </a:rPr>
              <a:t>to educate and implement healthy drink practices</a:t>
            </a:r>
            <a:r>
              <a:rPr lang="en-US" sz="1200" kern="1200" baseline="0" dirty="0" smtClean="0">
                <a:solidFill>
                  <a:schemeClr val="tx1"/>
                </a:solidFill>
                <a:effectLst/>
                <a:latin typeface="+mn-lt"/>
                <a:ea typeface="+mn-ea"/>
                <a:cs typeface="+mn-cs"/>
              </a:rPr>
              <a:t> among</a:t>
            </a:r>
            <a:r>
              <a:rPr lang="en-US" sz="1200" kern="1200" dirty="0" smtClean="0">
                <a:solidFill>
                  <a:schemeClr val="tx1"/>
                </a:solidFill>
                <a:effectLst/>
                <a:latin typeface="+mn-lt"/>
                <a:ea typeface="+mn-ea"/>
                <a:cs typeface="+mn-cs"/>
              </a:rPr>
              <a:t> students,</a:t>
            </a:r>
            <a:r>
              <a:rPr lang="en-US" sz="1200" kern="1200" baseline="0" dirty="0" smtClean="0">
                <a:solidFill>
                  <a:schemeClr val="tx1"/>
                </a:solidFill>
                <a:effectLst/>
                <a:latin typeface="+mn-lt"/>
                <a:ea typeface="+mn-ea"/>
                <a:cs typeface="+mn-cs"/>
              </a:rPr>
              <a:t> teachers</a:t>
            </a:r>
            <a:r>
              <a:rPr lang="en-US" sz="1200" kern="1200" dirty="0" smtClean="0">
                <a:solidFill>
                  <a:schemeClr val="tx1"/>
                </a:solidFill>
                <a:effectLst/>
                <a:latin typeface="+mn-lt"/>
                <a:ea typeface="+mn-ea"/>
                <a:cs typeface="+mn-cs"/>
              </a:rPr>
              <a:t> and families; and 3) provide ongoing training for head-start teachers to deepen their understanding of health and nutrition.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$125,000 to the Berkeley Youth Alternatives for:  1) training youth in nutrition education, 2) make fruits and vegetables more accessible to both the BYA youth and also at two faith centers, 3) conduct a social marketing campaign that promotes good nutrition habits free of SSBs and rich in fruit and vegetable consumption.</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2164950-18C5-7547-BD8C-28E87D398931}" type="slidenum">
              <a:rPr lang="en-US" smtClean="0"/>
              <a:t>44</a:t>
            </a:fld>
            <a:endParaRPr lang="en-US"/>
          </a:p>
        </p:txBody>
      </p:sp>
    </p:spTree>
    <p:extLst>
      <p:ext uri="{BB962C8B-B14F-4D97-AF65-F5344CB8AC3E}">
        <p14:creationId xmlns:p14="http://schemas.microsoft.com/office/powerpoint/2010/main" val="94740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Vital</a:t>
            </a:r>
            <a:endParaRPr lang="en-US" dirty="0"/>
          </a:p>
        </p:txBody>
      </p:sp>
      <p:sp>
        <p:nvSpPr>
          <p:cNvPr id="4" name="Slide Number Placeholder 3"/>
          <p:cNvSpPr>
            <a:spLocks noGrp="1"/>
          </p:cNvSpPr>
          <p:nvPr>
            <p:ph type="sldNum" sz="quarter" idx="10"/>
          </p:nvPr>
        </p:nvSpPr>
        <p:spPr/>
        <p:txBody>
          <a:bodyPr/>
          <a:lstStyle/>
          <a:p>
            <a:fld id="{92164950-18C5-7547-BD8C-28E87D398931}" type="slidenum">
              <a:rPr lang="en-US" smtClean="0"/>
              <a:t>7</a:t>
            </a:fld>
            <a:endParaRPr lang="en-US"/>
          </a:p>
        </p:txBody>
      </p:sp>
    </p:spTree>
    <p:extLst>
      <p:ext uri="{BB962C8B-B14F-4D97-AF65-F5344CB8AC3E}">
        <p14:creationId xmlns:p14="http://schemas.microsoft.com/office/powerpoint/2010/main" val="379529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64950-18C5-7547-BD8C-28E87D398931}" type="slidenum">
              <a:rPr lang="en-US" smtClean="0"/>
              <a:t>9</a:t>
            </a:fld>
            <a:endParaRPr lang="en-US"/>
          </a:p>
        </p:txBody>
      </p:sp>
    </p:spTree>
    <p:extLst>
      <p:ext uri="{BB962C8B-B14F-4D97-AF65-F5344CB8AC3E}">
        <p14:creationId xmlns:p14="http://schemas.microsoft.com/office/powerpoint/2010/main" val="1447903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smtClean="0">
                <a:latin typeface="Arial"/>
                <a:cs typeface="Arial"/>
              </a:rPr>
              <a:t>examined data, wondered about the questions, why so different than statewide results</a:t>
            </a:r>
          </a:p>
          <a:p>
            <a:endParaRPr lang="en-US" dirty="0"/>
          </a:p>
        </p:txBody>
      </p:sp>
      <p:sp>
        <p:nvSpPr>
          <p:cNvPr id="4" name="Slide Number Placeholder 3"/>
          <p:cNvSpPr>
            <a:spLocks noGrp="1"/>
          </p:cNvSpPr>
          <p:nvPr>
            <p:ph type="sldNum" sz="quarter" idx="10"/>
          </p:nvPr>
        </p:nvSpPr>
        <p:spPr/>
        <p:txBody>
          <a:bodyPr/>
          <a:lstStyle/>
          <a:p>
            <a:fld id="{92164950-18C5-7547-BD8C-28E87D398931}" type="slidenum">
              <a:rPr lang="en-US" smtClean="0"/>
              <a:t>15</a:t>
            </a:fld>
            <a:endParaRPr lang="en-US"/>
          </a:p>
        </p:txBody>
      </p:sp>
    </p:spTree>
    <p:extLst>
      <p:ext uri="{BB962C8B-B14F-4D97-AF65-F5344CB8AC3E}">
        <p14:creationId xmlns:p14="http://schemas.microsoft.com/office/powerpoint/2010/main" val="385308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Vital to </a:t>
            </a:r>
            <a:endParaRPr lang="en-US" dirty="0"/>
          </a:p>
        </p:txBody>
      </p:sp>
      <p:sp>
        <p:nvSpPr>
          <p:cNvPr id="4" name="Slide Number Placeholder 3"/>
          <p:cNvSpPr>
            <a:spLocks noGrp="1"/>
          </p:cNvSpPr>
          <p:nvPr>
            <p:ph type="sldNum" sz="quarter" idx="10"/>
          </p:nvPr>
        </p:nvSpPr>
        <p:spPr/>
        <p:txBody>
          <a:bodyPr/>
          <a:lstStyle/>
          <a:p>
            <a:fld id="{92164950-18C5-7547-BD8C-28E87D398931}" type="slidenum">
              <a:rPr lang="en-US" smtClean="0"/>
              <a:t>16</a:t>
            </a:fld>
            <a:endParaRPr lang="en-US"/>
          </a:p>
        </p:txBody>
      </p:sp>
    </p:spTree>
    <p:extLst>
      <p:ext uri="{BB962C8B-B14F-4D97-AF65-F5344CB8AC3E}">
        <p14:creationId xmlns:p14="http://schemas.microsoft.com/office/powerpoint/2010/main" val="159180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examined data, wondered about the questions, why so different than statewide results</a:t>
            </a:r>
          </a:p>
          <a:p>
            <a:endParaRPr lang="en-US" dirty="0"/>
          </a:p>
        </p:txBody>
      </p:sp>
      <p:sp>
        <p:nvSpPr>
          <p:cNvPr id="4" name="Slide Number Placeholder 3"/>
          <p:cNvSpPr>
            <a:spLocks noGrp="1"/>
          </p:cNvSpPr>
          <p:nvPr>
            <p:ph type="sldNum" sz="quarter" idx="10"/>
          </p:nvPr>
        </p:nvSpPr>
        <p:spPr/>
        <p:txBody>
          <a:bodyPr/>
          <a:lstStyle/>
          <a:p>
            <a:fld id="{92164950-18C5-7547-BD8C-28E87D398931}" type="slidenum">
              <a:rPr lang="en-US" smtClean="0"/>
              <a:t>23</a:t>
            </a:fld>
            <a:endParaRPr lang="en-US"/>
          </a:p>
        </p:txBody>
      </p:sp>
    </p:spTree>
    <p:extLst>
      <p:ext uri="{BB962C8B-B14F-4D97-AF65-F5344CB8AC3E}">
        <p14:creationId xmlns:p14="http://schemas.microsoft.com/office/powerpoint/2010/main" val="385308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smtClean="0">
                <a:latin typeface="Arial"/>
                <a:cs typeface="Arial"/>
              </a:rPr>
              <a:t>examined data, wondered about the questions, why so different than statewide results</a:t>
            </a:r>
          </a:p>
          <a:p>
            <a:endParaRPr lang="en-US" dirty="0"/>
          </a:p>
        </p:txBody>
      </p:sp>
      <p:sp>
        <p:nvSpPr>
          <p:cNvPr id="4" name="Slide Number Placeholder 3"/>
          <p:cNvSpPr>
            <a:spLocks noGrp="1"/>
          </p:cNvSpPr>
          <p:nvPr>
            <p:ph type="sldNum" sz="quarter" idx="10"/>
          </p:nvPr>
        </p:nvSpPr>
        <p:spPr/>
        <p:txBody>
          <a:bodyPr/>
          <a:lstStyle/>
          <a:p>
            <a:fld id="{92164950-18C5-7547-BD8C-28E87D398931}" type="slidenum">
              <a:rPr lang="en-US" smtClean="0"/>
              <a:t>25</a:t>
            </a:fld>
            <a:endParaRPr lang="en-US"/>
          </a:p>
        </p:txBody>
      </p:sp>
    </p:spTree>
    <p:extLst>
      <p:ext uri="{BB962C8B-B14F-4D97-AF65-F5344CB8AC3E}">
        <p14:creationId xmlns:p14="http://schemas.microsoft.com/office/powerpoint/2010/main" val="385308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64950-18C5-7547-BD8C-28E87D398931}" type="slidenum">
              <a:rPr lang="en-US" smtClean="0"/>
              <a:t>27</a:t>
            </a:fld>
            <a:endParaRPr lang="en-US"/>
          </a:p>
        </p:txBody>
      </p:sp>
    </p:spTree>
    <p:extLst>
      <p:ext uri="{BB962C8B-B14F-4D97-AF65-F5344CB8AC3E}">
        <p14:creationId xmlns:p14="http://schemas.microsoft.com/office/powerpoint/2010/main" val="2890342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 increased risk of diabetes with one drink / day:</a:t>
            </a:r>
          </a:p>
          <a:p>
            <a:r>
              <a:rPr lang="en-US" dirty="0" smtClean="0"/>
              <a:t>http://</a:t>
            </a:r>
            <a:r>
              <a:rPr lang="en-US" dirty="0" err="1" smtClean="0"/>
              <a:t>www.sugarscience.org</a:t>
            </a:r>
            <a:r>
              <a:rPr lang="en-US" dirty="0" smtClean="0"/>
              <a:t>/sugar-sweetened-beverages/#.</a:t>
            </a:r>
            <a:r>
              <a:rPr lang="en-US" dirty="0" err="1" smtClean="0"/>
              <a:t>WKNgEbYrJZq</a:t>
            </a:r>
            <a:endParaRPr lang="en-US" dirty="0" smtClean="0"/>
          </a:p>
          <a:p>
            <a:endParaRPr lang="en-US" dirty="0"/>
          </a:p>
        </p:txBody>
      </p:sp>
      <p:sp>
        <p:nvSpPr>
          <p:cNvPr id="4" name="Slide Number Placeholder 3"/>
          <p:cNvSpPr>
            <a:spLocks noGrp="1"/>
          </p:cNvSpPr>
          <p:nvPr>
            <p:ph type="sldNum" sz="quarter" idx="10"/>
          </p:nvPr>
        </p:nvSpPr>
        <p:spPr/>
        <p:txBody>
          <a:bodyPr/>
          <a:lstStyle/>
          <a:p>
            <a:fld id="{92164950-18C5-7547-BD8C-28E87D398931}" type="slidenum">
              <a:rPr lang="en-US" smtClean="0"/>
              <a:t>38</a:t>
            </a:fld>
            <a:endParaRPr lang="en-US"/>
          </a:p>
        </p:txBody>
      </p:sp>
    </p:spTree>
    <p:extLst>
      <p:ext uri="{BB962C8B-B14F-4D97-AF65-F5344CB8AC3E}">
        <p14:creationId xmlns:p14="http://schemas.microsoft.com/office/powerpoint/2010/main" val="123948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73B3BA-B469-4E41-896B-420870CE2364}"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BA15-3EC3-4743-9C1C-C6F3F6099C8B}" type="slidenum">
              <a:rPr lang="en-US" smtClean="0"/>
              <a:t>‹#›</a:t>
            </a:fld>
            <a:endParaRPr lang="en-US"/>
          </a:p>
        </p:txBody>
      </p:sp>
    </p:spTree>
    <p:extLst>
      <p:ext uri="{BB962C8B-B14F-4D97-AF65-F5344CB8AC3E}">
        <p14:creationId xmlns:p14="http://schemas.microsoft.com/office/powerpoint/2010/main" val="390797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73B3BA-B469-4E41-896B-420870CE2364}"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BA15-3EC3-4743-9C1C-C6F3F6099C8B}" type="slidenum">
              <a:rPr lang="en-US" smtClean="0"/>
              <a:t>‹#›</a:t>
            </a:fld>
            <a:endParaRPr lang="en-US"/>
          </a:p>
        </p:txBody>
      </p:sp>
    </p:spTree>
    <p:extLst>
      <p:ext uri="{BB962C8B-B14F-4D97-AF65-F5344CB8AC3E}">
        <p14:creationId xmlns:p14="http://schemas.microsoft.com/office/powerpoint/2010/main" val="19392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73B3BA-B469-4E41-896B-420870CE2364}"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BA15-3EC3-4743-9C1C-C6F3F6099C8B}" type="slidenum">
              <a:rPr lang="en-US" smtClean="0"/>
              <a:t>‹#›</a:t>
            </a:fld>
            <a:endParaRPr lang="en-US"/>
          </a:p>
        </p:txBody>
      </p:sp>
    </p:spTree>
    <p:extLst>
      <p:ext uri="{BB962C8B-B14F-4D97-AF65-F5344CB8AC3E}">
        <p14:creationId xmlns:p14="http://schemas.microsoft.com/office/powerpoint/2010/main" val="293478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73B3BA-B469-4E41-896B-420870CE2364}"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BA15-3EC3-4743-9C1C-C6F3F6099C8B}" type="slidenum">
              <a:rPr lang="en-US" smtClean="0"/>
              <a:t>‹#›</a:t>
            </a:fld>
            <a:endParaRPr lang="en-US"/>
          </a:p>
        </p:txBody>
      </p:sp>
    </p:spTree>
    <p:extLst>
      <p:ext uri="{BB962C8B-B14F-4D97-AF65-F5344CB8AC3E}">
        <p14:creationId xmlns:p14="http://schemas.microsoft.com/office/powerpoint/2010/main" val="156654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73B3BA-B469-4E41-896B-420870CE2364}"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BA15-3EC3-4743-9C1C-C6F3F6099C8B}" type="slidenum">
              <a:rPr lang="en-US" smtClean="0"/>
              <a:t>‹#›</a:t>
            </a:fld>
            <a:endParaRPr lang="en-US"/>
          </a:p>
        </p:txBody>
      </p:sp>
    </p:spTree>
    <p:extLst>
      <p:ext uri="{BB962C8B-B14F-4D97-AF65-F5344CB8AC3E}">
        <p14:creationId xmlns:p14="http://schemas.microsoft.com/office/powerpoint/2010/main" val="46316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73B3BA-B469-4E41-896B-420870CE2364}"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8BA15-3EC3-4743-9C1C-C6F3F6099C8B}" type="slidenum">
              <a:rPr lang="en-US" smtClean="0"/>
              <a:t>‹#›</a:t>
            </a:fld>
            <a:endParaRPr lang="en-US"/>
          </a:p>
        </p:txBody>
      </p:sp>
    </p:spTree>
    <p:extLst>
      <p:ext uri="{BB962C8B-B14F-4D97-AF65-F5344CB8AC3E}">
        <p14:creationId xmlns:p14="http://schemas.microsoft.com/office/powerpoint/2010/main" val="331570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73B3BA-B469-4E41-896B-420870CE2364}"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8BA15-3EC3-4743-9C1C-C6F3F6099C8B}" type="slidenum">
              <a:rPr lang="en-US" smtClean="0"/>
              <a:t>‹#›</a:t>
            </a:fld>
            <a:endParaRPr lang="en-US"/>
          </a:p>
        </p:txBody>
      </p:sp>
    </p:spTree>
    <p:extLst>
      <p:ext uri="{BB962C8B-B14F-4D97-AF65-F5344CB8AC3E}">
        <p14:creationId xmlns:p14="http://schemas.microsoft.com/office/powerpoint/2010/main" val="253383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73B3BA-B469-4E41-896B-420870CE2364}"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8BA15-3EC3-4743-9C1C-C6F3F6099C8B}" type="slidenum">
              <a:rPr lang="en-US" smtClean="0"/>
              <a:t>‹#›</a:t>
            </a:fld>
            <a:endParaRPr lang="en-US"/>
          </a:p>
        </p:txBody>
      </p:sp>
    </p:spTree>
    <p:extLst>
      <p:ext uri="{BB962C8B-B14F-4D97-AF65-F5344CB8AC3E}">
        <p14:creationId xmlns:p14="http://schemas.microsoft.com/office/powerpoint/2010/main" val="153415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3B3BA-B469-4E41-896B-420870CE2364}"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8BA15-3EC3-4743-9C1C-C6F3F6099C8B}" type="slidenum">
              <a:rPr lang="en-US" smtClean="0"/>
              <a:t>‹#›</a:t>
            </a:fld>
            <a:endParaRPr lang="en-US"/>
          </a:p>
        </p:txBody>
      </p:sp>
    </p:spTree>
    <p:extLst>
      <p:ext uri="{BB962C8B-B14F-4D97-AF65-F5344CB8AC3E}">
        <p14:creationId xmlns:p14="http://schemas.microsoft.com/office/powerpoint/2010/main" val="138466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73B3BA-B469-4E41-896B-420870CE2364}"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8BA15-3EC3-4743-9C1C-C6F3F6099C8B}" type="slidenum">
              <a:rPr lang="en-US" smtClean="0"/>
              <a:t>‹#›</a:t>
            </a:fld>
            <a:endParaRPr lang="en-US"/>
          </a:p>
        </p:txBody>
      </p:sp>
    </p:spTree>
    <p:extLst>
      <p:ext uri="{BB962C8B-B14F-4D97-AF65-F5344CB8AC3E}">
        <p14:creationId xmlns:p14="http://schemas.microsoft.com/office/powerpoint/2010/main" val="534532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73B3BA-B469-4E41-896B-420870CE2364}"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8BA15-3EC3-4743-9C1C-C6F3F6099C8B}" type="slidenum">
              <a:rPr lang="en-US" smtClean="0"/>
              <a:t>‹#›</a:t>
            </a:fld>
            <a:endParaRPr lang="en-US"/>
          </a:p>
        </p:txBody>
      </p:sp>
    </p:spTree>
    <p:extLst>
      <p:ext uri="{BB962C8B-B14F-4D97-AF65-F5344CB8AC3E}">
        <p14:creationId xmlns:p14="http://schemas.microsoft.com/office/powerpoint/2010/main" val="29805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3B3BA-B469-4E41-896B-420870CE2364}" type="datetimeFigureOut">
              <a:rPr lang="en-US" smtClean="0"/>
              <a:t>2/15/2017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8BA15-3EC3-4743-9C1C-C6F3F6099C8B}" type="slidenum">
              <a:rPr lang="en-US" smtClean="0"/>
              <a:t>‹#›</a:t>
            </a:fld>
            <a:endParaRPr lang="en-US"/>
          </a:p>
        </p:txBody>
      </p:sp>
    </p:spTree>
    <p:extLst>
      <p:ext uri="{BB962C8B-B14F-4D97-AF65-F5344CB8AC3E}">
        <p14:creationId xmlns:p14="http://schemas.microsoft.com/office/powerpoint/2010/main" val="2422842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hollyscheider@icloud.com"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hollyscheider@icloud.com"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hyperlink" Target="http://abcnews.go.com/WNT/video/soda-exec-confesses-targeting-kids-16529705" TargetMode="Externa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150" y="381001"/>
            <a:ext cx="7512050" cy="1428749"/>
          </a:xfrm>
        </p:spPr>
        <p:txBody>
          <a:bodyPr>
            <a:normAutofit/>
          </a:bodyPr>
          <a:lstStyle/>
          <a:p>
            <a:r>
              <a:rPr lang="en-US" sz="3600" b="1" dirty="0" smtClean="0">
                <a:latin typeface="Palatino"/>
                <a:cs typeface="Palatino"/>
              </a:rPr>
              <a:t>How Berkeley Beat Big Soda </a:t>
            </a:r>
            <a:br>
              <a:rPr lang="en-US" sz="3600" b="1" dirty="0" smtClean="0">
                <a:latin typeface="Palatino"/>
                <a:cs typeface="Palatino"/>
              </a:rPr>
            </a:br>
            <a:r>
              <a:rPr lang="en-US" sz="3600" b="1" dirty="0" smtClean="0">
                <a:latin typeface="Palatino"/>
                <a:cs typeface="Palatino"/>
              </a:rPr>
              <a:t>&amp; your city can too!</a:t>
            </a:r>
            <a:endParaRPr lang="en-US" sz="3600" b="1" dirty="0">
              <a:latin typeface="Palatino"/>
              <a:cs typeface="Palatino"/>
            </a:endParaRPr>
          </a:p>
        </p:txBody>
      </p:sp>
      <p:sp>
        <p:nvSpPr>
          <p:cNvPr id="3" name="Subtitle 2"/>
          <p:cNvSpPr>
            <a:spLocks noGrp="1"/>
          </p:cNvSpPr>
          <p:nvPr>
            <p:ph type="subTitle" idx="1"/>
          </p:nvPr>
        </p:nvSpPr>
        <p:spPr>
          <a:xfrm>
            <a:off x="2120900" y="5149850"/>
            <a:ext cx="5651500" cy="1009650"/>
          </a:xfrm>
        </p:spPr>
        <p:txBody>
          <a:bodyPr>
            <a:normAutofit/>
          </a:bodyPr>
          <a:lstStyle/>
          <a:p>
            <a:pPr algn="r"/>
            <a:r>
              <a:rPr lang="en-US" sz="2400" b="1" dirty="0" smtClean="0">
                <a:solidFill>
                  <a:schemeClr val="tx1"/>
                </a:solidFill>
                <a:latin typeface="Palatino"/>
                <a:cs typeface="Palatino"/>
              </a:rPr>
              <a:t>Holly Scheider, MPH</a:t>
            </a:r>
          </a:p>
          <a:p>
            <a:pPr algn="r"/>
            <a:r>
              <a:rPr lang="en-US" sz="2400" b="1" u="sng" dirty="0" err="1" smtClean="0">
                <a:solidFill>
                  <a:schemeClr val="tx1"/>
                </a:solidFill>
                <a:latin typeface="Palatino"/>
                <a:cs typeface="Palatino"/>
              </a:rPr>
              <a:t>hollyscheider@icloud.com</a:t>
            </a:r>
            <a:endParaRPr lang="en-US" sz="2400" b="1" u="sng" dirty="0">
              <a:solidFill>
                <a:schemeClr val="tx1"/>
              </a:solidFill>
              <a:latin typeface="Palatino"/>
              <a:cs typeface="Palatino"/>
            </a:endParaRPr>
          </a:p>
        </p:txBody>
      </p:sp>
      <p:pic>
        <p:nvPicPr>
          <p:cNvPr id="8" name="Content Placeholder 6" descr="64371_783600495012210_1881964814835379873_n.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63650" y="1993407"/>
            <a:ext cx="6896100" cy="2723055"/>
          </a:xfrm>
          <a:prstGeom prst="rect">
            <a:avLst/>
          </a:prstGeom>
        </p:spPr>
      </p:pic>
    </p:spTree>
    <p:extLst>
      <p:ext uri="{BB962C8B-B14F-4D97-AF65-F5344CB8AC3E}">
        <p14:creationId xmlns:p14="http://schemas.microsoft.com/office/powerpoint/2010/main" val="2629535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8269"/>
          </a:xfrm>
        </p:spPr>
        <p:txBody>
          <a:bodyPr/>
          <a:lstStyle/>
          <a:p>
            <a:r>
              <a:rPr lang="en-US" b="1" dirty="0" smtClean="0">
                <a:solidFill>
                  <a:srgbClr val="19902E"/>
                </a:solidFill>
                <a:latin typeface="Palatino"/>
                <a:cs typeface="Palatino"/>
              </a:rPr>
              <a:t>Resources in Berkeley</a:t>
            </a:r>
            <a:endParaRPr lang="en-US" b="1" dirty="0">
              <a:solidFill>
                <a:srgbClr val="19902E"/>
              </a:solidFill>
              <a:latin typeface="Palatino"/>
              <a:cs typeface="Palatino"/>
            </a:endParaRPr>
          </a:p>
        </p:txBody>
      </p:sp>
      <p:sp>
        <p:nvSpPr>
          <p:cNvPr id="3" name="Content Placeholder 2"/>
          <p:cNvSpPr>
            <a:spLocks noGrp="1"/>
          </p:cNvSpPr>
          <p:nvPr>
            <p:ph idx="1"/>
          </p:nvPr>
        </p:nvSpPr>
        <p:spPr>
          <a:xfrm>
            <a:off x="324901" y="1082907"/>
            <a:ext cx="8361899" cy="4826675"/>
          </a:xfrm>
        </p:spPr>
        <p:txBody>
          <a:bodyPr>
            <a:normAutofit/>
          </a:bodyPr>
          <a:lstStyle/>
          <a:p>
            <a:pPr>
              <a:spcAft>
                <a:spcPts val="600"/>
              </a:spcAft>
              <a:buFont typeface="Wingdings" charset="2"/>
              <a:buChar char="ü"/>
            </a:pPr>
            <a:r>
              <a:rPr lang="en-US" sz="2400" dirty="0" smtClean="0">
                <a:latin typeface="Gill Sans SemiBold"/>
                <a:cs typeface="Gill Sans SemiBold"/>
              </a:rPr>
              <a:t>People!  Volunteers who will give time &amp; expertise</a:t>
            </a:r>
            <a:endParaRPr lang="en-US" sz="1200" dirty="0" smtClean="0">
              <a:latin typeface="Gill Sans SemiBold"/>
              <a:cs typeface="Gill Sans SemiBold"/>
            </a:endParaRPr>
          </a:p>
          <a:p>
            <a:pPr>
              <a:spcAft>
                <a:spcPts val="600"/>
              </a:spcAft>
              <a:buFont typeface="Wingdings" charset="2"/>
              <a:buChar char="ü"/>
            </a:pPr>
            <a:r>
              <a:rPr lang="en-US" sz="2400" dirty="0" smtClean="0">
                <a:latin typeface="Gill Sans SemiBold"/>
                <a:cs typeface="Gill Sans SemiBold"/>
              </a:rPr>
              <a:t>NGOs that will share resources: Berkeley Ecology Center and Latino Coalition for Healthy California</a:t>
            </a:r>
            <a:endParaRPr lang="en-US" sz="1200" dirty="0" smtClean="0">
              <a:latin typeface="Gill Sans SemiBold"/>
              <a:cs typeface="Gill Sans SemiBold"/>
            </a:endParaRPr>
          </a:p>
          <a:p>
            <a:pPr>
              <a:spcAft>
                <a:spcPts val="600"/>
              </a:spcAft>
              <a:buFont typeface="Wingdings" charset="2"/>
              <a:buChar char="ü"/>
            </a:pPr>
            <a:r>
              <a:rPr lang="en-US" sz="2400" dirty="0" smtClean="0">
                <a:latin typeface="Gill Sans SemiBold"/>
                <a:cs typeface="Gill Sans SemiBold"/>
              </a:rPr>
              <a:t>Outside experts:  public health, media, political</a:t>
            </a:r>
            <a:endParaRPr lang="en-US" sz="1200" dirty="0" smtClean="0">
              <a:latin typeface="Gill Sans SemiBold"/>
              <a:cs typeface="Gill Sans SemiBold"/>
            </a:endParaRPr>
          </a:p>
          <a:p>
            <a:pPr>
              <a:spcAft>
                <a:spcPts val="600"/>
              </a:spcAft>
              <a:buFont typeface="Wingdings" charset="2"/>
              <a:buChar char="ü"/>
            </a:pPr>
            <a:r>
              <a:rPr lang="en-US" sz="2400" dirty="0" smtClean="0">
                <a:latin typeface="Gill Sans SemiBold"/>
                <a:cs typeface="Gill Sans SemiBold"/>
              </a:rPr>
              <a:t>Funding:  minimum budget - $75 - 100,000</a:t>
            </a:r>
          </a:p>
          <a:p>
            <a:pPr marL="457200" lvl="1" indent="0">
              <a:spcBef>
                <a:spcPts val="0"/>
              </a:spcBef>
              <a:buNone/>
            </a:pPr>
            <a:r>
              <a:rPr lang="en-US" sz="2000" dirty="0" smtClean="0">
                <a:latin typeface="Gill Sans SemiBold"/>
                <a:cs typeface="Gill Sans SemiBold"/>
              </a:rPr>
              <a:t>Goal for local fundraising:  $100,000</a:t>
            </a:r>
          </a:p>
          <a:p>
            <a:pPr marL="457200" lvl="1" indent="0">
              <a:buNone/>
            </a:pPr>
            <a:r>
              <a:rPr lang="en-US" sz="2000" dirty="0" smtClean="0">
                <a:latin typeface="Gill Sans SemiBold"/>
                <a:cs typeface="Gill Sans SemiBold"/>
              </a:rPr>
              <a:t>Goal for outside donations:  $50,000+</a:t>
            </a:r>
          </a:p>
          <a:p>
            <a:endParaRPr lang="en-US" sz="2400" dirty="0">
              <a:latin typeface="Gill Sans SemiBold"/>
              <a:cs typeface="Gill Sans SemiBold"/>
            </a:endParaRPr>
          </a:p>
        </p:txBody>
      </p:sp>
      <p:pic>
        <p:nvPicPr>
          <p:cNvPr id="5" name="Picture 4" descr="Canvassing packe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671" y="4469452"/>
            <a:ext cx="6035286" cy="2093208"/>
          </a:xfrm>
          <a:prstGeom prst="rect">
            <a:avLst/>
          </a:prstGeom>
        </p:spPr>
      </p:pic>
    </p:spTree>
    <p:extLst>
      <p:ext uri="{BB962C8B-B14F-4D97-AF65-F5344CB8AC3E}">
        <p14:creationId xmlns:p14="http://schemas.microsoft.com/office/powerpoint/2010/main" val="3972372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41362"/>
          </a:xfrm>
        </p:spPr>
        <p:txBody>
          <a:bodyPr>
            <a:normAutofit fontScale="90000"/>
          </a:bodyPr>
          <a:lstStyle/>
          <a:p>
            <a:r>
              <a:rPr lang="en-US" dirty="0" smtClean="0"/>
              <a:t>Lessons Learned from 2016 campaigns</a:t>
            </a:r>
            <a:endParaRPr lang="en-US" dirty="0"/>
          </a:p>
        </p:txBody>
      </p:sp>
      <p:sp>
        <p:nvSpPr>
          <p:cNvPr id="6" name="Content Placeholder 5"/>
          <p:cNvSpPr>
            <a:spLocks noGrp="1"/>
          </p:cNvSpPr>
          <p:nvPr>
            <p:ph idx="1"/>
          </p:nvPr>
        </p:nvSpPr>
        <p:spPr>
          <a:xfrm>
            <a:off x="457200" y="1216526"/>
            <a:ext cx="8229600" cy="5293896"/>
          </a:xfrm>
        </p:spPr>
        <p:txBody>
          <a:bodyPr>
            <a:normAutofit fontScale="92500"/>
          </a:bodyPr>
          <a:lstStyle/>
          <a:p>
            <a:pPr>
              <a:buFont typeface="Wingdings" charset="2"/>
              <a:buChar char="Ø"/>
            </a:pPr>
            <a:r>
              <a:rPr lang="en-US" dirty="0"/>
              <a:t>B</a:t>
            </a:r>
            <a:r>
              <a:rPr lang="en-US" dirty="0" smtClean="0"/>
              <a:t>uild </a:t>
            </a:r>
            <a:r>
              <a:rPr lang="en-US" dirty="0"/>
              <a:t>a strong and diverse coalition </a:t>
            </a:r>
            <a:r>
              <a:rPr lang="en-US" dirty="0" smtClean="0"/>
              <a:t>with </a:t>
            </a:r>
            <a:r>
              <a:rPr lang="en-US" dirty="0"/>
              <a:t>leadership that the </a:t>
            </a:r>
            <a:r>
              <a:rPr lang="en-US" dirty="0" smtClean="0"/>
              <a:t>community trusts</a:t>
            </a:r>
          </a:p>
          <a:p>
            <a:pPr>
              <a:buFont typeface="Wingdings" charset="2"/>
              <a:buChar char="Ø"/>
            </a:pPr>
            <a:r>
              <a:rPr lang="en-US" dirty="0"/>
              <a:t>Early signed </a:t>
            </a:r>
            <a:r>
              <a:rPr lang="en-US" dirty="0" smtClean="0"/>
              <a:t>endorsements from key community organizations and leaders </a:t>
            </a:r>
          </a:p>
          <a:p>
            <a:pPr>
              <a:buFont typeface="Wingdings" charset="2"/>
              <a:buChar char="Ø"/>
            </a:pPr>
            <a:r>
              <a:rPr lang="en-US" dirty="0" smtClean="0"/>
              <a:t> Reach out to local business through customers, doctors, dentists, </a:t>
            </a:r>
            <a:r>
              <a:rPr lang="en-US" dirty="0" err="1" smtClean="0"/>
              <a:t>electeds</a:t>
            </a:r>
            <a:endParaRPr lang="en-US" dirty="0" smtClean="0"/>
          </a:p>
          <a:p>
            <a:pPr>
              <a:buFont typeface="Wingdings" charset="2"/>
              <a:buChar char="Ø"/>
            </a:pPr>
            <a:r>
              <a:rPr lang="en-US" dirty="0" smtClean="0"/>
              <a:t>FUNDRAISE early</a:t>
            </a:r>
          </a:p>
          <a:p>
            <a:pPr>
              <a:buFont typeface="Wingdings" charset="2"/>
              <a:buChar char="Ø"/>
            </a:pPr>
            <a:r>
              <a:rPr lang="en-US" dirty="0" smtClean="0"/>
              <a:t>Keep it all on the QT as long as you can</a:t>
            </a:r>
          </a:p>
          <a:p>
            <a:pPr>
              <a:buFont typeface="Wingdings" charset="2"/>
              <a:buChar char="Ø"/>
            </a:pPr>
            <a:r>
              <a:rPr lang="en-US" dirty="0" smtClean="0"/>
              <a:t>Paid political consulting and community outreach</a:t>
            </a:r>
          </a:p>
          <a:p>
            <a:pPr>
              <a:buFont typeface="Wingdings" charset="2"/>
              <a:buChar char="Ø"/>
            </a:pPr>
            <a:r>
              <a:rPr lang="en-US" dirty="0" smtClean="0"/>
              <a:t>Media coverage</a:t>
            </a:r>
          </a:p>
          <a:p>
            <a:pPr>
              <a:buFont typeface="Wingdings" charset="2"/>
              <a:buChar char="Ø"/>
            </a:pPr>
            <a:endParaRPr lang="en-US" dirty="0"/>
          </a:p>
        </p:txBody>
      </p:sp>
    </p:spTree>
    <p:extLst>
      <p:ext uri="{BB962C8B-B14F-4D97-AF65-F5344CB8AC3E}">
        <p14:creationId xmlns:p14="http://schemas.microsoft.com/office/powerpoint/2010/main" val="134111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in 2014</a:t>
            </a:r>
            <a:endParaRPr lang="en-US" dirty="0"/>
          </a:p>
        </p:txBody>
      </p:sp>
      <p:sp>
        <p:nvSpPr>
          <p:cNvPr id="3" name="Content Placeholder 2"/>
          <p:cNvSpPr>
            <a:spLocks noGrp="1"/>
          </p:cNvSpPr>
          <p:nvPr>
            <p:ph sz="half" idx="1"/>
          </p:nvPr>
        </p:nvSpPr>
        <p:spPr/>
        <p:txBody>
          <a:bodyPr/>
          <a:lstStyle/>
          <a:p>
            <a:pPr marL="0" indent="0">
              <a:buNone/>
            </a:pPr>
            <a:r>
              <a:rPr lang="en-US" dirty="0" smtClean="0"/>
              <a:t>Berkeley Totals: </a:t>
            </a:r>
          </a:p>
          <a:p>
            <a:r>
              <a:rPr lang="en-US" dirty="0" smtClean="0"/>
              <a:t>Yes on D: $919,951</a:t>
            </a:r>
          </a:p>
          <a:p>
            <a:r>
              <a:rPr lang="en-US" dirty="0" smtClean="0"/>
              <a:t>No on D: $2,445,107</a:t>
            </a:r>
          </a:p>
          <a:p>
            <a:endParaRPr lang="en-US" dirty="0"/>
          </a:p>
          <a:p>
            <a:pPr marL="0" indent="0">
              <a:buNone/>
            </a:pPr>
            <a:r>
              <a:rPr lang="en-US" dirty="0" smtClean="0"/>
              <a:t>As of end of Sept 2014:</a:t>
            </a:r>
          </a:p>
          <a:p>
            <a:r>
              <a:rPr lang="en-US" dirty="0" smtClean="0"/>
              <a:t>Yes - $150,000</a:t>
            </a:r>
          </a:p>
          <a:p>
            <a:r>
              <a:rPr lang="en-US" dirty="0" smtClean="0"/>
              <a:t>No - $1.8 million</a:t>
            </a:r>
          </a:p>
        </p:txBody>
      </p:sp>
      <p:sp>
        <p:nvSpPr>
          <p:cNvPr id="4" name="Content Placeholder 3"/>
          <p:cNvSpPr>
            <a:spLocks noGrp="1"/>
          </p:cNvSpPr>
          <p:nvPr>
            <p:ph sz="half" idx="2"/>
          </p:nvPr>
        </p:nvSpPr>
        <p:spPr/>
        <p:txBody>
          <a:bodyPr/>
          <a:lstStyle/>
          <a:p>
            <a:r>
              <a:rPr lang="en-US" dirty="0">
                <a:cs typeface="Gill Sans SemiBold"/>
              </a:rPr>
              <a:t>In Berkeley, we were winning by 59-69% before Bloomberg’s </a:t>
            </a:r>
            <a:r>
              <a:rPr lang="en-US" dirty="0" smtClean="0">
                <a:cs typeface="Gill Sans SemiBold"/>
              </a:rPr>
              <a:t>donation</a:t>
            </a:r>
          </a:p>
          <a:p>
            <a:pPr marL="0" indent="0">
              <a:buNone/>
            </a:pPr>
            <a:endParaRPr lang="en-US" sz="1000" dirty="0" smtClean="0">
              <a:cs typeface="Gill Sans SemiBold"/>
            </a:endParaRPr>
          </a:p>
          <a:p>
            <a:r>
              <a:rPr lang="en-US" dirty="0" smtClean="0">
                <a:cs typeface="Gill Sans SemiBold"/>
              </a:rPr>
              <a:t>$650,000 was for TV Bloomberg bought </a:t>
            </a:r>
            <a:r>
              <a:rPr lang="mr-IN" dirty="0" smtClean="0">
                <a:cs typeface="Gill Sans SemiBold"/>
              </a:rPr>
              <a:t>–</a:t>
            </a:r>
            <a:r>
              <a:rPr lang="en-US" dirty="0" smtClean="0">
                <a:cs typeface="Gill Sans SemiBold"/>
              </a:rPr>
              <a:t> did not tell us</a:t>
            </a:r>
          </a:p>
          <a:p>
            <a:pPr marL="0" indent="0">
              <a:buNone/>
            </a:pPr>
            <a:endParaRPr lang="en-US" sz="1000" dirty="0" smtClean="0">
              <a:cs typeface="Gill Sans SemiBold"/>
            </a:endParaRPr>
          </a:p>
          <a:p>
            <a:r>
              <a:rPr lang="en-US" dirty="0" smtClean="0">
                <a:cs typeface="Gill Sans SemiBold"/>
              </a:rPr>
              <a:t>Berkeley Yes w/o TV:</a:t>
            </a:r>
          </a:p>
          <a:p>
            <a:pPr lvl="1"/>
            <a:r>
              <a:rPr lang="en-US" dirty="0" smtClean="0">
                <a:cs typeface="Gill Sans SemiBold"/>
              </a:rPr>
              <a:t>$269,000</a:t>
            </a:r>
            <a:endParaRPr lang="en-US" dirty="0">
              <a:cs typeface="Gill Sans SemiBold"/>
            </a:endParaRPr>
          </a:p>
        </p:txBody>
      </p:sp>
    </p:spTree>
    <p:extLst>
      <p:ext uri="{BB962C8B-B14F-4D97-AF65-F5344CB8AC3E}">
        <p14:creationId xmlns:p14="http://schemas.microsoft.com/office/powerpoint/2010/main" val="288185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5151"/>
          </a:xfrm>
        </p:spPr>
        <p:txBody>
          <a:bodyPr/>
          <a:lstStyle/>
          <a:p>
            <a:r>
              <a:rPr lang="en-US" dirty="0" smtClean="0"/>
              <a:t>Money in 2016</a:t>
            </a:r>
            <a:endParaRPr lang="en-US" dirty="0"/>
          </a:p>
        </p:txBody>
      </p:sp>
      <p:sp>
        <p:nvSpPr>
          <p:cNvPr id="3" name="Content Placeholder 2"/>
          <p:cNvSpPr>
            <a:spLocks noGrp="1"/>
          </p:cNvSpPr>
          <p:nvPr>
            <p:ph sz="half" idx="4294967295"/>
          </p:nvPr>
        </p:nvSpPr>
        <p:spPr>
          <a:xfrm>
            <a:off x="0" y="1600200"/>
            <a:ext cx="4038600" cy="4525963"/>
          </a:xfrm>
        </p:spPr>
        <p:txBody>
          <a:bodyPr>
            <a:normAutofit/>
          </a:bodyPr>
          <a:lstStyle/>
          <a:p>
            <a:endParaRPr lang="en-US" dirty="0" smtClean="0">
              <a:latin typeface="Gill Sans SemiBold"/>
              <a:cs typeface="Gill Sans SemiBold"/>
            </a:endParaRPr>
          </a:p>
          <a:p>
            <a:endParaRPr lang="en-US" dirty="0">
              <a:latin typeface="Gill Sans SemiBold"/>
              <a:cs typeface="Gill Sans SemiBold"/>
            </a:endParaRPr>
          </a:p>
          <a:p>
            <a:endParaRPr lang="en-US" dirty="0"/>
          </a:p>
        </p:txBody>
      </p:sp>
      <p:sp>
        <p:nvSpPr>
          <p:cNvPr id="4" name="Content Placeholder 3"/>
          <p:cNvSpPr>
            <a:spLocks noGrp="1"/>
          </p:cNvSpPr>
          <p:nvPr>
            <p:ph sz="half" idx="4294967295"/>
          </p:nvPr>
        </p:nvSpPr>
        <p:spPr>
          <a:xfrm>
            <a:off x="433137" y="1189789"/>
            <a:ext cx="7975600" cy="5431590"/>
          </a:xfrm>
        </p:spPr>
        <p:txBody>
          <a:bodyPr>
            <a:normAutofit fontScale="85000" lnSpcReduction="20000"/>
          </a:bodyPr>
          <a:lstStyle/>
          <a:p>
            <a:pPr marL="0" indent="0">
              <a:buNone/>
            </a:pPr>
            <a:r>
              <a:rPr lang="en-US" sz="3200" dirty="0"/>
              <a:t>Albany:  </a:t>
            </a:r>
            <a:endParaRPr lang="en-US" sz="3200" dirty="0" smtClean="0"/>
          </a:p>
          <a:p>
            <a:r>
              <a:rPr lang="en-US" dirty="0" smtClean="0"/>
              <a:t>Yes </a:t>
            </a:r>
            <a:r>
              <a:rPr lang="en-US" dirty="0"/>
              <a:t>-  $8550	</a:t>
            </a:r>
            <a:endParaRPr lang="en-US" dirty="0" smtClean="0"/>
          </a:p>
          <a:p>
            <a:r>
              <a:rPr lang="en-US" dirty="0" smtClean="0"/>
              <a:t>No </a:t>
            </a:r>
            <a:r>
              <a:rPr lang="en-US" dirty="0"/>
              <a:t>- $217,486</a:t>
            </a:r>
          </a:p>
          <a:p>
            <a:endParaRPr lang="en-US" dirty="0"/>
          </a:p>
          <a:p>
            <a:pPr marL="0" indent="0">
              <a:buNone/>
            </a:pPr>
            <a:r>
              <a:rPr lang="en-US" sz="3200" dirty="0"/>
              <a:t>Oakland:  </a:t>
            </a:r>
            <a:endParaRPr lang="en-US" sz="3200" dirty="0" smtClean="0"/>
          </a:p>
          <a:p>
            <a:r>
              <a:rPr lang="en-US" dirty="0" smtClean="0"/>
              <a:t>Yes </a:t>
            </a:r>
            <a:r>
              <a:rPr lang="en-US" dirty="0"/>
              <a:t>- $10,726,986 </a:t>
            </a:r>
            <a:endParaRPr lang="en-US" dirty="0" smtClean="0"/>
          </a:p>
          <a:p>
            <a:r>
              <a:rPr lang="de-DE" dirty="0" err="1" smtClean="0"/>
              <a:t>No</a:t>
            </a:r>
            <a:r>
              <a:rPr lang="de-DE" dirty="0" smtClean="0"/>
              <a:t> </a:t>
            </a:r>
            <a:r>
              <a:rPr lang="de-DE" dirty="0"/>
              <a:t>-  $ </a:t>
            </a:r>
            <a:r>
              <a:rPr lang="de-DE" dirty="0" smtClean="0"/>
              <a:t>7,306,489 + Bay Area </a:t>
            </a:r>
            <a:r>
              <a:rPr lang="de-DE" dirty="0" err="1" smtClean="0"/>
              <a:t>media</a:t>
            </a:r>
            <a:endParaRPr lang="de-DE" dirty="0"/>
          </a:p>
          <a:p>
            <a:pPr marL="0" indent="0">
              <a:buNone/>
            </a:pPr>
            <a:endParaRPr lang="en-US" dirty="0" smtClean="0"/>
          </a:p>
          <a:p>
            <a:pPr marL="0" indent="0">
              <a:buNone/>
            </a:pPr>
            <a:r>
              <a:rPr lang="en-US" dirty="0" smtClean="0"/>
              <a:t>San Francisco 2016: </a:t>
            </a:r>
            <a:r>
              <a:rPr lang="en-US" dirty="0"/>
              <a:t> </a:t>
            </a:r>
            <a:r>
              <a:rPr lang="en-US" dirty="0" smtClean="0"/>
              <a:t>				</a:t>
            </a:r>
          </a:p>
          <a:p>
            <a:r>
              <a:rPr lang="en-US" dirty="0" smtClean="0"/>
              <a:t>Yes </a:t>
            </a:r>
            <a:r>
              <a:rPr lang="en-US" dirty="0"/>
              <a:t>- $12,068,264</a:t>
            </a:r>
          </a:p>
          <a:p>
            <a:r>
              <a:rPr lang="en-US" dirty="0" smtClean="0"/>
              <a:t>No </a:t>
            </a:r>
            <a:r>
              <a:rPr lang="en-US" dirty="0"/>
              <a:t>-  $22,645,556</a:t>
            </a:r>
          </a:p>
          <a:p>
            <a:pPr marL="0" indent="0">
              <a:buNone/>
            </a:pPr>
            <a:r>
              <a:rPr lang="bg-BG" dirty="0"/>
              <a:t>  </a:t>
            </a:r>
            <a:endParaRPr lang="en-US" dirty="0" smtClean="0"/>
          </a:p>
          <a:p>
            <a:pPr marL="0" indent="0">
              <a:buNone/>
            </a:pPr>
            <a:r>
              <a:rPr lang="en-US" sz="3300" dirty="0" smtClean="0"/>
              <a:t>Big Soda spent over </a:t>
            </a:r>
            <a:r>
              <a:rPr lang="en-US" sz="3300" dirty="0" smtClean="0">
                <a:solidFill>
                  <a:srgbClr val="FF0000"/>
                </a:solidFill>
              </a:rPr>
              <a:t>$30 million </a:t>
            </a:r>
            <a:r>
              <a:rPr lang="en-US" sz="3300" dirty="0" smtClean="0"/>
              <a:t>to defeat 2016</a:t>
            </a:r>
            <a:endParaRPr lang="en-US" sz="3300" dirty="0"/>
          </a:p>
        </p:txBody>
      </p:sp>
    </p:spTree>
    <p:extLst>
      <p:ext uri="{BB962C8B-B14F-4D97-AF65-F5344CB8AC3E}">
        <p14:creationId xmlns:p14="http://schemas.microsoft.com/office/powerpoint/2010/main" val="86612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41"/>
            <a:ext cx="8229600" cy="860694"/>
          </a:xfrm>
        </p:spPr>
        <p:txBody>
          <a:bodyPr>
            <a:normAutofit/>
          </a:bodyPr>
          <a:lstStyle/>
          <a:p>
            <a:r>
              <a:rPr lang="en-US" sz="3600" b="1" dirty="0" smtClean="0">
                <a:solidFill>
                  <a:srgbClr val="A10000"/>
                </a:solidFill>
                <a:latin typeface="Palatino"/>
                <a:cs typeface="Palatino"/>
              </a:rPr>
              <a:t>Why </a:t>
            </a:r>
            <a:r>
              <a:rPr lang="en-US" sz="3600" b="1" i="1" dirty="0" smtClean="0">
                <a:solidFill>
                  <a:srgbClr val="A10000"/>
                </a:solidFill>
                <a:latin typeface="Palatino"/>
                <a:cs typeface="Palatino"/>
              </a:rPr>
              <a:t>did</a:t>
            </a:r>
            <a:r>
              <a:rPr lang="en-US" sz="3600" b="1" dirty="0" smtClean="0">
                <a:solidFill>
                  <a:srgbClr val="A10000"/>
                </a:solidFill>
                <a:latin typeface="Palatino"/>
                <a:cs typeface="Palatino"/>
              </a:rPr>
              <a:t> Bay Area soda taxes win?</a:t>
            </a:r>
            <a:endParaRPr lang="en-US" sz="3600" b="1" dirty="0">
              <a:solidFill>
                <a:srgbClr val="A10000"/>
              </a:solidFill>
              <a:latin typeface="Palatino"/>
              <a:cs typeface="Palatino"/>
            </a:endParaRPr>
          </a:p>
        </p:txBody>
      </p:sp>
      <p:sp>
        <p:nvSpPr>
          <p:cNvPr id="3" name="Content Placeholder 2"/>
          <p:cNvSpPr>
            <a:spLocks noGrp="1"/>
          </p:cNvSpPr>
          <p:nvPr>
            <p:ph idx="1"/>
          </p:nvPr>
        </p:nvSpPr>
        <p:spPr>
          <a:xfrm>
            <a:off x="457200" y="1028635"/>
            <a:ext cx="8229600" cy="5829365"/>
          </a:xfrm>
        </p:spPr>
        <p:txBody>
          <a:bodyPr>
            <a:normAutofit lnSpcReduction="10000"/>
          </a:bodyPr>
          <a:lstStyle/>
          <a:p>
            <a:pPr marL="0" indent="0">
              <a:buNone/>
            </a:pPr>
            <a:endParaRPr lang="en-US" sz="1700" dirty="0" smtClean="0">
              <a:latin typeface="Gill Sans SemiBold"/>
              <a:cs typeface="Gill Sans SemiBold"/>
            </a:endParaRPr>
          </a:p>
          <a:p>
            <a:pPr>
              <a:spcAft>
                <a:spcPts val="1200"/>
              </a:spcAft>
            </a:pPr>
            <a:r>
              <a:rPr lang="en-US" sz="2800" dirty="0" smtClean="0">
                <a:cs typeface="Gill Sans SemiBold"/>
              </a:rPr>
              <a:t>Community mobilization – engaging key leaders and communities of color before going public</a:t>
            </a:r>
          </a:p>
          <a:p>
            <a:pPr>
              <a:spcAft>
                <a:spcPts val="1200"/>
              </a:spcAft>
            </a:pPr>
            <a:r>
              <a:rPr lang="en-US" sz="2800" dirty="0" smtClean="0">
                <a:cs typeface="Gill Sans SemiBold"/>
              </a:rPr>
              <a:t>History of nutrition education programs</a:t>
            </a:r>
          </a:p>
          <a:p>
            <a:pPr>
              <a:spcAft>
                <a:spcPts val="1200"/>
              </a:spcAft>
            </a:pPr>
            <a:r>
              <a:rPr lang="en-US" sz="2800" dirty="0" smtClean="0">
                <a:cs typeface="Gill Sans SemiBold"/>
              </a:rPr>
              <a:t>Bay Area voters hate big corporations </a:t>
            </a:r>
          </a:p>
          <a:p>
            <a:pPr>
              <a:spcAft>
                <a:spcPts val="1200"/>
              </a:spcAft>
            </a:pPr>
            <a:r>
              <a:rPr lang="en-US" sz="2800" dirty="0" smtClean="0">
                <a:cs typeface="Gill Sans SemiBold"/>
              </a:rPr>
              <a:t>We told the truth </a:t>
            </a:r>
            <a:r>
              <a:rPr lang="mr-IN" sz="2800" dirty="0" smtClean="0">
                <a:cs typeface="Gill Sans SemiBold"/>
              </a:rPr>
              <a:t>–</a:t>
            </a:r>
            <a:r>
              <a:rPr lang="en-US" sz="2800" dirty="0" smtClean="0">
                <a:cs typeface="Gill Sans SemiBold"/>
              </a:rPr>
              <a:t> health impacts, health inequities</a:t>
            </a:r>
          </a:p>
          <a:p>
            <a:pPr>
              <a:spcBef>
                <a:spcPts val="0"/>
              </a:spcBef>
              <a:spcAft>
                <a:spcPts val="1200"/>
              </a:spcAft>
            </a:pPr>
            <a:r>
              <a:rPr lang="en-US" sz="2800" dirty="0" smtClean="0">
                <a:cs typeface="Gill Sans SemiBold"/>
              </a:rPr>
              <a:t>Good policy decisions for winning</a:t>
            </a:r>
          </a:p>
          <a:p>
            <a:pPr>
              <a:spcBef>
                <a:spcPts val="0"/>
              </a:spcBef>
              <a:spcAft>
                <a:spcPts val="1200"/>
              </a:spcAft>
            </a:pPr>
            <a:r>
              <a:rPr lang="en-US" sz="2800" dirty="0" smtClean="0">
                <a:cs typeface="Gill Sans SemiBold"/>
              </a:rPr>
              <a:t>Voter outreach </a:t>
            </a:r>
            <a:r>
              <a:rPr lang="mr-IN" sz="2800" dirty="0" smtClean="0">
                <a:cs typeface="Gill Sans SemiBold"/>
              </a:rPr>
              <a:t>–</a:t>
            </a:r>
            <a:r>
              <a:rPr lang="en-US" sz="2800" dirty="0" smtClean="0">
                <a:cs typeface="Gill Sans SemiBold"/>
              </a:rPr>
              <a:t> lots of door knocking and calls;  paid and volunteer</a:t>
            </a:r>
          </a:p>
          <a:p>
            <a:pPr>
              <a:spcBef>
                <a:spcPts val="0"/>
              </a:spcBef>
              <a:spcAft>
                <a:spcPts val="1200"/>
              </a:spcAft>
            </a:pPr>
            <a:r>
              <a:rPr lang="en-US" sz="2800" dirty="0" smtClean="0">
                <a:cs typeface="Gill Sans SemiBold"/>
              </a:rPr>
              <a:t>Political expertise and organizers</a:t>
            </a:r>
          </a:p>
          <a:p>
            <a:pPr>
              <a:spcBef>
                <a:spcPts val="0"/>
              </a:spcBef>
              <a:spcAft>
                <a:spcPts val="1200"/>
              </a:spcAft>
            </a:pPr>
            <a:r>
              <a:rPr lang="en-US" sz="2800" dirty="0" smtClean="0">
                <a:cs typeface="Gill Sans SemiBold"/>
              </a:rPr>
              <a:t>Community Commissions to advise </a:t>
            </a:r>
            <a:r>
              <a:rPr lang="en-US" sz="2800" dirty="0">
                <a:cs typeface="Gill Sans SemiBold"/>
              </a:rPr>
              <a:t>a</a:t>
            </a:r>
            <a:r>
              <a:rPr lang="en-US" sz="2800" dirty="0" smtClean="0">
                <a:cs typeface="Gill Sans SemiBold"/>
              </a:rPr>
              <a:t>llocation</a:t>
            </a:r>
          </a:p>
          <a:p>
            <a:pPr lvl="1">
              <a:spcBef>
                <a:spcPts val="0"/>
              </a:spcBef>
              <a:spcAft>
                <a:spcPts val="600"/>
              </a:spcAft>
            </a:pPr>
            <a:endParaRPr lang="en-US" dirty="0" smtClean="0">
              <a:cs typeface="Gill Sans SemiBold"/>
            </a:endParaRPr>
          </a:p>
          <a:p>
            <a:pPr lvl="1">
              <a:spcBef>
                <a:spcPts val="0"/>
              </a:spcBef>
            </a:pPr>
            <a:endParaRPr lang="en-US" dirty="0">
              <a:cs typeface="Gill Sans SemiBold"/>
            </a:endParaRPr>
          </a:p>
        </p:txBody>
      </p:sp>
    </p:spTree>
    <p:extLst>
      <p:ext uri="{BB962C8B-B14F-4D97-AF65-F5344CB8AC3E}">
        <p14:creationId xmlns:p14="http://schemas.microsoft.com/office/powerpoint/2010/main" val="4241000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1791"/>
          </a:xfrm>
        </p:spPr>
        <p:txBody>
          <a:bodyPr>
            <a:noAutofit/>
          </a:bodyPr>
          <a:lstStyle/>
          <a:p>
            <a:r>
              <a:rPr lang="en-US" sz="3200" b="1" dirty="0" smtClean="0">
                <a:solidFill>
                  <a:srgbClr val="830000"/>
                </a:solidFill>
                <a:latin typeface="Palatino"/>
                <a:cs typeface="Palatino"/>
              </a:rPr>
              <a:t>Assess your community’s readiness</a:t>
            </a:r>
            <a:endParaRPr lang="en-US" sz="3200" b="1" dirty="0">
              <a:solidFill>
                <a:srgbClr val="830000"/>
              </a:solidFill>
              <a:latin typeface="Palatino"/>
              <a:cs typeface="Palatino"/>
            </a:endParaRPr>
          </a:p>
        </p:txBody>
      </p:sp>
      <p:sp>
        <p:nvSpPr>
          <p:cNvPr id="3" name="Content Placeholder 2"/>
          <p:cNvSpPr>
            <a:spLocks noGrp="1"/>
          </p:cNvSpPr>
          <p:nvPr>
            <p:ph idx="1"/>
          </p:nvPr>
        </p:nvSpPr>
        <p:spPr>
          <a:xfrm>
            <a:off x="234950" y="1016000"/>
            <a:ext cx="8229600" cy="5842000"/>
          </a:xfrm>
        </p:spPr>
        <p:txBody>
          <a:bodyPr>
            <a:normAutofit fontScale="25000" lnSpcReduction="20000"/>
          </a:bodyPr>
          <a:lstStyle/>
          <a:p>
            <a:pPr lvl="0">
              <a:spcAft>
                <a:spcPts val="600"/>
              </a:spcAft>
            </a:pPr>
            <a:r>
              <a:rPr lang="en-US" sz="7200" b="1" dirty="0" smtClean="0">
                <a:latin typeface="Gill Sans"/>
                <a:cs typeface="Gill Sans"/>
              </a:rPr>
              <a:t>Polls:  </a:t>
            </a:r>
          </a:p>
          <a:p>
            <a:pPr lvl="1">
              <a:spcBef>
                <a:spcPts val="0"/>
              </a:spcBef>
              <a:spcAft>
                <a:spcPts val="1200"/>
              </a:spcAft>
            </a:pPr>
            <a:r>
              <a:rPr lang="en-US" sz="7200" dirty="0" smtClean="0">
                <a:latin typeface="Gill Sans SemiBold"/>
                <a:cs typeface="Gill Sans SemiBold"/>
              </a:rPr>
              <a:t>Raising Funds for a poll gives you information about how voters think </a:t>
            </a:r>
            <a:r>
              <a:rPr lang="en-US" sz="7200" b="1" i="1" dirty="0" smtClean="0">
                <a:latin typeface="Gill Sans SemiBold"/>
                <a:cs typeface="Gill Sans SemiBold"/>
              </a:rPr>
              <a:t>and </a:t>
            </a:r>
            <a:r>
              <a:rPr lang="en-US" sz="7200" dirty="0" smtClean="0">
                <a:latin typeface="Gill Sans SemiBold"/>
                <a:cs typeface="Gill Sans SemiBold"/>
              </a:rPr>
              <a:t>how easy it will be to fundraise</a:t>
            </a:r>
            <a:endParaRPr lang="en-US" sz="7200" dirty="0">
              <a:latin typeface="Gill Sans SemiBold"/>
              <a:cs typeface="Gill Sans SemiBold"/>
            </a:endParaRPr>
          </a:p>
          <a:p>
            <a:pPr lvl="0">
              <a:spcBef>
                <a:spcPts val="0"/>
              </a:spcBef>
              <a:spcAft>
                <a:spcPts val="600"/>
              </a:spcAft>
            </a:pPr>
            <a:r>
              <a:rPr lang="en-US" sz="7200" b="1" dirty="0" smtClean="0">
                <a:latin typeface="Gill Sans"/>
                <a:cs typeface="Gill Sans"/>
              </a:rPr>
              <a:t>Who will oppose?</a:t>
            </a:r>
          </a:p>
          <a:p>
            <a:pPr lvl="1">
              <a:spcBef>
                <a:spcPts val="0"/>
              </a:spcBef>
              <a:spcAft>
                <a:spcPts val="300"/>
              </a:spcAft>
            </a:pPr>
            <a:r>
              <a:rPr lang="en-US" sz="7200" dirty="0" smtClean="0">
                <a:latin typeface="Gill Sans SemiBold"/>
                <a:cs typeface="Gill Sans SemiBold"/>
              </a:rPr>
              <a:t>Who do you need to reach out to neutralize?</a:t>
            </a:r>
          </a:p>
          <a:p>
            <a:pPr lvl="1">
              <a:spcBef>
                <a:spcPts val="0"/>
              </a:spcBef>
              <a:spcAft>
                <a:spcPts val="1200"/>
              </a:spcAft>
            </a:pPr>
            <a:r>
              <a:rPr lang="en-US" sz="7200" dirty="0" smtClean="0">
                <a:latin typeface="Gill Sans SemiBold"/>
                <a:cs typeface="Gill Sans SemiBold"/>
              </a:rPr>
              <a:t>American Beverage Association will spend millions to defeat</a:t>
            </a:r>
            <a:endParaRPr lang="en-US" sz="7200" dirty="0">
              <a:latin typeface="Gill Sans SemiBold"/>
              <a:cs typeface="Gill Sans SemiBold"/>
            </a:endParaRPr>
          </a:p>
          <a:p>
            <a:pPr>
              <a:spcAft>
                <a:spcPts val="600"/>
              </a:spcAft>
            </a:pPr>
            <a:r>
              <a:rPr lang="en-US" sz="7200" b="1" dirty="0" smtClean="0">
                <a:latin typeface="Gill Sans"/>
                <a:cs typeface="Gill Sans"/>
              </a:rPr>
              <a:t>Wedge communities –</a:t>
            </a:r>
          </a:p>
          <a:p>
            <a:pPr lvl="1">
              <a:spcBef>
                <a:spcPts val="0"/>
              </a:spcBef>
              <a:spcAft>
                <a:spcPts val="300"/>
              </a:spcAft>
            </a:pPr>
            <a:r>
              <a:rPr lang="en-US" sz="7200" dirty="0" smtClean="0">
                <a:latin typeface="Gill Sans SemiBold"/>
                <a:cs typeface="Gill Sans SemiBold"/>
              </a:rPr>
              <a:t>Communities of color – drink more soda, targeted by the beverage industry, history of sponsorship</a:t>
            </a:r>
          </a:p>
          <a:p>
            <a:pPr lvl="1">
              <a:spcBef>
                <a:spcPts val="0"/>
              </a:spcBef>
              <a:spcAft>
                <a:spcPts val="1200"/>
              </a:spcAft>
            </a:pPr>
            <a:r>
              <a:rPr lang="en-US" sz="7200" dirty="0" smtClean="0">
                <a:latin typeface="Gill Sans SemiBold"/>
                <a:cs typeface="Gill Sans SemiBold"/>
              </a:rPr>
              <a:t>What are your relationships with key organizations and leaders in your wedge communities?</a:t>
            </a:r>
            <a:endParaRPr lang="en-US" sz="7200" dirty="0">
              <a:latin typeface="Gill Sans SemiBold"/>
              <a:cs typeface="Gill Sans SemiBold"/>
            </a:endParaRPr>
          </a:p>
          <a:p>
            <a:pPr>
              <a:spcAft>
                <a:spcPts val="600"/>
              </a:spcAft>
            </a:pPr>
            <a:r>
              <a:rPr lang="en-US" sz="7200" b="1" dirty="0" smtClean="0">
                <a:latin typeface="Gill Sans"/>
                <a:cs typeface="Gill Sans"/>
              </a:rPr>
              <a:t>Community Assets:</a:t>
            </a:r>
          </a:p>
          <a:p>
            <a:pPr lvl="1">
              <a:spcBef>
                <a:spcPts val="0"/>
              </a:spcBef>
              <a:spcAft>
                <a:spcPts val="1200"/>
              </a:spcAft>
            </a:pPr>
            <a:r>
              <a:rPr lang="en-US" sz="6800" dirty="0" smtClean="0">
                <a:latin typeface="Gill Sans SemiBold"/>
                <a:cs typeface="Gill Sans SemiBold"/>
              </a:rPr>
              <a:t>What are your community’s strengths that you can build on </a:t>
            </a:r>
            <a:r>
              <a:rPr lang="mr-IN" sz="6800" dirty="0" smtClean="0">
                <a:latin typeface="Gill Sans SemiBold"/>
                <a:cs typeface="Gill Sans SemiBold"/>
              </a:rPr>
              <a:t>–</a:t>
            </a:r>
            <a:r>
              <a:rPr lang="en-US" sz="6800" dirty="0" smtClean="0">
                <a:latin typeface="Gill Sans SemiBold"/>
                <a:cs typeface="Gill Sans SemiBold"/>
              </a:rPr>
              <a:t> leaders, organizations, volunteers, funders?</a:t>
            </a:r>
          </a:p>
          <a:p>
            <a:pPr>
              <a:spcAft>
                <a:spcPts val="600"/>
              </a:spcAft>
            </a:pPr>
            <a:r>
              <a:rPr lang="en-US" sz="7200" b="1" dirty="0" smtClean="0">
                <a:latin typeface="Gill Sans"/>
                <a:cs typeface="Gill Sans"/>
              </a:rPr>
              <a:t>Leadership:  </a:t>
            </a:r>
          </a:p>
          <a:p>
            <a:pPr lvl="1">
              <a:spcBef>
                <a:spcPts val="0"/>
              </a:spcBef>
              <a:spcAft>
                <a:spcPts val="600"/>
              </a:spcAft>
            </a:pPr>
            <a:r>
              <a:rPr lang="en-US" sz="6800" dirty="0" smtClean="0">
                <a:latin typeface="Gill Sans SemiBold"/>
                <a:cs typeface="Gill Sans SemiBold"/>
              </a:rPr>
              <a:t>Will your community’s elected officials unite in support?</a:t>
            </a:r>
          </a:p>
          <a:p>
            <a:pPr lvl="1">
              <a:spcBef>
                <a:spcPts val="0"/>
              </a:spcBef>
              <a:spcAft>
                <a:spcPts val="1200"/>
              </a:spcAft>
            </a:pPr>
            <a:r>
              <a:rPr lang="en-US" sz="6800" dirty="0" smtClean="0">
                <a:latin typeface="Gill Sans SemiBold"/>
                <a:cs typeface="Gill Sans SemiBold"/>
              </a:rPr>
              <a:t>Who will be front-runners?</a:t>
            </a:r>
          </a:p>
          <a:p>
            <a:pPr marL="0" marR="0">
              <a:lnSpc>
                <a:spcPct val="115000"/>
              </a:lnSpc>
              <a:spcBef>
                <a:spcPts val="0"/>
              </a:spcBef>
              <a:spcAft>
                <a:spcPts val="600"/>
              </a:spcAft>
            </a:pPr>
            <a:r>
              <a:rPr lang="en-US" sz="7200" b="1" dirty="0">
                <a:solidFill>
                  <a:srgbClr val="000000"/>
                </a:solidFill>
                <a:latin typeface="Gill Sans"/>
                <a:ea typeface="Arial"/>
                <a:cs typeface="Gill Sans"/>
              </a:rPr>
              <a:t>Analyze vulnerabilities</a:t>
            </a:r>
            <a:r>
              <a:rPr lang="en-US" sz="7200" dirty="0">
                <a:solidFill>
                  <a:srgbClr val="000000"/>
                </a:solidFill>
                <a:latin typeface="Gill Sans SemiBold"/>
                <a:ea typeface="Arial"/>
                <a:cs typeface="Gill Sans SemiBold"/>
              </a:rPr>
              <a:t>, political divisions, </a:t>
            </a:r>
            <a:r>
              <a:rPr lang="en-US" sz="7200" dirty="0" err="1">
                <a:solidFill>
                  <a:srgbClr val="000000"/>
                </a:solidFill>
                <a:latin typeface="Gill Sans SemiBold"/>
                <a:ea typeface="Arial"/>
                <a:cs typeface="Gill Sans SemiBold"/>
              </a:rPr>
              <a:t>etc</a:t>
            </a:r>
            <a:r>
              <a:rPr lang="en-US" sz="7200" dirty="0">
                <a:solidFill>
                  <a:srgbClr val="000000"/>
                </a:solidFill>
                <a:latin typeface="Gill Sans SemiBold"/>
                <a:ea typeface="Arial"/>
                <a:cs typeface="Gill Sans SemiBold"/>
              </a:rPr>
              <a:t> in your city </a:t>
            </a:r>
            <a:r>
              <a:rPr lang="en-US" sz="7200" dirty="0" smtClean="0">
                <a:solidFill>
                  <a:srgbClr val="000000"/>
                </a:solidFill>
                <a:latin typeface="Gill Sans SemiBold"/>
                <a:ea typeface="Arial"/>
                <a:cs typeface="Gill Sans SemiBold"/>
              </a:rPr>
              <a:t>– be ruthless</a:t>
            </a:r>
            <a:r>
              <a:rPr lang="en-US" sz="7200" dirty="0">
                <a:solidFill>
                  <a:srgbClr val="000000"/>
                </a:solidFill>
                <a:latin typeface="Gill Sans SemiBold"/>
                <a:ea typeface="Arial"/>
                <a:cs typeface="Gill Sans SemiBold"/>
              </a:rPr>
              <a:t> </a:t>
            </a:r>
          </a:p>
          <a:p>
            <a:endParaRPr lang="en-US" sz="6200" dirty="0" smtClean="0">
              <a:latin typeface="Arial"/>
              <a:cs typeface="Arial"/>
            </a:endParaRPr>
          </a:p>
          <a:p>
            <a:pPr marL="0" indent="0">
              <a:buNone/>
            </a:pPr>
            <a:r>
              <a:rPr lang="en-US" sz="1600" dirty="0"/>
              <a:t> </a:t>
            </a:r>
          </a:p>
        </p:txBody>
      </p:sp>
    </p:spTree>
    <p:extLst>
      <p:ext uri="{BB962C8B-B14F-4D97-AF65-F5344CB8AC3E}">
        <p14:creationId xmlns:p14="http://schemas.microsoft.com/office/powerpoint/2010/main" val="3838243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7A0000"/>
                </a:solidFill>
              </a:rPr>
              <a:t>Difference between </a:t>
            </a:r>
            <a:r>
              <a:rPr lang="en-US" dirty="0" smtClean="0">
                <a:solidFill>
                  <a:srgbClr val="7A0000"/>
                </a:solidFill>
              </a:rPr>
              <a:t>passing the </a:t>
            </a:r>
            <a:r>
              <a:rPr lang="en-US" dirty="0">
                <a:solidFill>
                  <a:srgbClr val="7A0000"/>
                </a:solidFill>
              </a:rPr>
              <a:t>tax </a:t>
            </a:r>
            <a:r>
              <a:rPr lang="en-US" dirty="0" smtClean="0">
                <a:solidFill>
                  <a:srgbClr val="7A0000"/>
                </a:solidFill>
              </a:rPr>
              <a:t>and the Public Health </a:t>
            </a:r>
            <a:r>
              <a:rPr lang="en-US" dirty="0">
                <a:solidFill>
                  <a:srgbClr val="7A0000"/>
                </a:solidFill>
              </a:rPr>
              <a:t>win</a:t>
            </a:r>
            <a:br>
              <a:rPr lang="en-US" dirty="0">
                <a:solidFill>
                  <a:srgbClr val="7A0000"/>
                </a:solidFill>
              </a:rPr>
            </a:br>
            <a:endParaRPr lang="en-US" dirty="0">
              <a:solidFill>
                <a:srgbClr val="7A0000"/>
              </a:solidFill>
            </a:endParaRPr>
          </a:p>
        </p:txBody>
      </p:sp>
      <p:sp>
        <p:nvSpPr>
          <p:cNvPr id="5" name="Content Placeholder 4"/>
          <p:cNvSpPr>
            <a:spLocks noGrp="1"/>
          </p:cNvSpPr>
          <p:nvPr>
            <p:ph sz="half" idx="1"/>
          </p:nvPr>
        </p:nvSpPr>
        <p:spPr/>
        <p:txBody>
          <a:bodyPr>
            <a:normAutofit/>
          </a:bodyPr>
          <a:lstStyle/>
          <a:p>
            <a:endParaRPr lang="en-US" dirty="0"/>
          </a:p>
          <a:p>
            <a:endParaRPr lang="en-US" dirty="0"/>
          </a:p>
        </p:txBody>
      </p:sp>
      <p:sp>
        <p:nvSpPr>
          <p:cNvPr id="6" name="Content Placeholder 5"/>
          <p:cNvSpPr>
            <a:spLocks noGrp="1"/>
          </p:cNvSpPr>
          <p:nvPr>
            <p:ph sz="half" idx="2"/>
          </p:nvPr>
        </p:nvSpPr>
        <p:spPr>
          <a:xfrm>
            <a:off x="4245428" y="1306285"/>
            <a:ext cx="4668761" cy="5285619"/>
          </a:xfrm>
        </p:spPr>
        <p:style>
          <a:lnRef idx="2">
            <a:schemeClr val="accent3"/>
          </a:lnRef>
          <a:fillRef idx="1">
            <a:schemeClr val="lt1"/>
          </a:fillRef>
          <a:effectRef idx="0">
            <a:schemeClr val="accent3"/>
          </a:effectRef>
          <a:fontRef idx="minor">
            <a:schemeClr val="dk1"/>
          </a:fontRef>
        </p:style>
        <p:txBody>
          <a:bodyPr>
            <a:noAutofit/>
          </a:bodyPr>
          <a:lstStyle/>
          <a:p>
            <a:pPr marL="0" indent="0">
              <a:spcAft>
                <a:spcPts val="600"/>
              </a:spcAft>
              <a:buNone/>
            </a:pPr>
            <a:r>
              <a:rPr lang="en-US" u="sng" dirty="0">
                <a:solidFill>
                  <a:srgbClr val="57C116"/>
                </a:solidFill>
              </a:rPr>
              <a:t>PUBLIC HEALTH WIN</a:t>
            </a:r>
          </a:p>
          <a:p>
            <a:pPr>
              <a:spcAft>
                <a:spcPts val="1800"/>
              </a:spcAft>
            </a:pPr>
            <a:r>
              <a:rPr lang="en-US" dirty="0"/>
              <a:t>Highlight health disparities and Big Soda target </a:t>
            </a:r>
            <a:r>
              <a:rPr lang="en-US" dirty="0" smtClean="0"/>
              <a:t>marketing of Latinos and African Americans</a:t>
            </a:r>
            <a:endParaRPr lang="en-US" dirty="0"/>
          </a:p>
          <a:p>
            <a:pPr>
              <a:spcAft>
                <a:spcPts val="1800"/>
              </a:spcAft>
            </a:pPr>
            <a:r>
              <a:rPr lang="en-US" dirty="0" smtClean="0"/>
              <a:t>Requires engaging </a:t>
            </a:r>
            <a:r>
              <a:rPr lang="en-US" dirty="0"/>
              <a:t>the communities </a:t>
            </a:r>
            <a:r>
              <a:rPr lang="en-US" dirty="0" smtClean="0"/>
              <a:t>targeted by  Big Soda marketing, who also have disproportionate </a:t>
            </a:r>
            <a:r>
              <a:rPr lang="en-US" dirty="0"/>
              <a:t>rates of diabetes </a:t>
            </a:r>
          </a:p>
          <a:p>
            <a:endParaRPr lang="en-US" dirty="0"/>
          </a:p>
        </p:txBody>
      </p:sp>
      <p:sp>
        <p:nvSpPr>
          <p:cNvPr id="3" name="Rectangle 2"/>
          <p:cNvSpPr/>
          <p:nvPr/>
        </p:nvSpPr>
        <p:spPr>
          <a:xfrm>
            <a:off x="324152" y="1417638"/>
            <a:ext cx="3657600" cy="424731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spcAft>
                <a:spcPts val="1200"/>
              </a:spcAft>
            </a:pPr>
            <a:r>
              <a:rPr lang="en-US" sz="2800" u="sng" dirty="0">
                <a:solidFill>
                  <a:srgbClr val="000090"/>
                </a:solidFill>
              </a:rPr>
              <a:t>BALLOT BOX WIN:</a:t>
            </a:r>
          </a:p>
          <a:p>
            <a:pPr marL="457200" indent="-457200">
              <a:spcAft>
                <a:spcPts val="1200"/>
              </a:spcAft>
              <a:buFont typeface="Arial"/>
              <a:buChar char="•"/>
            </a:pPr>
            <a:r>
              <a:rPr lang="en-US" sz="2800" dirty="0"/>
              <a:t>Possible to pass tax by convincing 50% +1 of voters</a:t>
            </a:r>
          </a:p>
          <a:p>
            <a:pPr>
              <a:spcAft>
                <a:spcPts val="1200"/>
              </a:spcAft>
            </a:pPr>
            <a:endParaRPr lang="en-US" sz="1200" dirty="0"/>
          </a:p>
          <a:p>
            <a:pPr marL="457200" indent="-457200">
              <a:buFont typeface="Arial"/>
              <a:buChar char="•"/>
            </a:pPr>
            <a:r>
              <a:rPr lang="en-US" sz="2800" dirty="0"/>
              <a:t>Risk: alienate most vulnerable from health message:  Drink LESS sugar</a:t>
            </a:r>
          </a:p>
        </p:txBody>
      </p:sp>
    </p:spTree>
    <p:extLst>
      <p:ext uri="{BB962C8B-B14F-4D97-AF65-F5344CB8AC3E}">
        <p14:creationId xmlns:p14="http://schemas.microsoft.com/office/powerpoint/2010/main" val="252865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2193" y="1614332"/>
            <a:ext cx="2243769" cy="2174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2" name="Title 2"/>
          <p:cNvSpPr>
            <a:spLocks noGrp="1"/>
          </p:cNvSpPr>
          <p:nvPr>
            <p:ph type="title"/>
          </p:nvPr>
        </p:nvSpPr>
        <p:spPr>
          <a:xfrm>
            <a:off x="457199" y="274638"/>
            <a:ext cx="8411299" cy="1143000"/>
          </a:xfrm>
        </p:spPr>
        <p:txBody>
          <a:bodyPr>
            <a:normAutofit fontScale="90000"/>
          </a:bodyPr>
          <a:lstStyle/>
          <a:p>
            <a:pPr eaLnBrk="1" hangingPunct="1"/>
            <a:r>
              <a:rPr lang="pt-BR" b="1" dirty="0" err="1" smtClean="0">
                <a:solidFill>
                  <a:srgbClr val="A10000"/>
                </a:solidFill>
                <a:latin typeface="Palatino"/>
                <a:cs typeface="Palatino"/>
              </a:rPr>
              <a:t>Together</a:t>
            </a:r>
            <a:r>
              <a:rPr lang="pt-BR" b="1" dirty="0" smtClean="0">
                <a:solidFill>
                  <a:srgbClr val="A10000"/>
                </a:solidFill>
                <a:latin typeface="Palatino"/>
                <a:cs typeface="Palatino"/>
              </a:rPr>
              <a:t>, </a:t>
            </a:r>
            <a:r>
              <a:rPr lang="pt-BR" b="1" dirty="0" err="1" smtClean="0">
                <a:solidFill>
                  <a:srgbClr val="A10000"/>
                </a:solidFill>
                <a:latin typeface="Palatino"/>
                <a:cs typeface="Palatino"/>
              </a:rPr>
              <a:t>we</a:t>
            </a:r>
            <a:r>
              <a:rPr lang="pt-BR" b="1" dirty="0" smtClean="0">
                <a:solidFill>
                  <a:srgbClr val="A10000"/>
                </a:solidFill>
                <a:latin typeface="Palatino"/>
                <a:cs typeface="Palatino"/>
              </a:rPr>
              <a:t> </a:t>
            </a:r>
            <a:r>
              <a:rPr lang="pt-BR" b="1" dirty="0" err="1" smtClean="0">
                <a:solidFill>
                  <a:srgbClr val="A10000"/>
                </a:solidFill>
                <a:latin typeface="Palatino"/>
                <a:cs typeface="Palatino"/>
              </a:rPr>
              <a:t>can</a:t>
            </a:r>
            <a:r>
              <a:rPr lang="pt-BR" b="1" dirty="0" smtClean="0">
                <a:solidFill>
                  <a:srgbClr val="A10000"/>
                </a:solidFill>
                <a:latin typeface="Palatino"/>
                <a:cs typeface="Palatino"/>
              </a:rPr>
              <a:t> beat Big Soda!</a:t>
            </a:r>
            <a:endParaRPr lang="pt-BR" b="1" dirty="0">
              <a:solidFill>
                <a:srgbClr val="A10000"/>
              </a:solidFill>
              <a:latin typeface="Palatino"/>
              <a:cs typeface="Palatino"/>
            </a:endParaRPr>
          </a:p>
        </p:txBody>
      </p:sp>
      <p:sp>
        <p:nvSpPr>
          <p:cNvPr id="46083" name="Content Placeholder 3"/>
          <p:cNvSpPr>
            <a:spLocks noGrp="1"/>
          </p:cNvSpPr>
          <p:nvPr>
            <p:ph idx="1"/>
          </p:nvPr>
        </p:nvSpPr>
        <p:spPr>
          <a:xfrm>
            <a:off x="3326998" y="3501571"/>
            <a:ext cx="5359801" cy="2530928"/>
          </a:xfrm>
        </p:spPr>
        <p:txBody>
          <a:bodyPr/>
          <a:lstStyle/>
          <a:p>
            <a:endParaRPr lang="pt-BR" sz="2800" dirty="0">
              <a:latin typeface="Calibri" charset="0"/>
            </a:endParaRPr>
          </a:p>
          <a:p>
            <a:pPr marL="0" indent="0" eaLnBrk="1" hangingPunct="1">
              <a:buNone/>
            </a:pPr>
            <a:endParaRPr lang="pt-BR" dirty="0" smtClean="0">
              <a:latin typeface="Calibri" charset="0"/>
            </a:endParaRPr>
          </a:p>
        </p:txBody>
      </p:sp>
      <p:sp>
        <p:nvSpPr>
          <p:cNvPr id="2" name="TextBox 1"/>
          <p:cNvSpPr txBox="1"/>
          <p:nvPr/>
        </p:nvSpPr>
        <p:spPr>
          <a:xfrm>
            <a:off x="3736314" y="2099253"/>
            <a:ext cx="5098716" cy="1107996"/>
          </a:xfrm>
          <a:prstGeom prst="rect">
            <a:avLst/>
          </a:prstGeom>
          <a:noFill/>
        </p:spPr>
        <p:txBody>
          <a:bodyPr wrap="square" rtlCol="0">
            <a:spAutoFit/>
          </a:bodyPr>
          <a:lstStyle/>
          <a:p>
            <a:pPr algn="r"/>
            <a:r>
              <a:rPr lang="pt-BR" sz="2400" b="1" dirty="0">
                <a:latin typeface="Gill Sans"/>
                <a:cs typeface="Gill Sans"/>
              </a:rPr>
              <a:t>Holly Scheider, MPH</a:t>
            </a:r>
          </a:p>
          <a:p>
            <a:pPr algn="r"/>
            <a:r>
              <a:rPr lang="pt-BR" sz="2400" b="1" dirty="0">
                <a:latin typeface="Gill Sans"/>
                <a:cs typeface="Gill Sans"/>
                <a:hlinkClick r:id="rId3"/>
              </a:rPr>
              <a:t>hollyscheider@icloud.com</a:t>
            </a:r>
            <a:endParaRPr lang="pt-BR" sz="2400" b="1" dirty="0">
              <a:latin typeface="Gill Sans"/>
              <a:cs typeface="Gill Sans"/>
            </a:endParaRPr>
          </a:p>
          <a:p>
            <a:endParaRPr lang="en-US" dirty="0"/>
          </a:p>
        </p:txBody>
      </p:sp>
      <p:pic>
        <p:nvPicPr>
          <p:cNvPr id="3" name="Picture 2" descr="10394016_783604225011837_6868473974986375219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6998" y="3789153"/>
            <a:ext cx="5508032" cy="2659050"/>
          </a:xfrm>
          <a:prstGeom prst="rect">
            <a:avLst/>
          </a:prstGeom>
        </p:spPr>
      </p:pic>
    </p:spTree>
    <p:extLst>
      <p:ext uri="{BB962C8B-B14F-4D97-AF65-F5344CB8AC3E}">
        <p14:creationId xmlns:p14="http://schemas.microsoft.com/office/powerpoint/2010/main" val="3723812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04735"/>
          </a:xfrm>
        </p:spPr>
        <p:txBody>
          <a:bodyPr>
            <a:normAutofit fontScale="90000"/>
          </a:bodyPr>
          <a:lstStyle/>
          <a:p>
            <a:r>
              <a:rPr lang="en-US" dirty="0" smtClean="0"/>
              <a:t>Berkeley </a:t>
            </a:r>
            <a:r>
              <a:rPr lang="en-US" dirty="0" err="1" smtClean="0"/>
              <a:t>vs</a:t>
            </a:r>
            <a:r>
              <a:rPr lang="en-US" dirty="0" smtClean="0"/>
              <a:t> Big Soda best mail piece</a:t>
            </a:r>
            <a:endParaRPr lang="en-US" dirty="0"/>
          </a:p>
        </p:txBody>
      </p:sp>
      <p:sp>
        <p:nvSpPr>
          <p:cNvPr id="6" name="TextBox 5"/>
          <p:cNvSpPr txBox="1"/>
          <p:nvPr/>
        </p:nvSpPr>
        <p:spPr>
          <a:xfrm>
            <a:off x="2674767" y="2569044"/>
            <a:ext cx="184666" cy="369332"/>
          </a:xfrm>
          <a:prstGeom prst="rect">
            <a:avLst/>
          </a:prstGeom>
          <a:noFill/>
        </p:spPr>
        <p:txBody>
          <a:bodyPr wrap="none" rtlCol="0">
            <a:spAutoFit/>
          </a:bodyPr>
          <a:lstStyle/>
          <a:p>
            <a:endParaRPr lang="en-US" dirty="0"/>
          </a:p>
        </p:txBody>
      </p:sp>
      <p:pic>
        <p:nvPicPr>
          <p:cNvPr id="20" name="Picture 19" descr="Untitled 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913" y="3396390"/>
            <a:ext cx="4581387" cy="3216226"/>
          </a:xfrm>
          <a:prstGeom prst="rect">
            <a:avLst/>
          </a:prstGeom>
          <a:ln w="228600" cap="sq" cmpd="thickThin">
            <a:solidFill>
              <a:srgbClr val="000000"/>
            </a:solidFill>
            <a:prstDash val="solid"/>
            <a:miter lim="800000"/>
          </a:ln>
          <a:effectLst>
            <a:innerShdw blurRad="76200">
              <a:srgbClr val="000000"/>
            </a:innerShdw>
          </a:effectLst>
        </p:spPr>
      </p:pic>
      <p:pic>
        <p:nvPicPr>
          <p:cNvPr id="23" name="Picture 22" descr="Untitled 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118499"/>
            <a:ext cx="4406472" cy="2980018"/>
          </a:xfrm>
          <a:prstGeom prst="rect">
            <a:avLst/>
          </a:prstGeom>
        </p:spPr>
      </p:pic>
    </p:spTree>
    <p:extLst>
      <p:ext uri="{BB962C8B-B14F-4D97-AF65-F5344CB8AC3E}">
        <p14:creationId xmlns:p14="http://schemas.microsoft.com/office/powerpoint/2010/main" val="2715761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8815" y="3022295"/>
            <a:ext cx="4853827" cy="3519259"/>
          </a:xfrm>
          <a:prstGeom prst="rect">
            <a:avLst/>
          </a:prstGeom>
        </p:spPr>
      </p:pic>
      <p:pic>
        <p:nvPicPr>
          <p:cNvPr id="6" name="Picture 5" descr="Untitled 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74" y="193328"/>
            <a:ext cx="4570196" cy="3204390"/>
          </a:xfrm>
          <a:prstGeom prst="rect">
            <a:avLst/>
          </a:prstGeom>
        </p:spPr>
      </p:pic>
    </p:spTree>
    <p:extLst>
      <p:ext uri="{BB962C8B-B14F-4D97-AF65-F5344CB8AC3E}">
        <p14:creationId xmlns:p14="http://schemas.microsoft.com/office/powerpoint/2010/main" val="333465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953735"/>
                </a:solidFill>
              </a:rPr>
              <a:t>Bay Area Sugary Drink Tax Basics</a:t>
            </a:r>
            <a:endParaRPr lang="en-US" b="1" dirty="0">
              <a:solidFill>
                <a:srgbClr val="953735"/>
              </a:solidFill>
            </a:endParaRPr>
          </a:p>
        </p:txBody>
      </p:sp>
      <p:sp>
        <p:nvSpPr>
          <p:cNvPr id="3" name="Content Placeholder 2"/>
          <p:cNvSpPr>
            <a:spLocks noGrp="1"/>
          </p:cNvSpPr>
          <p:nvPr>
            <p:ph sz="half" idx="4294967295"/>
          </p:nvPr>
        </p:nvSpPr>
        <p:spPr>
          <a:xfrm>
            <a:off x="165100" y="1481139"/>
            <a:ext cx="8712694" cy="4602163"/>
          </a:xfrm>
        </p:spPr>
        <p:style>
          <a:lnRef idx="1">
            <a:schemeClr val="accent3"/>
          </a:lnRef>
          <a:fillRef idx="2">
            <a:schemeClr val="accent3"/>
          </a:fillRef>
          <a:effectRef idx="1">
            <a:schemeClr val="accent3"/>
          </a:effectRef>
          <a:fontRef idx="minor">
            <a:schemeClr val="dk1"/>
          </a:fontRef>
        </p:style>
        <p:txBody>
          <a:bodyPr>
            <a:normAutofit/>
          </a:bodyPr>
          <a:lstStyle/>
          <a:p>
            <a:pPr>
              <a:lnSpc>
                <a:spcPct val="150000"/>
              </a:lnSpc>
              <a:spcAft>
                <a:spcPts val="1800"/>
              </a:spcAft>
              <a:buFont typeface="Wingdings" charset="2"/>
              <a:buChar char="Ø"/>
            </a:pPr>
            <a:r>
              <a:rPr lang="en-US" dirty="0" smtClean="0"/>
              <a:t>Penny per ounce    </a:t>
            </a:r>
          </a:p>
          <a:p>
            <a:pPr>
              <a:lnSpc>
                <a:spcPct val="150000"/>
              </a:lnSpc>
              <a:spcAft>
                <a:spcPts val="3000"/>
              </a:spcAft>
              <a:buFont typeface="Wingdings" charset="2"/>
              <a:buChar char="Ø"/>
            </a:pPr>
            <a:r>
              <a:rPr lang="en-US" dirty="0" smtClean="0"/>
              <a:t>Excise tax: paid by distributors  </a:t>
            </a:r>
          </a:p>
          <a:p>
            <a:pPr>
              <a:lnSpc>
                <a:spcPct val="150000"/>
              </a:lnSpc>
              <a:spcAft>
                <a:spcPts val="1800"/>
              </a:spcAft>
              <a:buFont typeface="Wingdings" charset="2"/>
              <a:buChar char="Ø"/>
            </a:pPr>
            <a:r>
              <a:rPr lang="en-US" dirty="0"/>
              <a:t>Ballot initiative </a:t>
            </a:r>
            <a:r>
              <a:rPr lang="mr-IN" dirty="0"/>
              <a:t>–</a:t>
            </a:r>
            <a:r>
              <a:rPr lang="en-US" dirty="0"/>
              <a:t> decided by Voters</a:t>
            </a:r>
          </a:p>
          <a:p>
            <a:pPr>
              <a:lnSpc>
                <a:spcPct val="150000"/>
              </a:lnSpc>
              <a:spcAft>
                <a:spcPts val="1800"/>
              </a:spcAft>
              <a:buFont typeface="Wingdings" charset="2"/>
              <a:buChar char="Ø"/>
            </a:pPr>
            <a:r>
              <a:rPr lang="en-US" dirty="0" smtClean="0"/>
              <a:t>General tax </a:t>
            </a:r>
            <a:r>
              <a:rPr lang="mr-IN" dirty="0" smtClean="0"/>
              <a:t>–</a:t>
            </a:r>
            <a:r>
              <a:rPr lang="en-US" dirty="0" smtClean="0"/>
              <a:t> goes into general fund</a:t>
            </a:r>
          </a:p>
        </p:txBody>
      </p:sp>
      <p:pic>
        <p:nvPicPr>
          <p:cNvPr id="7" name="Picture 6"/>
          <p:cNvPicPr>
            <a:picLocks noChangeAspect="1"/>
          </p:cNvPicPr>
          <p:nvPr/>
        </p:nvPicPr>
        <p:blipFill>
          <a:blip r:embed="rId2"/>
          <a:stretch>
            <a:fillRect/>
          </a:stretch>
        </p:blipFill>
        <p:spPr>
          <a:xfrm>
            <a:off x="6057900" y="2845992"/>
            <a:ext cx="2387600" cy="1056332"/>
          </a:xfrm>
          <a:prstGeom prst="rect">
            <a:avLst/>
          </a:prstGeom>
        </p:spPr>
      </p:pic>
      <p:pic>
        <p:nvPicPr>
          <p:cNvPr id="11" name="Picture 10"/>
          <p:cNvPicPr>
            <a:picLocks noChangeAspect="1"/>
          </p:cNvPicPr>
          <p:nvPr/>
        </p:nvPicPr>
        <p:blipFill>
          <a:blip r:embed="rId3"/>
          <a:stretch>
            <a:fillRect/>
          </a:stretch>
        </p:blipFill>
        <p:spPr>
          <a:xfrm>
            <a:off x="3672540" y="1595438"/>
            <a:ext cx="988359" cy="977900"/>
          </a:xfrm>
          <a:prstGeom prst="rect">
            <a:avLst/>
          </a:prstGeom>
        </p:spPr>
      </p:pic>
    </p:spTree>
    <p:extLst>
      <p:ext uri="{BB962C8B-B14F-4D97-AF65-F5344CB8AC3E}">
        <p14:creationId xmlns:p14="http://schemas.microsoft.com/office/powerpoint/2010/main" val="2816081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Framing the Issue: </a:t>
            </a:r>
            <a:br>
              <a:rPr lang="en-US" b="1" dirty="0" smtClean="0">
                <a:solidFill>
                  <a:srgbClr val="FF0000"/>
                </a:solidFill>
              </a:rPr>
            </a:br>
            <a:r>
              <a:rPr lang="en-US" dirty="0" smtClean="0"/>
              <a:t>Individual Responsibility</a:t>
            </a:r>
            <a:endParaRPr lang="en-US" dirty="0"/>
          </a:p>
        </p:txBody>
      </p:sp>
      <p:sp>
        <p:nvSpPr>
          <p:cNvPr id="5" name="Content Placeholder 4"/>
          <p:cNvSpPr>
            <a:spLocks noGrp="1"/>
          </p:cNvSpPr>
          <p:nvPr>
            <p:ph idx="1"/>
          </p:nvPr>
        </p:nvSpPr>
        <p:spPr>
          <a:xfrm>
            <a:off x="457200" y="1600200"/>
            <a:ext cx="8458200" cy="4851400"/>
          </a:xfrm>
        </p:spPr>
        <p:txBody>
          <a:bodyPr>
            <a:normAutofit lnSpcReduction="10000"/>
          </a:bodyPr>
          <a:lstStyle/>
          <a:p>
            <a:pPr>
              <a:spcAft>
                <a:spcPts val="1200"/>
              </a:spcAft>
            </a:pPr>
            <a:r>
              <a:rPr lang="en-US" dirty="0" smtClean="0"/>
              <a:t>It</a:t>
            </a:r>
            <a:r>
              <a:rPr lang="mr-IN" dirty="0" smtClean="0"/>
              <a:t>’</a:t>
            </a:r>
            <a:r>
              <a:rPr lang="en-US" dirty="0" smtClean="0"/>
              <a:t>s the individual’s choice what to drink </a:t>
            </a:r>
            <a:r>
              <a:rPr lang="en-US" dirty="0" smtClean="0">
                <a:sym typeface="Wingdings"/>
              </a:rPr>
              <a:t>   </a:t>
            </a:r>
            <a:r>
              <a:rPr lang="en-US" dirty="0" smtClean="0">
                <a:solidFill>
                  <a:srgbClr val="953735"/>
                </a:solidFill>
                <a:sym typeface="Wingdings"/>
              </a:rPr>
              <a:t>You</a:t>
            </a:r>
            <a:r>
              <a:rPr lang="en-US" dirty="0" smtClean="0">
                <a:sym typeface="Wingdings"/>
              </a:rPr>
              <a:t> are responsible for your bad choices   </a:t>
            </a:r>
            <a:r>
              <a:rPr lang="en-US" dirty="0" smtClean="0">
                <a:solidFill>
                  <a:schemeClr val="accent2">
                    <a:lumMod val="75000"/>
                  </a:schemeClr>
                </a:solidFill>
                <a:sym typeface="Wingdings"/>
              </a:rPr>
              <a:t>You</a:t>
            </a:r>
            <a:r>
              <a:rPr lang="en-US" dirty="0" smtClean="0">
                <a:sym typeface="Wingdings"/>
              </a:rPr>
              <a:t> are responsible if you get sick as a result</a:t>
            </a:r>
          </a:p>
          <a:p>
            <a:pPr>
              <a:spcAft>
                <a:spcPts val="1200"/>
              </a:spcAft>
            </a:pPr>
            <a:r>
              <a:rPr lang="en-US" dirty="0" smtClean="0">
                <a:sym typeface="Wingdings"/>
              </a:rPr>
              <a:t>Parents are responsible to make healthy choices for their kids</a:t>
            </a:r>
          </a:p>
          <a:p>
            <a:pPr>
              <a:spcAft>
                <a:spcPts val="1200"/>
              </a:spcAft>
            </a:pPr>
            <a:r>
              <a:rPr lang="en-US" dirty="0" smtClean="0">
                <a:sym typeface="Wingdings"/>
              </a:rPr>
              <a:t>Not government’s job </a:t>
            </a:r>
          </a:p>
          <a:p>
            <a:pPr>
              <a:spcAft>
                <a:spcPts val="1200"/>
              </a:spcAft>
            </a:pPr>
            <a:r>
              <a:rPr lang="en-US" dirty="0" smtClean="0">
                <a:sym typeface="Wingdings"/>
              </a:rPr>
              <a:t>Lets Big Soda off hook </a:t>
            </a:r>
          </a:p>
          <a:p>
            <a:pPr>
              <a:spcAft>
                <a:spcPts val="1200"/>
              </a:spcAft>
            </a:pPr>
            <a:r>
              <a:rPr lang="en-US" dirty="0" smtClean="0">
                <a:sym typeface="Wingdings"/>
              </a:rPr>
              <a:t>Victim blaming</a:t>
            </a:r>
            <a:endParaRPr lang="en-US" dirty="0"/>
          </a:p>
        </p:txBody>
      </p:sp>
      <p:sp>
        <p:nvSpPr>
          <p:cNvPr id="4" name="Text Placeholder 3"/>
          <p:cNvSpPr>
            <a:spLocks noGrp="1"/>
          </p:cNvSpPr>
          <p:nvPr>
            <p:ph type="body" idx="4294967295"/>
          </p:nvPr>
        </p:nvSpPr>
        <p:spPr>
          <a:xfrm flipH="1">
            <a:off x="-2501900" y="1535113"/>
            <a:ext cx="2501900" cy="639762"/>
          </a:xfrm>
        </p:spPr>
        <p:txBody>
          <a:bodyPr>
            <a:normAutofit/>
          </a:bodyPr>
          <a:lstStyle/>
          <a:p>
            <a:endParaRPr lang="en-US" dirty="0" smtClean="0"/>
          </a:p>
          <a:p>
            <a:endParaRPr lang="en-US" dirty="0" smtClean="0"/>
          </a:p>
          <a:p>
            <a:endParaRPr lang="en-US" dirty="0"/>
          </a:p>
          <a:p>
            <a:endParaRPr lang="en-US" dirty="0"/>
          </a:p>
        </p:txBody>
      </p:sp>
      <p:pic>
        <p:nvPicPr>
          <p:cNvPr id="8" name="Picture 7"/>
          <p:cNvPicPr>
            <a:picLocks noChangeAspect="1"/>
          </p:cNvPicPr>
          <p:nvPr/>
        </p:nvPicPr>
        <p:blipFill>
          <a:blip r:embed="rId2"/>
          <a:stretch>
            <a:fillRect/>
          </a:stretch>
        </p:blipFill>
        <p:spPr>
          <a:xfrm>
            <a:off x="4934220" y="3851194"/>
            <a:ext cx="3652879" cy="2765505"/>
          </a:xfrm>
          <a:prstGeom prst="rect">
            <a:avLst/>
          </a:prstGeom>
        </p:spPr>
      </p:pic>
    </p:spTree>
    <p:extLst>
      <p:ext uri="{BB962C8B-B14F-4D97-AF65-F5344CB8AC3E}">
        <p14:creationId xmlns:p14="http://schemas.microsoft.com/office/powerpoint/2010/main" val="1975516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9162"/>
          </a:xfrm>
        </p:spPr>
        <p:txBody>
          <a:bodyPr>
            <a:normAutofit/>
          </a:bodyPr>
          <a:lstStyle/>
          <a:p>
            <a:r>
              <a:rPr lang="en-US" sz="3600" dirty="0" smtClean="0">
                <a:solidFill>
                  <a:srgbClr val="FF0000"/>
                </a:solidFill>
              </a:rPr>
              <a:t>Framing the issue:  </a:t>
            </a:r>
            <a:r>
              <a:rPr lang="en-US" sz="3600" dirty="0" smtClean="0"/>
              <a:t>Environmental </a:t>
            </a:r>
            <a:endParaRPr lang="en-US" sz="3600" dirty="0"/>
          </a:p>
        </p:txBody>
      </p:sp>
      <p:sp>
        <p:nvSpPr>
          <p:cNvPr id="3" name="Content Placeholder 2"/>
          <p:cNvSpPr>
            <a:spLocks noGrp="1"/>
          </p:cNvSpPr>
          <p:nvPr>
            <p:ph idx="1"/>
          </p:nvPr>
        </p:nvSpPr>
        <p:spPr>
          <a:xfrm>
            <a:off x="457200" y="1295400"/>
            <a:ext cx="8229600" cy="4830763"/>
          </a:xfrm>
        </p:spPr>
        <p:txBody>
          <a:bodyPr vert="horz" anchor="t">
            <a:noAutofit/>
          </a:bodyPr>
          <a:lstStyle/>
          <a:p>
            <a:pPr>
              <a:spcBef>
                <a:spcPts val="0"/>
              </a:spcBef>
              <a:spcAft>
                <a:spcPts val="1200"/>
              </a:spcAft>
            </a:pPr>
            <a:r>
              <a:rPr lang="en-US" sz="2400" b="1" dirty="0" smtClean="0">
                <a:solidFill>
                  <a:srgbClr val="953735"/>
                </a:solidFill>
                <a:latin typeface="Gill Sans SemiBold"/>
                <a:cs typeface="Gill Sans SemiBold"/>
              </a:rPr>
              <a:t>GOAL:  </a:t>
            </a:r>
            <a:r>
              <a:rPr lang="en-US" sz="2400" dirty="0" smtClean="0">
                <a:latin typeface="Gill Sans SemiBold"/>
                <a:cs typeface="Gill Sans SemiBold"/>
              </a:rPr>
              <a:t>To improve health by </a:t>
            </a:r>
            <a:r>
              <a:rPr lang="en-US" sz="2400" dirty="0" smtClean="0">
                <a:solidFill>
                  <a:srgbClr val="953735"/>
                </a:solidFill>
                <a:latin typeface="Gill Sans SemiBold"/>
                <a:cs typeface="Gill Sans SemiBold"/>
              </a:rPr>
              <a:t>changing the environment </a:t>
            </a:r>
            <a:r>
              <a:rPr lang="en-US" sz="2400" dirty="0">
                <a:latin typeface="Gill Sans SemiBold"/>
                <a:cs typeface="Gill Sans SemiBold"/>
              </a:rPr>
              <a:t>in which people are bombarded by triggers </a:t>
            </a:r>
            <a:r>
              <a:rPr lang="en-US" sz="2400" dirty="0" smtClean="0">
                <a:latin typeface="Gill Sans SemiBold"/>
                <a:cs typeface="Gill Sans SemiBold"/>
              </a:rPr>
              <a:t>and opportunities to consume sugary drinks </a:t>
            </a:r>
            <a:endParaRPr lang="en-US" sz="2400" dirty="0">
              <a:latin typeface="Gill Sans SemiBold"/>
              <a:cs typeface="Gill Sans SemiBold"/>
            </a:endParaRPr>
          </a:p>
          <a:p>
            <a:pPr>
              <a:spcBef>
                <a:spcPts val="0"/>
              </a:spcBef>
              <a:spcAft>
                <a:spcPts val="1200"/>
              </a:spcAft>
            </a:pPr>
            <a:r>
              <a:rPr lang="en-US" sz="2400" dirty="0" smtClean="0">
                <a:latin typeface="Gill Sans SemiBold"/>
                <a:cs typeface="Gill Sans SemiBold"/>
              </a:rPr>
              <a:t>Industry </a:t>
            </a:r>
            <a:r>
              <a:rPr lang="en-US" sz="2400" dirty="0">
                <a:latin typeface="Gill Sans SemiBold"/>
                <a:cs typeface="Gill Sans SemiBold"/>
              </a:rPr>
              <a:t>tactics -- saturates our environment:  price, placement, product (addictive), marketing, </a:t>
            </a:r>
            <a:r>
              <a:rPr lang="en-US" sz="2400" dirty="0" smtClean="0">
                <a:latin typeface="Gill Sans SemiBold"/>
                <a:cs typeface="Gill Sans SemiBold"/>
              </a:rPr>
              <a:t>sponsorship</a:t>
            </a:r>
          </a:p>
          <a:p>
            <a:pPr>
              <a:spcBef>
                <a:spcPts val="0"/>
              </a:spcBef>
              <a:spcAft>
                <a:spcPts val="1200"/>
              </a:spcAft>
            </a:pPr>
            <a:r>
              <a:rPr lang="en-US" sz="2400" dirty="0" smtClean="0">
                <a:latin typeface="Gill Sans SemiBold"/>
                <a:cs typeface="Gill Sans SemiBold"/>
              </a:rPr>
              <a:t>Big </a:t>
            </a:r>
            <a:r>
              <a:rPr lang="en-US" sz="2400" dirty="0">
                <a:latin typeface="Gill Sans SemiBold"/>
                <a:cs typeface="Gill Sans SemiBold"/>
              </a:rPr>
              <a:t>Soda </a:t>
            </a:r>
            <a:r>
              <a:rPr lang="en-US" sz="2400" dirty="0" smtClean="0">
                <a:latin typeface="Gill Sans SemiBold"/>
                <a:cs typeface="Gill Sans SemiBold"/>
              </a:rPr>
              <a:t>is motivated </a:t>
            </a:r>
            <a:r>
              <a:rPr lang="en-US" sz="2400" dirty="0">
                <a:latin typeface="Gill Sans SemiBold"/>
                <a:cs typeface="Gill Sans SemiBold"/>
              </a:rPr>
              <a:t>by </a:t>
            </a:r>
            <a:r>
              <a:rPr lang="en-US" sz="2400" dirty="0" smtClean="0">
                <a:latin typeface="Gill Sans SemiBold"/>
                <a:cs typeface="Gill Sans SemiBold"/>
              </a:rPr>
              <a:t>PROFIT </a:t>
            </a:r>
            <a:r>
              <a:rPr lang="en-US" sz="2400" dirty="0" smtClean="0">
                <a:solidFill>
                  <a:srgbClr val="57C116"/>
                </a:solidFill>
                <a:latin typeface="Gill Sans SemiBold"/>
                <a:cs typeface="Gill Sans SemiBold"/>
              </a:rPr>
              <a:t>$$$                              </a:t>
            </a:r>
            <a:r>
              <a:rPr lang="en-US" sz="2400" dirty="0" smtClean="0">
                <a:latin typeface="Gill Sans SemiBold"/>
                <a:cs typeface="Gill Sans SemiBold"/>
              </a:rPr>
              <a:t>and </a:t>
            </a:r>
            <a:r>
              <a:rPr lang="en-US" sz="2400" dirty="0">
                <a:latin typeface="Gill Sans SemiBold"/>
                <a:cs typeface="Gill Sans SemiBold"/>
              </a:rPr>
              <a:t>does not care about </a:t>
            </a:r>
            <a:r>
              <a:rPr lang="en-US" sz="2400" dirty="0" smtClean="0">
                <a:latin typeface="Gill Sans SemiBold"/>
                <a:cs typeface="Gill Sans SemiBold"/>
              </a:rPr>
              <a:t>health </a:t>
            </a:r>
          </a:p>
          <a:p>
            <a:pPr marL="365760" indent="0">
              <a:spcBef>
                <a:spcPts val="0"/>
              </a:spcBef>
              <a:spcAft>
                <a:spcPts val="600"/>
              </a:spcAft>
              <a:buNone/>
            </a:pPr>
            <a:endParaRPr lang="en-US" sz="2400" dirty="0"/>
          </a:p>
        </p:txBody>
      </p:sp>
      <p:pic>
        <p:nvPicPr>
          <p:cNvPr id="6" name="Picture 5" descr="10655456_758956220809971_5895090756383165258_o.jpg"/>
          <p:cNvPicPr>
            <a:picLocks noChangeAspect="1"/>
          </p:cNvPicPr>
          <p:nvPr/>
        </p:nvPicPr>
        <p:blipFill rotWithShape="1">
          <a:blip r:embed="rId2">
            <a:extLst>
              <a:ext uri="{28A0092B-C50C-407E-A947-70E740481C1C}">
                <a14:useLocalDpi xmlns:a14="http://schemas.microsoft.com/office/drawing/2010/main" val="0"/>
              </a:ext>
            </a:extLst>
          </a:blip>
          <a:srcRect l="20763" r="23150"/>
          <a:stretch/>
        </p:blipFill>
        <p:spPr>
          <a:xfrm>
            <a:off x="5482571" y="3995253"/>
            <a:ext cx="3012142" cy="2523096"/>
          </a:xfrm>
          <a:prstGeom prst="rect">
            <a:avLst/>
          </a:prstGeom>
        </p:spPr>
      </p:pic>
      <p:sp>
        <p:nvSpPr>
          <p:cNvPr id="9" name="TextBox 8"/>
          <p:cNvSpPr txBox="1"/>
          <p:nvPr/>
        </p:nvSpPr>
        <p:spPr>
          <a:xfrm>
            <a:off x="698500" y="4559300"/>
            <a:ext cx="4356100" cy="1384995"/>
          </a:xfrm>
          <a:prstGeom prst="rect">
            <a:avLst/>
          </a:prstGeom>
          <a:noFill/>
        </p:spPr>
        <p:txBody>
          <a:bodyPr wrap="square" rtlCol="0">
            <a:spAutoFit/>
          </a:bodyPr>
          <a:lstStyle/>
          <a:p>
            <a:pPr algn="ctr">
              <a:spcBef>
                <a:spcPts val="0"/>
              </a:spcBef>
              <a:spcAft>
                <a:spcPts val="1200"/>
              </a:spcAft>
            </a:pPr>
            <a:r>
              <a:rPr lang="en-US" sz="2800" b="1" dirty="0" smtClean="0">
                <a:solidFill>
                  <a:srgbClr val="BB3362"/>
                </a:solidFill>
                <a:latin typeface="Gill Sans SemiBold"/>
                <a:cs typeface="Gill Sans SemiBold"/>
              </a:rPr>
              <a:t>Taxes hold Big </a:t>
            </a:r>
            <a:r>
              <a:rPr lang="en-US" sz="2800" b="1" dirty="0">
                <a:solidFill>
                  <a:srgbClr val="BB3362"/>
                </a:solidFill>
                <a:latin typeface="Gill Sans SemiBold"/>
                <a:cs typeface="Gill Sans SemiBold"/>
              </a:rPr>
              <a:t>Soda </a:t>
            </a:r>
            <a:r>
              <a:rPr lang="en-US" sz="2800" b="1" dirty="0" smtClean="0">
                <a:solidFill>
                  <a:srgbClr val="BB3362"/>
                </a:solidFill>
                <a:latin typeface="Gill Sans SemiBold"/>
                <a:cs typeface="Gill Sans SemiBold"/>
              </a:rPr>
              <a:t>responsible </a:t>
            </a:r>
            <a:r>
              <a:rPr lang="en-US" sz="2800" b="1" dirty="0">
                <a:solidFill>
                  <a:srgbClr val="BB3362"/>
                </a:solidFill>
                <a:latin typeface="Gill Sans SemiBold"/>
                <a:cs typeface="Gill Sans SemiBold"/>
              </a:rPr>
              <a:t>for harm caused by its products</a:t>
            </a:r>
          </a:p>
        </p:txBody>
      </p:sp>
    </p:spTree>
    <p:extLst>
      <p:ext uri="{BB962C8B-B14F-4D97-AF65-F5344CB8AC3E}">
        <p14:creationId xmlns:p14="http://schemas.microsoft.com/office/powerpoint/2010/main" val="4149574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Opposition messages</a:t>
            </a:r>
            <a:endParaRPr lang="en-US" dirty="0"/>
          </a:p>
        </p:txBody>
      </p:sp>
      <p:sp>
        <p:nvSpPr>
          <p:cNvPr id="3" name="Content Placeholder 2"/>
          <p:cNvSpPr>
            <a:spLocks noGrp="1"/>
          </p:cNvSpPr>
          <p:nvPr>
            <p:ph idx="1"/>
          </p:nvPr>
        </p:nvSpPr>
        <p:spPr/>
        <p:txBody>
          <a:bodyPr/>
          <a:lstStyle/>
          <a:p>
            <a:pPr lvl="1">
              <a:lnSpc>
                <a:spcPct val="130000"/>
              </a:lnSpc>
              <a:spcBef>
                <a:spcPts val="0"/>
              </a:spcBef>
              <a:buFont typeface="Wingdings" charset="2"/>
              <a:buChar char="ü"/>
            </a:pPr>
            <a:r>
              <a:rPr lang="en-US" sz="3200" dirty="0" smtClean="0">
                <a:cs typeface="Gill Sans"/>
              </a:rPr>
              <a:t>   Grocery Tax </a:t>
            </a:r>
          </a:p>
          <a:p>
            <a:pPr lvl="1">
              <a:lnSpc>
                <a:spcPct val="130000"/>
              </a:lnSpc>
              <a:spcBef>
                <a:spcPts val="0"/>
              </a:spcBef>
              <a:buFont typeface="Wingdings" charset="2"/>
              <a:buChar char="ü"/>
            </a:pPr>
            <a:r>
              <a:rPr lang="en-US" sz="3200" dirty="0" smtClean="0">
                <a:cs typeface="Gill Sans"/>
              </a:rPr>
              <a:t>   Money </a:t>
            </a:r>
            <a:r>
              <a:rPr lang="en-US" sz="3200" dirty="0">
                <a:cs typeface="Gill Sans"/>
              </a:rPr>
              <a:t>grab by City</a:t>
            </a:r>
          </a:p>
          <a:p>
            <a:pPr lvl="1">
              <a:lnSpc>
                <a:spcPct val="130000"/>
              </a:lnSpc>
              <a:spcBef>
                <a:spcPts val="0"/>
              </a:spcBef>
              <a:buFont typeface="Wingdings" charset="2"/>
              <a:buChar char="ü"/>
            </a:pPr>
            <a:r>
              <a:rPr lang="en-US" sz="3200" dirty="0" smtClean="0">
                <a:cs typeface="Gill Sans"/>
              </a:rPr>
              <a:t>   Can’t </a:t>
            </a:r>
            <a:r>
              <a:rPr lang="en-US" sz="3200" dirty="0">
                <a:cs typeface="Gill Sans"/>
              </a:rPr>
              <a:t>trust Council</a:t>
            </a:r>
          </a:p>
          <a:p>
            <a:pPr lvl="1">
              <a:lnSpc>
                <a:spcPct val="130000"/>
              </a:lnSpc>
              <a:spcBef>
                <a:spcPts val="0"/>
              </a:spcBef>
              <a:buFont typeface="Wingdings" charset="2"/>
              <a:buChar char="ü"/>
            </a:pPr>
            <a:r>
              <a:rPr lang="en-US" sz="3200" dirty="0" smtClean="0">
                <a:cs typeface="Gill Sans"/>
              </a:rPr>
              <a:t>   Will </a:t>
            </a:r>
            <a:r>
              <a:rPr lang="en-US" sz="3200" dirty="0">
                <a:cs typeface="Gill Sans"/>
              </a:rPr>
              <a:t>harm local business</a:t>
            </a:r>
          </a:p>
          <a:p>
            <a:pPr lvl="1">
              <a:lnSpc>
                <a:spcPct val="130000"/>
              </a:lnSpc>
              <a:spcBef>
                <a:spcPts val="0"/>
              </a:spcBef>
              <a:buFont typeface="Wingdings" charset="2"/>
              <a:buChar char="ü"/>
            </a:pPr>
            <a:r>
              <a:rPr lang="en-US" sz="3200" dirty="0" smtClean="0">
                <a:cs typeface="Gill Sans"/>
              </a:rPr>
              <a:t>   Unfair </a:t>
            </a:r>
            <a:r>
              <a:rPr lang="en-US" sz="3200" dirty="0">
                <a:cs typeface="Gill Sans"/>
              </a:rPr>
              <a:t>– why focus on drinks?</a:t>
            </a:r>
          </a:p>
          <a:p>
            <a:endParaRPr lang="en-US" dirty="0"/>
          </a:p>
        </p:txBody>
      </p:sp>
    </p:spTree>
    <p:extLst>
      <p:ext uri="{BB962C8B-B14F-4D97-AF65-F5344CB8AC3E}">
        <p14:creationId xmlns:p14="http://schemas.microsoft.com/office/powerpoint/2010/main" val="555724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851"/>
            <a:ext cx="8229600" cy="488950"/>
          </a:xfrm>
        </p:spPr>
        <p:txBody>
          <a:bodyPr>
            <a:noAutofit/>
          </a:bodyPr>
          <a:lstStyle/>
          <a:p>
            <a:r>
              <a:rPr lang="en-US" sz="2800" dirty="0" smtClean="0"/>
              <a:t>Voter Polls</a:t>
            </a:r>
            <a:endParaRPr lang="en-US" sz="2800" dirty="0"/>
          </a:p>
        </p:txBody>
      </p:sp>
      <p:sp>
        <p:nvSpPr>
          <p:cNvPr id="3" name="Content Placeholder 2"/>
          <p:cNvSpPr>
            <a:spLocks noGrp="1"/>
          </p:cNvSpPr>
          <p:nvPr>
            <p:ph idx="1"/>
          </p:nvPr>
        </p:nvSpPr>
        <p:spPr>
          <a:xfrm>
            <a:off x="457200" y="816430"/>
            <a:ext cx="8229600" cy="5309734"/>
          </a:xfrm>
        </p:spPr>
        <p:txBody>
          <a:bodyPr>
            <a:noAutofit/>
          </a:bodyPr>
          <a:lstStyle/>
          <a:p>
            <a:pPr marL="0" lvl="0" indent="0">
              <a:buNone/>
            </a:pPr>
            <a:r>
              <a:rPr lang="en-US" sz="2000" dirty="0" smtClean="0">
                <a:cs typeface="Arial"/>
              </a:rPr>
              <a:t>Polls:  we did several polls and looked at statewide polls.</a:t>
            </a:r>
          </a:p>
          <a:p>
            <a:pPr marL="0" lvl="0" indent="0">
              <a:buNone/>
            </a:pPr>
            <a:endParaRPr lang="en-US" sz="1000" dirty="0" smtClean="0">
              <a:cs typeface="Arial"/>
            </a:endParaRPr>
          </a:p>
          <a:p>
            <a:pPr>
              <a:buFont typeface="+mj-lt"/>
              <a:buAutoNum type="arabicPeriod"/>
            </a:pPr>
            <a:r>
              <a:rPr lang="en-US" sz="1800" dirty="0" smtClean="0">
                <a:cs typeface="Arial"/>
              </a:rPr>
              <a:t>Initial poll was funded by the Coalition and conducted Sept. 2013:  showed 62-67% support – with little difference between general and designated tax.  Compared to 48% support for parcel tax to fund child health programs (BUSD cooking and gardening).</a:t>
            </a:r>
          </a:p>
          <a:p>
            <a:pPr>
              <a:buFont typeface="+mj-lt"/>
              <a:buAutoNum type="arabicPeriod"/>
            </a:pPr>
            <a:r>
              <a:rPr lang="en-US" sz="1800" dirty="0" smtClean="0">
                <a:cs typeface="Arial"/>
              </a:rPr>
              <a:t>City funded poll of registered voters – conducted in March and April.  These polls included questions about a sugary drink tax on survey of potential ballot initiatives for 2014.  Results remarkably similar:  66% general / 64% designated</a:t>
            </a:r>
          </a:p>
          <a:p>
            <a:pPr>
              <a:buFont typeface="+mj-lt"/>
              <a:buAutoNum type="arabicPeriod"/>
            </a:pPr>
            <a:r>
              <a:rPr lang="en-US" sz="1800" dirty="0" smtClean="0">
                <a:cs typeface="Arial"/>
              </a:rPr>
              <a:t>Bloomberg polls – “strong”</a:t>
            </a:r>
          </a:p>
          <a:p>
            <a:pPr>
              <a:buFont typeface="+mj-lt"/>
              <a:buAutoNum type="arabicPeriod"/>
            </a:pPr>
            <a:r>
              <a:rPr lang="en-US" sz="1800" dirty="0" smtClean="0">
                <a:cs typeface="Arial"/>
              </a:rPr>
              <a:t>Campaign funded tracking conducted on Oct 2014 – 3 weeks before the election. 64% with 5% margin of error would vote yes.  94% of respondents had heard of the campaign.</a:t>
            </a:r>
          </a:p>
          <a:p>
            <a:pPr>
              <a:buFont typeface="+mj-lt"/>
              <a:buAutoNum type="arabicPeriod"/>
            </a:pPr>
            <a:r>
              <a:rPr lang="en-US" sz="1800" dirty="0" smtClean="0">
                <a:cs typeface="Arial"/>
              </a:rPr>
              <a:t>2014 Field poll statewide shows that over 70% support a tax that funds obesity prevention.</a:t>
            </a:r>
            <a:endParaRPr lang="en-US" sz="2000" dirty="0" smtClean="0"/>
          </a:p>
        </p:txBody>
      </p:sp>
    </p:spTree>
    <p:extLst>
      <p:ext uri="{BB962C8B-B14F-4D97-AF65-F5344CB8AC3E}">
        <p14:creationId xmlns:p14="http://schemas.microsoft.com/office/powerpoint/2010/main" val="2172332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1791"/>
          </a:xfrm>
        </p:spPr>
        <p:txBody>
          <a:bodyPr>
            <a:noAutofit/>
          </a:bodyPr>
          <a:lstStyle/>
          <a:p>
            <a:r>
              <a:rPr lang="en-US" sz="3200" dirty="0" smtClean="0">
                <a:latin typeface="Arial"/>
                <a:cs typeface="Arial"/>
              </a:rPr>
              <a:t/>
            </a:r>
            <a:br>
              <a:rPr lang="en-US" sz="3200" dirty="0" smtClean="0">
                <a:latin typeface="Arial"/>
                <a:cs typeface="Arial"/>
              </a:rPr>
            </a:br>
            <a:r>
              <a:rPr lang="en-US" sz="2800" dirty="0" smtClean="0">
                <a:latin typeface="Arial"/>
                <a:cs typeface="Arial"/>
              </a:rPr>
              <a:t>Key decisions </a:t>
            </a:r>
            <a:r>
              <a:rPr lang="en-US" sz="2800" dirty="0">
                <a:latin typeface="Arial"/>
                <a:cs typeface="Arial"/>
              </a:rPr>
              <a:t>in Berkeley soda tax effort:</a:t>
            </a:r>
            <a:br>
              <a:rPr lang="en-US" sz="2800" dirty="0">
                <a:latin typeface="Arial"/>
                <a:cs typeface="Arial"/>
              </a:rPr>
            </a:br>
            <a:endParaRPr lang="en-US" sz="2800" dirty="0">
              <a:latin typeface="Arial"/>
              <a:cs typeface="Arial"/>
            </a:endParaRPr>
          </a:p>
        </p:txBody>
      </p:sp>
      <p:sp>
        <p:nvSpPr>
          <p:cNvPr id="3" name="Content Placeholder 2"/>
          <p:cNvSpPr>
            <a:spLocks noGrp="1"/>
          </p:cNvSpPr>
          <p:nvPr>
            <p:ph idx="1"/>
          </p:nvPr>
        </p:nvSpPr>
        <p:spPr>
          <a:xfrm>
            <a:off x="457200" y="1054100"/>
            <a:ext cx="8229600" cy="5072063"/>
          </a:xfrm>
        </p:spPr>
        <p:txBody>
          <a:bodyPr>
            <a:noAutofit/>
          </a:bodyPr>
          <a:lstStyle/>
          <a:p>
            <a:pPr marL="342900" lvl="1" indent="-342900">
              <a:spcBef>
                <a:spcPts val="0"/>
              </a:spcBef>
              <a:spcAft>
                <a:spcPts val="1200"/>
              </a:spcAft>
              <a:buFont typeface="Arial"/>
              <a:buChar char="•"/>
            </a:pPr>
            <a:r>
              <a:rPr lang="en-US" sz="1600" b="1" dirty="0">
                <a:cs typeface="Arial"/>
              </a:rPr>
              <a:t>Timing:</a:t>
            </a:r>
            <a:r>
              <a:rPr lang="en-US" sz="1600" dirty="0">
                <a:cs typeface="Arial"/>
              </a:rPr>
              <a:t>  Berkeley needed to generate funding to sustain existing programs that would literally dry up without this funding. Our </a:t>
            </a:r>
            <a:r>
              <a:rPr lang="en-US" sz="1600" b="1" i="1" dirty="0">
                <a:cs typeface="Arial"/>
              </a:rPr>
              <a:t>only </a:t>
            </a:r>
            <a:r>
              <a:rPr lang="en-US" sz="1600" dirty="0">
                <a:cs typeface="Arial"/>
              </a:rPr>
              <a:t>opportunity is NOW -- not in 2016 = too late</a:t>
            </a:r>
            <a:r>
              <a:rPr lang="en-US" sz="1600" dirty="0" smtClean="0">
                <a:cs typeface="Arial"/>
              </a:rPr>
              <a:t>.</a:t>
            </a:r>
            <a:endParaRPr lang="en-US" sz="1600" dirty="0" smtClean="0"/>
          </a:p>
          <a:p>
            <a:pPr lvl="0">
              <a:spcBef>
                <a:spcPts val="0"/>
              </a:spcBef>
              <a:spcAft>
                <a:spcPts val="1200"/>
              </a:spcAft>
            </a:pPr>
            <a:r>
              <a:rPr lang="en-US" sz="1600" b="1" dirty="0" smtClean="0"/>
              <a:t>Unite on Goals:  </a:t>
            </a:r>
            <a:r>
              <a:rPr lang="en-US" sz="1600" dirty="0" smtClean="0"/>
              <a:t>Ultimately we united around children’s health / obesity / diabetes prevention.   Not enough </a:t>
            </a:r>
            <a:r>
              <a:rPr lang="en-US" sz="1600" dirty="0"/>
              <a:t>money would be raised for </a:t>
            </a:r>
            <a:r>
              <a:rPr lang="en-US" sz="1600" dirty="0" smtClean="0"/>
              <a:t>universal pre-school. </a:t>
            </a:r>
            <a:endParaRPr lang="en-US" sz="1600" dirty="0"/>
          </a:p>
          <a:p>
            <a:pPr lvl="0">
              <a:spcBef>
                <a:spcPts val="0"/>
              </a:spcBef>
              <a:spcAft>
                <a:spcPts val="1200"/>
              </a:spcAft>
            </a:pPr>
            <a:r>
              <a:rPr lang="en-US" sz="1600" b="1" dirty="0" smtClean="0"/>
              <a:t>Focus on the </a:t>
            </a:r>
            <a:r>
              <a:rPr lang="en-US" sz="1600" b="1" dirty="0"/>
              <a:t>ultimate goal </a:t>
            </a:r>
            <a:r>
              <a:rPr lang="en-US" sz="1600" dirty="0"/>
              <a:t>-- improve health, specifically metabolic diseases like diabetes that is on the rise, disproportionately impacts </a:t>
            </a:r>
            <a:r>
              <a:rPr lang="en-US" sz="1600" dirty="0" smtClean="0"/>
              <a:t>African Americans</a:t>
            </a:r>
            <a:r>
              <a:rPr lang="en-US" sz="1600" dirty="0"/>
              <a:t>, Latinos, low income.</a:t>
            </a:r>
          </a:p>
          <a:p>
            <a:pPr>
              <a:spcBef>
                <a:spcPts val="0"/>
              </a:spcBef>
              <a:spcAft>
                <a:spcPts val="1200"/>
              </a:spcAft>
            </a:pPr>
            <a:r>
              <a:rPr lang="en-US" sz="1600" b="1" dirty="0" smtClean="0"/>
              <a:t>Build a BROAD coalition</a:t>
            </a:r>
            <a:r>
              <a:rPr lang="en-US" sz="1600" b="1" dirty="0"/>
              <a:t>:  </a:t>
            </a:r>
            <a:r>
              <a:rPr lang="en-US" sz="1600" dirty="0" smtClean="0"/>
              <a:t>we realized </a:t>
            </a:r>
            <a:r>
              <a:rPr lang="en-US" sz="1600" dirty="0"/>
              <a:t>that </a:t>
            </a:r>
            <a:r>
              <a:rPr lang="en-US" sz="1600" dirty="0" smtClean="0"/>
              <a:t>we would only pass the tax and accomplish our goal of health if we brought on the communities most impacted – and likely to be most targeted by the ABA’s tsunami of money to defeat. </a:t>
            </a:r>
          </a:p>
          <a:p>
            <a:pPr>
              <a:spcBef>
                <a:spcPts val="0"/>
              </a:spcBef>
              <a:spcAft>
                <a:spcPts val="1200"/>
              </a:spcAft>
            </a:pPr>
            <a:r>
              <a:rPr lang="en-US" sz="1600" b="1" dirty="0" smtClean="0"/>
              <a:t>Include communities of color in process, decision making and leadership.</a:t>
            </a:r>
          </a:p>
          <a:p>
            <a:pPr>
              <a:spcBef>
                <a:spcPts val="0"/>
              </a:spcBef>
              <a:spcAft>
                <a:spcPts val="1200"/>
              </a:spcAft>
            </a:pPr>
            <a:r>
              <a:rPr lang="en-US" sz="1600" b="1" dirty="0" smtClean="0"/>
              <a:t>Engage and activate </a:t>
            </a:r>
            <a:r>
              <a:rPr lang="en-US" sz="1600" dirty="0"/>
              <a:t>lead organizations representing </a:t>
            </a:r>
            <a:r>
              <a:rPr lang="en-US" sz="1600" dirty="0" smtClean="0"/>
              <a:t>African Americans </a:t>
            </a:r>
            <a:r>
              <a:rPr lang="en-US" sz="1600" dirty="0"/>
              <a:t>and Latinos, churches, university, students, BUSD parents and teachers, dentists, medical professionals.  </a:t>
            </a:r>
          </a:p>
          <a:p>
            <a:pPr lvl="0">
              <a:spcBef>
                <a:spcPts val="0"/>
              </a:spcBef>
              <a:spcAft>
                <a:spcPts val="1200"/>
              </a:spcAft>
            </a:pPr>
            <a:r>
              <a:rPr lang="en-US" sz="1600" b="1" dirty="0" smtClean="0"/>
              <a:t>City political leadership:  </a:t>
            </a:r>
            <a:r>
              <a:rPr lang="en-US" sz="1600" dirty="0" smtClean="0"/>
              <a:t>Reached out to all City </a:t>
            </a:r>
            <a:r>
              <a:rPr lang="en-US" sz="1600" dirty="0"/>
              <a:t>leadership - Council members and candidates, School Board and </a:t>
            </a:r>
            <a:r>
              <a:rPr lang="en-US" sz="1600" dirty="0" smtClean="0"/>
              <a:t>candidates – and ultimately gained unanimous support</a:t>
            </a:r>
            <a:endParaRPr lang="en-US" sz="1600" dirty="0"/>
          </a:p>
        </p:txBody>
      </p:sp>
    </p:spTree>
    <p:extLst>
      <p:ext uri="{BB962C8B-B14F-4D97-AF65-F5344CB8AC3E}">
        <p14:creationId xmlns:p14="http://schemas.microsoft.com/office/powerpoint/2010/main" val="1332311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951"/>
            <a:ext cx="8229600" cy="558070"/>
          </a:xfrm>
        </p:spPr>
        <p:txBody>
          <a:bodyPr>
            <a:noAutofit/>
          </a:bodyPr>
          <a:lstStyle/>
          <a:p>
            <a:r>
              <a:rPr lang="en-US" sz="2800" b="1" dirty="0" smtClean="0">
                <a:solidFill>
                  <a:schemeClr val="accent1">
                    <a:lumMod val="75000"/>
                  </a:schemeClr>
                </a:solidFill>
                <a:latin typeface="Palatino"/>
                <a:cs typeface="Palatino"/>
              </a:rPr>
              <a:t>Community</a:t>
            </a:r>
            <a:r>
              <a:rPr lang="en-US" sz="2800" b="1" dirty="0" smtClean="0">
                <a:solidFill>
                  <a:srgbClr val="FF0000"/>
                </a:solidFill>
                <a:latin typeface="Palatino"/>
                <a:cs typeface="Palatino"/>
              </a:rPr>
              <a:t> </a:t>
            </a:r>
            <a:r>
              <a:rPr lang="en-US" sz="2800" b="1" dirty="0" smtClean="0">
                <a:solidFill>
                  <a:schemeClr val="accent1">
                    <a:lumMod val="75000"/>
                  </a:schemeClr>
                </a:solidFill>
                <a:latin typeface="Palatino"/>
                <a:cs typeface="Palatino"/>
              </a:rPr>
              <a:t>Assessment:  Was Berkeley Ready?</a:t>
            </a:r>
            <a:endParaRPr lang="en-US" sz="2800" b="1" dirty="0">
              <a:solidFill>
                <a:schemeClr val="accent1">
                  <a:lumMod val="75000"/>
                </a:schemeClr>
              </a:solidFill>
              <a:latin typeface="Palatino"/>
              <a:cs typeface="Palatino"/>
            </a:endParaRPr>
          </a:p>
        </p:txBody>
      </p:sp>
      <p:sp>
        <p:nvSpPr>
          <p:cNvPr id="3" name="Content Placeholder 2"/>
          <p:cNvSpPr>
            <a:spLocks noGrp="1"/>
          </p:cNvSpPr>
          <p:nvPr>
            <p:ph idx="1"/>
          </p:nvPr>
        </p:nvSpPr>
        <p:spPr>
          <a:xfrm>
            <a:off x="234950" y="712021"/>
            <a:ext cx="8229600" cy="6004055"/>
          </a:xfrm>
        </p:spPr>
        <p:txBody>
          <a:bodyPr>
            <a:normAutofit fontScale="25000" lnSpcReduction="20000"/>
          </a:bodyPr>
          <a:lstStyle/>
          <a:p>
            <a:pPr marL="0" indent="0">
              <a:buNone/>
            </a:pPr>
            <a:r>
              <a:rPr lang="en-US" sz="7200" b="1" dirty="0">
                <a:solidFill>
                  <a:srgbClr val="830000"/>
                </a:solidFill>
                <a:latin typeface="Gill Sans SemiBold"/>
                <a:cs typeface="Gill Sans SemiBold"/>
              </a:rPr>
              <a:t>Conduct local Polls:  </a:t>
            </a:r>
          </a:p>
          <a:p>
            <a:r>
              <a:rPr lang="en-US" sz="6800" dirty="0" smtClean="0">
                <a:latin typeface="Gill Sans SemiBold"/>
                <a:cs typeface="Gill Sans SemiBold"/>
              </a:rPr>
              <a:t>We </a:t>
            </a:r>
            <a:r>
              <a:rPr lang="en-US" sz="6400" dirty="0" smtClean="0">
                <a:latin typeface="Gill Sans SemiBold"/>
                <a:cs typeface="Gill Sans SemiBold"/>
              </a:rPr>
              <a:t>did several local polls: Sept 2013, Mar 2014 &amp; Oct 2014 </a:t>
            </a:r>
          </a:p>
          <a:p>
            <a:r>
              <a:rPr lang="en-US" sz="6400" dirty="0">
                <a:latin typeface="Gill Sans SemiBold"/>
                <a:cs typeface="Gill Sans SemiBold"/>
              </a:rPr>
              <a:t>C</a:t>
            </a:r>
            <a:r>
              <a:rPr lang="en-US" sz="6400" dirty="0" smtClean="0">
                <a:latin typeface="Gill Sans SemiBold"/>
                <a:cs typeface="Gill Sans SemiBold"/>
              </a:rPr>
              <a:t>ompared local to statewide polls</a:t>
            </a:r>
          </a:p>
          <a:p>
            <a:pPr marL="0" lvl="0" indent="0">
              <a:buNone/>
            </a:pPr>
            <a:endParaRPr lang="en-US" sz="4000" dirty="0" smtClean="0">
              <a:latin typeface="Gill Sans SemiBold"/>
              <a:cs typeface="Gill Sans SemiBold"/>
            </a:endParaRPr>
          </a:p>
          <a:p>
            <a:pPr marL="0" lvl="0" indent="0">
              <a:buNone/>
            </a:pPr>
            <a:r>
              <a:rPr lang="en-US" sz="7200" b="1" dirty="0" smtClean="0">
                <a:solidFill>
                  <a:srgbClr val="830000"/>
                </a:solidFill>
                <a:latin typeface="Gill Sans SemiBold"/>
                <a:cs typeface="Gill Sans SemiBold"/>
              </a:rPr>
              <a:t>Who are our natural allies? </a:t>
            </a:r>
            <a:endParaRPr lang="en-US" sz="7200" b="1" dirty="0">
              <a:solidFill>
                <a:srgbClr val="830000"/>
              </a:solidFill>
              <a:latin typeface="Gill Sans SemiBold"/>
              <a:cs typeface="Gill Sans SemiBold"/>
            </a:endParaRPr>
          </a:p>
          <a:p>
            <a:r>
              <a:rPr lang="en-US" sz="6800" dirty="0" smtClean="0">
                <a:latin typeface="Gill Sans SemiBold"/>
                <a:cs typeface="Gill Sans SemiBold"/>
              </a:rPr>
              <a:t>Schools </a:t>
            </a:r>
            <a:r>
              <a:rPr lang="en-US" sz="6800" dirty="0">
                <a:latin typeface="Gill Sans SemiBold"/>
                <a:cs typeface="Gill Sans SemiBold"/>
              </a:rPr>
              <a:t>/ teachers, parents, health workers, public health, </a:t>
            </a:r>
          </a:p>
          <a:p>
            <a:r>
              <a:rPr lang="en-US" sz="6800" dirty="0">
                <a:latin typeface="Gill Sans SemiBold"/>
                <a:cs typeface="Gill Sans SemiBold"/>
              </a:rPr>
              <a:t>P</a:t>
            </a:r>
            <a:r>
              <a:rPr lang="en-US" sz="6800" dirty="0" smtClean="0">
                <a:latin typeface="Gill Sans SemiBold"/>
                <a:cs typeface="Gill Sans SemiBold"/>
              </a:rPr>
              <a:t>eople concerned about medical costs, health equity</a:t>
            </a:r>
            <a:endParaRPr lang="en-US" sz="4800" dirty="0" smtClean="0">
              <a:latin typeface="Gill Sans SemiBold"/>
              <a:cs typeface="Gill Sans SemiBold"/>
            </a:endParaRPr>
          </a:p>
          <a:p>
            <a:pPr lvl="0"/>
            <a:endParaRPr lang="en-US" sz="4000" dirty="0" smtClean="0">
              <a:latin typeface="Gill Sans SemiBold"/>
              <a:cs typeface="Gill Sans SemiBold"/>
            </a:endParaRPr>
          </a:p>
          <a:p>
            <a:pPr marL="0" lvl="0" indent="0">
              <a:buNone/>
            </a:pPr>
            <a:r>
              <a:rPr lang="en-US" sz="7200" b="1" dirty="0" smtClean="0">
                <a:solidFill>
                  <a:srgbClr val="830000"/>
                </a:solidFill>
                <a:latin typeface="Gill Sans SemiBold"/>
                <a:cs typeface="Gill Sans SemiBold"/>
              </a:rPr>
              <a:t>Who will oppose?</a:t>
            </a:r>
          </a:p>
          <a:p>
            <a:r>
              <a:rPr lang="en-US" sz="6800" dirty="0" smtClean="0">
                <a:latin typeface="Gill Sans SemiBold"/>
                <a:cs typeface="Gill Sans SemiBold"/>
              </a:rPr>
              <a:t>Business:  chains, convenience stores, what about local stores / restaurants? </a:t>
            </a:r>
          </a:p>
          <a:p>
            <a:r>
              <a:rPr lang="en-US" sz="6800" dirty="0" smtClean="0">
                <a:latin typeface="Gill Sans SemiBold"/>
                <a:cs typeface="Gill Sans SemiBold"/>
              </a:rPr>
              <a:t>Voters who oppose taxes &amp; sin taxes (because it is the wrong approach)</a:t>
            </a:r>
          </a:p>
          <a:p>
            <a:r>
              <a:rPr lang="en-US" sz="6800" dirty="0" smtClean="0">
                <a:latin typeface="Gill Sans SemiBold"/>
                <a:cs typeface="Gill Sans SemiBold"/>
              </a:rPr>
              <a:t>Wedge communities:  people of color – find out where they stand</a:t>
            </a:r>
          </a:p>
          <a:p>
            <a:r>
              <a:rPr lang="en-US" sz="6800" dirty="0" smtClean="0">
                <a:latin typeface="Gill Sans SemiBold"/>
                <a:cs typeface="Gill Sans SemiBold"/>
              </a:rPr>
              <a:t>White voters who feel guilty about potential burden of tax on people of color</a:t>
            </a:r>
          </a:p>
          <a:p>
            <a:r>
              <a:rPr lang="en-US" sz="6800" dirty="0" smtClean="0">
                <a:latin typeface="Gill Sans SemiBold"/>
                <a:cs typeface="Gill Sans SemiBold"/>
              </a:rPr>
              <a:t>American Beverage Association will spend millions to defeat</a:t>
            </a:r>
          </a:p>
          <a:p>
            <a:pPr marL="457200" lvl="1" indent="0">
              <a:buNone/>
            </a:pPr>
            <a:endParaRPr lang="en-US" sz="4800" dirty="0">
              <a:latin typeface="Gill Sans SemiBold"/>
              <a:cs typeface="Gill Sans SemiBold"/>
            </a:endParaRPr>
          </a:p>
          <a:p>
            <a:pPr marL="0" marR="0" indent="0">
              <a:lnSpc>
                <a:spcPct val="115000"/>
              </a:lnSpc>
              <a:spcBef>
                <a:spcPts val="0"/>
              </a:spcBef>
              <a:spcAft>
                <a:spcPts val="0"/>
              </a:spcAft>
              <a:buNone/>
            </a:pPr>
            <a:endParaRPr lang="en-US" sz="6400" dirty="0">
              <a:solidFill>
                <a:srgbClr val="000000"/>
              </a:solidFill>
              <a:latin typeface="Gill Sans SemiBold"/>
              <a:ea typeface="Arial"/>
              <a:cs typeface="Gill Sans SemiBold"/>
            </a:endParaRPr>
          </a:p>
          <a:p>
            <a:endParaRPr lang="en-US" sz="6200" dirty="0" smtClean="0">
              <a:latin typeface="Arial"/>
              <a:cs typeface="Arial"/>
            </a:endParaRPr>
          </a:p>
          <a:p>
            <a:pPr marL="0" indent="0">
              <a:buNone/>
            </a:pPr>
            <a:r>
              <a:rPr lang="en-US" sz="1600" dirty="0"/>
              <a:t> </a:t>
            </a:r>
          </a:p>
        </p:txBody>
      </p:sp>
      <p:pic>
        <p:nvPicPr>
          <p:cNvPr id="8" name="Picture 7" descr="IMG_07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04" y="4272677"/>
            <a:ext cx="3147774" cy="2360831"/>
          </a:xfrm>
          <a:prstGeom prst="rect">
            <a:avLst/>
          </a:prstGeom>
        </p:spPr>
      </p:pic>
      <p:sp>
        <p:nvSpPr>
          <p:cNvPr id="9" name="TextBox 8"/>
          <p:cNvSpPr txBox="1"/>
          <p:nvPr/>
        </p:nvSpPr>
        <p:spPr>
          <a:xfrm>
            <a:off x="3707454" y="4272677"/>
            <a:ext cx="5436546" cy="2585323"/>
          </a:xfrm>
          <a:prstGeom prst="rect">
            <a:avLst/>
          </a:prstGeom>
          <a:noFill/>
        </p:spPr>
        <p:txBody>
          <a:bodyPr wrap="square" rtlCol="0">
            <a:spAutoFit/>
          </a:bodyPr>
          <a:lstStyle/>
          <a:p>
            <a:r>
              <a:rPr lang="en-US" b="1" dirty="0" smtClean="0">
                <a:solidFill>
                  <a:srgbClr val="830000"/>
                </a:solidFill>
                <a:latin typeface="Gill Sans SemiBold"/>
                <a:cs typeface="Gill Sans SemiBold"/>
              </a:rPr>
              <a:t>Berkeley Assets = Community history:  </a:t>
            </a:r>
          </a:p>
          <a:p>
            <a:pPr marL="285750" indent="-285750">
              <a:buFont typeface="Arial"/>
              <a:buChar char="•"/>
            </a:pPr>
            <a:r>
              <a:rPr lang="en-US" sz="1600" dirty="0" smtClean="0">
                <a:latin typeface="Gill Sans SemiBold"/>
                <a:cs typeface="Gill Sans SemiBold"/>
              </a:rPr>
              <a:t>Strong </a:t>
            </a:r>
            <a:r>
              <a:rPr lang="en-US" sz="1600" dirty="0">
                <a:latin typeface="Gill Sans SemiBold"/>
                <a:cs typeface="Gill Sans SemiBold"/>
              </a:rPr>
              <a:t>track record on health policy</a:t>
            </a:r>
            <a:r>
              <a:rPr lang="en-US" sz="1600" dirty="0" smtClean="0">
                <a:latin typeface="Gill Sans SemiBold"/>
                <a:cs typeface="Gill Sans SemiBold"/>
              </a:rPr>
              <a:t>: school </a:t>
            </a:r>
            <a:r>
              <a:rPr lang="en-US" sz="1600" dirty="0">
                <a:latin typeface="Gill Sans SemiBold"/>
                <a:cs typeface="Gill Sans SemiBold"/>
              </a:rPr>
              <a:t>garden program &amp; school lunch </a:t>
            </a:r>
            <a:r>
              <a:rPr lang="en-US" sz="1600" dirty="0" smtClean="0">
                <a:latin typeface="Gill Sans SemiBold"/>
                <a:cs typeface="Gill Sans SemiBold"/>
              </a:rPr>
              <a:t>initiative</a:t>
            </a:r>
          </a:p>
          <a:p>
            <a:pPr marL="285750" indent="-285750">
              <a:buFont typeface="Arial"/>
              <a:buChar char="•"/>
            </a:pPr>
            <a:r>
              <a:rPr lang="en-US" sz="1600" dirty="0" smtClean="0">
                <a:latin typeface="Gill Sans SemiBold"/>
                <a:cs typeface="Gill Sans SemiBold"/>
              </a:rPr>
              <a:t>Berkeley</a:t>
            </a:r>
            <a:r>
              <a:rPr lang="en-US" sz="1600" dirty="0">
                <a:latin typeface="Gill Sans SemiBold"/>
                <a:cs typeface="Gill Sans SemiBold"/>
              </a:rPr>
              <a:t>:  first in the nation to pass tobacco control</a:t>
            </a:r>
            <a:r>
              <a:rPr lang="en-US" sz="1600" dirty="0" smtClean="0">
                <a:latin typeface="Gill Sans SemiBold"/>
                <a:cs typeface="Gill Sans SemiBold"/>
              </a:rPr>
              <a:t>,         curb </a:t>
            </a:r>
            <a:r>
              <a:rPr lang="en-US" sz="1600" dirty="0">
                <a:latin typeface="Gill Sans SemiBold"/>
                <a:cs typeface="Gill Sans SemiBold"/>
              </a:rPr>
              <a:t>cuts, divestment…</a:t>
            </a:r>
          </a:p>
          <a:p>
            <a:endParaRPr lang="en-US" sz="1200" dirty="0">
              <a:latin typeface="Gill Sans SemiBold"/>
              <a:cs typeface="Gill Sans SemiBold"/>
            </a:endParaRPr>
          </a:p>
          <a:p>
            <a:r>
              <a:rPr lang="en-US" b="1" dirty="0">
                <a:solidFill>
                  <a:srgbClr val="830000"/>
                </a:solidFill>
                <a:latin typeface="Gill Sans SemiBold"/>
                <a:cs typeface="Gill Sans SemiBold"/>
              </a:rPr>
              <a:t>Leadership:</a:t>
            </a:r>
          </a:p>
          <a:p>
            <a:pPr marL="285750" indent="-285750">
              <a:buFont typeface="Arial"/>
              <a:buChar char="•"/>
            </a:pPr>
            <a:r>
              <a:rPr lang="en-US" sz="1600" dirty="0">
                <a:latin typeface="Gill Sans SemiBold"/>
                <a:cs typeface="Gill Sans SemiBold"/>
              </a:rPr>
              <a:t>CBOs – Ecology Center, PTAs</a:t>
            </a:r>
          </a:p>
          <a:p>
            <a:pPr marL="285750" indent="-285750">
              <a:buFont typeface="Arial"/>
              <a:buChar char="•"/>
            </a:pPr>
            <a:r>
              <a:rPr lang="en-US" sz="1600" dirty="0">
                <a:latin typeface="Gill Sans SemiBold"/>
                <a:cs typeface="Gill Sans SemiBold"/>
              </a:rPr>
              <a:t>All City Council &amp; School Board endorsed Measure D</a:t>
            </a:r>
          </a:p>
          <a:p>
            <a:endParaRPr lang="en-US" dirty="0">
              <a:latin typeface="Gill Sans"/>
              <a:cs typeface="Gill Sans"/>
            </a:endParaRPr>
          </a:p>
        </p:txBody>
      </p:sp>
    </p:spTree>
    <p:extLst>
      <p:ext uri="{BB962C8B-B14F-4D97-AF65-F5344CB8AC3E}">
        <p14:creationId xmlns:p14="http://schemas.microsoft.com/office/powerpoint/2010/main" val="3201207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6416"/>
          </a:xfrm>
        </p:spPr>
        <p:txBody>
          <a:bodyPr>
            <a:normAutofit/>
          </a:bodyPr>
          <a:lstStyle/>
          <a:p>
            <a:r>
              <a:rPr lang="en-US" sz="3200" b="1" dirty="0" smtClean="0">
                <a:solidFill>
                  <a:srgbClr val="FF0000"/>
                </a:solidFill>
                <a:latin typeface="Palatino"/>
                <a:cs typeface="Palatino"/>
              </a:rPr>
              <a:t>Analyze Community Vulnerabilities:</a:t>
            </a:r>
            <a:endParaRPr lang="en-US" sz="3200" b="1" dirty="0">
              <a:solidFill>
                <a:srgbClr val="FF0000"/>
              </a:solidFill>
              <a:latin typeface="Palatino"/>
              <a:cs typeface="Palatino"/>
            </a:endParaRPr>
          </a:p>
        </p:txBody>
      </p:sp>
      <p:sp>
        <p:nvSpPr>
          <p:cNvPr id="3" name="Content Placeholder 2"/>
          <p:cNvSpPr>
            <a:spLocks noGrp="1"/>
          </p:cNvSpPr>
          <p:nvPr>
            <p:ph idx="1"/>
          </p:nvPr>
        </p:nvSpPr>
        <p:spPr>
          <a:xfrm>
            <a:off x="457200" y="991054"/>
            <a:ext cx="8229600" cy="3281065"/>
          </a:xfrm>
        </p:spPr>
        <p:txBody>
          <a:bodyPr>
            <a:normAutofit fontScale="92500" lnSpcReduction="20000"/>
          </a:bodyPr>
          <a:lstStyle/>
          <a:p>
            <a:pPr>
              <a:lnSpc>
                <a:spcPct val="115000"/>
              </a:lnSpc>
              <a:spcBef>
                <a:spcPts val="0"/>
              </a:spcBef>
            </a:pPr>
            <a:r>
              <a:rPr lang="en-US" sz="1800" dirty="0">
                <a:solidFill>
                  <a:srgbClr val="000000"/>
                </a:solidFill>
                <a:latin typeface="Gill Sans SemiBold"/>
                <a:ea typeface="Arial"/>
                <a:cs typeface="Gill Sans SemiBold"/>
              </a:rPr>
              <a:t>Ruthless assessment of community vulnerabilities, political divisions, etc.</a:t>
            </a:r>
          </a:p>
          <a:p>
            <a:pPr marL="0" marR="0" indent="0">
              <a:lnSpc>
                <a:spcPct val="115000"/>
              </a:lnSpc>
              <a:spcBef>
                <a:spcPts val="0"/>
              </a:spcBef>
              <a:spcAft>
                <a:spcPts val="0"/>
              </a:spcAft>
              <a:buNone/>
            </a:pPr>
            <a:r>
              <a:rPr lang="en-US" sz="1800" dirty="0">
                <a:solidFill>
                  <a:srgbClr val="000000"/>
                </a:solidFill>
                <a:latin typeface="Gill Sans SemiBold"/>
                <a:ea typeface="Arial"/>
                <a:cs typeface="Gill Sans SemiBold"/>
              </a:rPr>
              <a:t>      What will Big Soda focus on?  They have $, high paid consultants, no </a:t>
            </a:r>
            <a:r>
              <a:rPr lang="en-US" sz="1800" dirty="0" smtClean="0">
                <a:solidFill>
                  <a:srgbClr val="000000"/>
                </a:solidFill>
                <a:latin typeface="Gill Sans SemiBold"/>
                <a:ea typeface="Arial"/>
                <a:cs typeface="Gill Sans SemiBold"/>
              </a:rPr>
              <a:t>ethics</a:t>
            </a:r>
          </a:p>
          <a:p>
            <a:pPr marL="0" marR="0" indent="0">
              <a:lnSpc>
                <a:spcPct val="115000"/>
              </a:lnSpc>
              <a:spcBef>
                <a:spcPts val="0"/>
              </a:spcBef>
              <a:spcAft>
                <a:spcPts val="0"/>
              </a:spcAft>
              <a:buNone/>
            </a:pPr>
            <a:endParaRPr lang="en-US" sz="1800" dirty="0">
              <a:solidFill>
                <a:srgbClr val="000000"/>
              </a:solidFill>
              <a:latin typeface="Gill Sans SemiBold"/>
              <a:ea typeface="Arial"/>
              <a:cs typeface="Gill Sans SemiBold"/>
            </a:endParaRPr>
          </a:p>
          <a:p>
            <a:r>
              <a:rPr lang="en-US" sz="1800" dirty="0" smtClean="0">
                <a:latin typeface="Gill Sans SemiBold"/>
                <a:cs typeface="Gill Sans SemiBold"/>
              </a:rPr>
              <a:t>Wedge communities:  Communities of Color</a:t>
            </a:r>
          </a:p>
          <a:p>
            <a:pPr lvl="1"/>
            <a:r>
              <a:rPr lang="en-US" sz="1800" dirty="0" smtClean="0">
                <a:latin typeface="Gill Sans SemiBold"/>
                <a:cs typeface="Gill Sans SemiBold"/>
              </a:rPr>
              <a:t>Drink more soda, targeted by the beverage industry, </a:t>
            </a:r>
          </a:p>
          <a:p>
            <a:pPr lvl="1"/>
            <a:r>
              <a:rPr lang="en-US" sz="1800" dirty="0" smtClean="0">
                <a:latin typeface="Gill Sans SemiBold"/>
                <a:cs typeface="Gill Sans SemiBold"/>
              </a:rPr>
              <a:t>In Richmond, Big Soda bought off organizations &amp; churches</a:t>
            </a:r>
          </a:p>
          <a:p>
            <a:pPr lvl="1"/>
            <a:r>
              <a:rPr lang="en-US" sz="1800" dirty="0" smtClean="0">
                <a:latin typeface="Gill Sans SemiBold"/>
                <a:cs typeface="Gill Sans SemiBold"/>
              </a:rPr>
              <a:t>In Berkeley, few voters of color but white guilt was big concern</a:t>
            </a:r>
          </a:p>
          <a:p>
            <a:pPr marL="0" indent="0">
              <a:buNone/>
            </a:pPr>
            <a:endParaRPr lang="en-US" sz="1000" dirty="0">
              <a:latin typeface="Gill Sans SemiBold"/>
              <a:cs typeface="Gill Sans SemiBold"/>
            </a:endParaRPr>
          </a:p>
          <a:p>
            <a:pPr marL="0" marR="0" indent="0">
              <a:lnSpc>
                <a:spcPct val="115000"/>
              </a:lnSpc>
              <a:spcBef>
                <a:spcPts val="0"/>
              </a:spcBef>
              <a:spcAft>
                <a:spcPts val="0"/>
              </a:spcAft>
              <a:buNone/>
            </a:pPr>
            <a:r>
              <a:rPr lang="en-US" sz="1800" dirty="0" smtClean="0">
                <a:solidFill>
                  <a:srgbClr val="000000"/>
                </a:solidFill>
                <a:latin typeface="Gill Sans SemiBold"/>
                <a:ea typeface="Arial"/>
                <a:cs typeface="Gill Sans SemiBold"/>
              </a:rPr>
              <a:t>How did we respond?</a:t>
            </a:r>
            <a:endParaRPr lang="en-US" sz="1800" dirty="0">
              <a:solidFill>
                <a:srgbClr val="000000"/>
              </a:solidFill>
              <a:latin typeface="Gill Sans SemiBold"/>
              <a:ea typeface="Arial"/>
              <a:cs typeface="Gill Sans SemiBold"/>
            </a:endParaRPr>
          </a:p>
          <a:p>
            <a:pPr>
              <a:lnSpc>
                <a:spcPct val="115000"/>
              </a:lnSpc>
              <a:spcBef>
                <a:spcPts val="0"/>
              </a:spcBef>
            </a:pPr>
            <a:r>
              <a:rPr lang="en-US" sz="1800" dirty="0" smtClean="0">
                <a:solidFill>
                  <a:srgbClr val="000000"/>
                </a:solidFill>
                <a:latin typeface="Gill Sans SemiBold"/>
                <a:ea typeface="Arial"/>
                <a:cs typeface="Gill Sans SemiBold"/>
              </a:rPr>
              <a:t>Recruited people of color to be part of leadership and decision making</a:t>
            </a:r>
          </a:p>
          <a:p>
            <a:pPr>
              <a:lnSpc>
                <a:spcPct val="115000"/>
              </a:lnSpc>
              <a:spcBef>
                <a:spcPts val="0"/>
              </a:spcBef>
            </a:pPr>
            <a:r>
              <a:rPr lang="en-US" sz="1800" dirty="0" smtClean="0">
                <a:latin typeface="Gill Sans SemiBold"/>
                <a:cs typeface="Gill Sans SemiBold"/>
              </a:rPr>
              <a:t>Educated key organizations (NAACP, Latinos </a:t>
            </a:r>
            <a:r>
              <a:rPr lang="en-US" sz="1800" dirty="0" err="1" smtClean="0">
                <a:latin typeface="Gill Sans SemiBold"/>
                <a:cs typeface="Gill Sans SemiBold"/>
              </a:rPr>
              <a:t>Unidos</a:t>
            </a:r>
            <a:r>
              <a:rPr lang="en-US" sz="1800" dirty="0" smtClean="0">
                <a:latin typeface="Gill Sans SemiBold"/>
                <a:cs typeface="Gill Sans SemiBold"/>
              </a:rPr>
              <a:t>) – gained endorsement </a:t>
            </a:r>
          </a:p>
          <a:p>
            <a:pPr>
              <a:lnSpc>
                <a:spcPct val="115000"/>
              </a:lnSpc>
              <a:spcBef>
                <a:spcPts val="0"/>
              </a:spcBef>
            </a:pPr>
            <a:r>
              <a:rPr lang="en-US" sz="1800" dirty="0" smtClean="0">
                <a:latin typeface="Gill Sans SemiBold"/>
                <a:cs typeface="Gill Sans SemiBold"/>
              </a:rPr>
              <a:t>Needed more contact with people of color in the community to offset Big Soda’s campaign but did not have money to do this until the end of campaign</a:t>
            </a:r>
            <a:endParaRPr lang="en-US" sz="1800" dirty="0" smtClean="0">
              <a:solidFill>
                <a:srgbClr val="000000"/>
              </a:solidFill>
              <a:latin typeface="Gill Sans SemiBold"/>
              <a:ea typeface="Arial"/>
              <a:cs typeface="Gill Sans SemiBold"/>
            </a:endParaRPr>
          </a:p>
          <a:p>
            <a:pPr>
              <a:lnSpc>
                <a:spcPct val="115000"/>
              </a:lnSpc>
              <a:spcBef>
                <a:spcPts val="0"/>
              </a:spcBef>
            </a:pPr>
            <a:endParaRPr lang="en-US" sz="1800" dirty="0" smtClean="0">
              <a:solidFill>
                <a:srgbClr val="000000"/>
              </a:solidFill>
              <a:latin typeface="Gill Sans SemiBold"/>
              <a:ea typeface="Arial"/>
              <a:cs typeface="Gill Sans SemiBold"/>
            </a:endParaRPr>
          </a:p>
          <a:p>
            <a:pPr marL="0" marR="0" indent="0">
              <a:lnSpc>
                <a:spcPct val="115000"/>
              </a:lnSpc>
              <a:spcBef>
                <a:spcPts val="0"/>
              </a:spcBef>
              <a:spcAft>
                <a:spcPts val="0"/>
              </a:spcAft>
              <a:buNone/>
            </a:pPr>
            <a:endParaRPr lang="en-US" sz="1800" dirty="0">
              <a:solidFill>
                <a:srgbClr val="000000"/>
              </a:solidFill>
              <a:latin typeface="Gill Sans SemiBold"/>
              <a:ea typeface="Arial"/>
              <a:cs typeface="Gill Sans SemiBold"/>
            </a:endParaRPr>
          </a:p>
          <a:p>
            <a:pPr marL="0" marR="0" indent="0">
              <a:lnSpc>
                <a:spcPct val="115000"/>
              </a:lnSpc>
              <a:spcBef>
                <a:spcPts val="0"/>
              </a:spcBef>
              <a:spcAft>
                <a:spcPts val="0"/>
              </a:spcAft>
              <a:buNone/>
            </a:pPr>
            <a:endParaRPr lang="en-US" sz="1800" dirty="0" smtClean="0">
              <a:solidFill>
                <a:srgbClr val="000000"/>
              </a:solidFill>
              <a:latin typeface="Gill Sans SemiBold"/>
              <a:ea typeface="Arial"/>
              <a:cs typeface="Gill Sans SemiBold"/>
            </a:endParaRPr>
          </a:p>
          <a:p>
            <a:pPr marL="0" marR="0" indent="0">
              <a:lnSpc>
                <a:spcPct val="115000"/>
              </a:lnSpc>
              <a:spcBef>
                <a:spcPts val="0"/>
              </a:spcBef>
              <a:spcAft>
                <a:spcPts val="0"/>
              </a:spcAft>
              <a:buNone/>
            </a:pPr>
            <a:endParaRPr lang="en-US" sz="1800" dirty="0" smtClean="0">
              <a:solidFill>
                <a:srgbClr val="000000"/>
              </a:solidFill>
              <a:latin typeface="Gill Sans SemiBold"/>
              <a:ea typeface="Arial"/>
              <a:cs typeface="Gill Sans SemiBold"/>
            </a:endParaRPr>
          </a:p>
          <a:p>
            <a:pPr marL="0" marR="0" indent="0">
              <a:lnSpc>
                <a:spcPct val="115000"/>
              </a:lnSpc>
              <a:spcBef>
                <a:spcPts val="0"/>
              </a:spcBef>
              <a:spcAft>
                <a:spcPts val="0"/>
              </a:spcAft>
              <a:buNone/>
            </a:pPr>
            <a:endParaRPr lang="en-US" sz="1800" dirty="0" smtClean="0">
              <a:solidFill>
                <a:srgbClr val="000000"/>
              </a:solidFill>
              <a:latin typeface="Gill Sans SemiBold"/>
              <a:ea typeface="Arial"/>
              <a:cs typeface="Gill Sans SemiBold"/>
            </a:endParaRPr>
          </a:p>
          <a:p>
            <a:pPr marL="0" marR="0" indent="0">
              <a:lnSpc>
                <a:spcPct val="115000"/>
              </a:lnSpc>
              <a:spcBef>
                <a:spcPts val="0"/>
              </a:spcBef>
              <a:spcAft>
                <a:spcPts val="0"/>
              </a:spcAft>
              <a:buNone/>
            </a:pPr>
            <a:endParaRPr lang="en-US" sz="1800" dirty="0"/>
          </a:p>
        </p:txBody>
      </p:sp>
      <p:sp>
        <p:nvSpPr>
          <p:cNvPr id="4" name="TextBox 3"/>
          <p:cNvSpPr txBox="1"/>
          <p:nvPr/>
        </p:nvSpPr>
        <p:spPr>
          <a:xfrm>
            <a:off x="580896" y="4508879"/>
            <a:ext cx="8105904" cy="209288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1200"/>
              </a:spcBef>
            </a:pPr>
            <a:endParaRPr lang="en-US" sz="800" b="1" dirty="0" smtClean="0">
              <a:solidFill>
                <a:srgbClr val="670E41"/>
              </a:solidFill>
              <a:latin typeface="Chalkduster"/>
              <a:cs typeface="Chalkduster"/>
            </a:endParaRPr>
          </a:p>
          <a:p>
            <a:pPr algn="ctr">
              <a:spcBef>
                <a:spcPts val="1200"/>
              </a:spcBef>
            </a:pPr>
            <a:r>
              <a:rPr lang="en-US" sz="2800" b="1" dirty="0" smtClean="0">
                <a:solidFill>
                  <a:srgbClr val="670E41"/>
                </a:solidFill>
                <a:latin typeface="Chalkduster"/>
                <a:cs typeface="Chalkduster"/>
              </a:rPr>
              <a:t>A true win requires </a:t>
            </a:r>
            <a:r>
              <a:rPr lang="en-US" sz="2800" b="1" u="sng" dirty="0" smtClean="0">
                <a:solidFill>
                  <a:srgbClr val="670E41"/>
                </a:solidFill>
                <a:latin typeface="Chalkduster"/>
                <a:cs typeface="Chalkduster"/>
              </a:rPr>
              <a:t>more</a:t>
            </a:r>
            <a:r>
              <a:rPr lang="en-US" sz="2800" b="1" dirty="0" smtClean="0">
                <a:solidFill>
                  <a:srgbClr val="670E41"/>
                </a:solidFill>
                <a:latin typeface="Chalkduster"/>
                <a:cs typeface="Chalkduster"/>
              </a:rPr>
              <a:t> than votes.  </a:t>
            </a:r>
          </a:p>
          <a:p>
            <a:pPr algn="ctr">
              <a:spcBef>
                <a:spcPts val="1200"/>
              </a:spcBef>
            </a:pPr>
            <a:r>
              <a:rPr lang="en-US" sz="2800" b="1" dirty="0" smtClean="0">
                <a:solidFill>
                  <a:srgbClr val="670E41"/>
                </a:solidFill>
                <a:latin typeface="Chalkduster"/>
                <a:cs typeface="Chalkduster"/>
              </a:rPr>
              <a:t>It requires standing </a:t>
            </a:r>
            <a:r>
              <a:rPr lang="en-US" sz="2800" b="1" i="1" dirty="0" smtClean="0">
                <a:solidFill>
                  <a:srgbClr val="670E41"/>
                </a:solidFill>
                <a:latin typeface="Chalkduster"/>
                <a:cs typeface="Chalkduster"/>
              </a:rPr>
              <a:t>TOGETHER</a:t>
            </a:r>
            <a:r>
              <a:rPr lang="en-US" sz="2800" b="1" dirty="0" smtClean="0">
                <a:solidFill>
                  <a:srgbClr val="670E41"/>
                </a:solidFill>
                <a:latin typeface="Chalkduster"/>
                <a:cs typeface="Chalkduster"/>
              </a:rPr>
              <a:t> against Big Soda. </a:t>
            </a:r>
          </a:p>
          <a:p>
            <a:pPr algn="ctr">
              <a:spcBef>
                <a:spcPts val="1200"/>
              </a:spcBef>
            </a:pPr>
            <a:endParaRPr lang="en-US" sz="800" b="1" dirty="0" smtClean="0">
              <a:solidFill>
                <a:srgbClr val="670E41"/>
              </a:solidFill>
              <a:latin typeface="Chalkduster"/>
              <a:cs typeface="Chalkduster"/>
            </a:endParaRPr>
          </a:p>
        </p:txBody>
      </p:sp>
    </p:spTree>
    <p:extLst>
      <p:ext uri="{BB962C8B-B14F-4D97-AF65-F5344CB8AC3E}">
        <p14:creationId xmlns:p14="http://schemas.microsoft.com/office/powerpoint/2010/main" val="241137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Palatino"/>
                <a:cs typeface="Palatino"/>
              </a:rPr>
              <a:t>Lessons from Tobacco Prevention</a:t>
            </a:r>
            <a:endParaRPr lang="en-US" sz="3600" b="1" dirty="0">
              <a:latin typeface="Palatino"/>
              <a:cs typeface="Palatino"/>
            </a:endParaRPr>
          </a:p>
        </p:txBody>
      </p:sp>
      <p:sp>
        <p:nvSpPr>
          <p:cNvPr id="6" name="Content Placeholder 5"/>
          <p:cNvSpPr>
            <a:spLocks noGrp="1"/>
          </p:cNvSpPr>
          <p:nvPr>
            <p:ph sz="half" idx="1"/>
          </p:nvPr>
        </p:nvSpPr>
        <p:spPr>
          <a:xfrm>
            <a:off x="250158" y="1279711"/>
            <a:ext cx="4245642" cy="5243927"/>
          </a:xfrm>
        </p:spPr>
        <p:txBody>
          <a:bodyPr>
            <a:normAutofit/>
          </a:bodyPr>
          <a:lstStyle/>
          <a:p>
            <a:pPr marL="457200" indent="-457200">
              <a:spcBef>
                <a:spcPts val="0"/>
              </a:spcBef>
              <a:spcAft>
                <a:spcPts val="1200"/>
              </a:spcAft>
              <a:buFont typeface="+mj-lt"/>
              <a:buAutoNum type="arabicPeriod"/>
            </a:pPr>
            <a:r>
              <a:rPr lang="en-US" sz="2000" b="1" dirty="0" smtClean="0">
                <a:latin typeface="Gill Sans"/>
                <a:cs typeface="Gill Sans"/>
              </a:rPr>
              <a:t>Start Local:  </a:t>
            </a:r>
            <a:r>
              <a:rPr lang="en-US" sz="2000" dirty="0" smtClean="0">
                <a:latin typeface="Gill Sans"/>
                <a:cs typeface="Gill Sans"/>
              </a:rPr>
              <a:t>too much industry money in state politics</a:t>
            </a:r>
          </a:p>
          <a:p>
            <a:pPr marL="457200" indent="-457200">
              <a:spcBef>
                <a:spcPts val="0"/>
              </a:spcBef>
              <a:spcAft>
                <a:spcPts val="1200"/>
              </a:spcAft>
              <a:buFont typeface="+mj-lt"/>
              <a:buAutoNum type="arabicPeriod"/>
            </a:pPr>
            <a:r>
              <a:rPr lang="en-US" sz="2000" b="1" dirty="0" smtClean="0">
                <a:latin typeface="Gill Sans"/>
                <a:cs typeface="Gill Sans"/>
              </a:rPr>
              <a:t>Engage your community:  </a:t>
            </a:r>
            <a:r>
              <a:rPr lang="en-US" sz="2000" dirty="0" smtClean="0">
                <a:latin typeface="Gill Sans"/>
                <a:cs typeface="Gill Sans"/>
              </a:rPr>
              <a:t>build broad coalition to educate voters &amp; advocate to local leaders</a:t>
            </a:r>
          </a:p>
          <a:p>
            <a:pPr marL="457200" indent="-457200">
              <a:spcBef>
                <a:spcPts val="0"/>
              </a:spcBef>
              <a:spcAft>
                <a:spcPts val="1200"/>
              </a:spcAft>
              <a:buFont typeface="+mj-lt"/>
              <a:buAutoNum type="arabicPeriod"/>
            </a:pPr>
            <a:r>
              <a:rPr lang="en-US" sz="2000" b="1" dirty="0" smtClean="0">
                <a:latin typeface="Gill Sans"/>
                <a:cs typeface="Gill Sans"/>
              </a:rPr>
              <a:t>Strategic Decisions to increase chances of winning</a:t>
            </a:r>
          </a:p>
          <a:p>
            <a:pPr marL="0" indent="0">
              <a:spcBef>
                <a:spcPts val="0"/>
              </a:spcBef>
              <a:spcAft>
                <a:spcPts val="600"/>
              </a:spcAft>
              <a:buNone/>
            </a:pPr>
            <a:endParaRPr lang="en-US" sz="2000" dirty="0" smtClean="0">
              <a:latin typeface="Gill Sans"/>
              <a:cs typeface="Gill Sans"/>
            </a:endParaRPr>
          </a:p>
          <a:p>
            <a:pPr marL="0" indent="0">
              <a:buNone/>
            </a:pPr>
            <a:endParaRPr lang="en-US" sz="2000" dirty="0">
              <a:latin typeface="Gill Sans"/>
              <a:cs typeface="Gill Sans"/>
            </a:endParaRPr>
          </a:p>
        </p:txBody>
      </p:sp>
      <p:pic>
        <p:nvPicPr>
          <p:cNvPr id="9" name="Picture 8"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120" y="1489964"/>
            <a:ext cx="3155863" cy="1989042"/>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329" y="4059838"/>
            <a:ext cx="3302000" cy="246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4820354" y="3925730"/>
            <a:ext cx="3627292" cy="1908215"/>
          </a:xfrm>
          <a:prstGeom prst="rect">
            <a:avLst/>
          </a:prstGeom>
          <a:noFill/>
        </p:spPr>
        <p:txBody>
          <a:bodyPr wrap="square" rtlCol="0">
            <a:spAutoFit/>
          </a:bodyPr>
          <a:lstStyle/>
          <a:p>
            <a:pPr marL="457200" indent="-457200">
              <a:buAutoNum type="arabicPeriod" startAt="4"/>
            </a:pPr>
            <a:r>
              <a:rPr lang="en-US" sz="2000" b="1" dirty="0" smtClean="0">
                <a:latin typeface="Gill Sans"/>
                <a:cs typeface="Gill Sans"/>
              </a:rPr>
              <a:t>Frame the issue:</a:t>
            </a:r>
          </a:p>
          <a:p>
            <a:pPr marL="457200" indent="-457200">
              <a:buAutoNum type="arabicPeriod" startAt="4"/>
            </a:pPr>
            <a:endParaRPr lang="en-US" sz="1000" b="1" dirty="0" smtClean="0">
              <a:latin typeface="Gill Sans"/>
              <a:cs typeface="Gill Sans"/>
            </a:endParaRPr>
          </a:p>
          <a:p>
            <a:pPr marL="285750" indent="-285750">
              <a:buFont typeface="Arial"/>
              <a:buChar char="•"/>
            </a:pPr>
            <a:r>
              <a:rPr lang="en-US" dirty="0" smtClean="0">
                <a:latin typeface="Gill Sans SemiBold"/>
                <a:cs typeface="Gill Sans SemiBold"/>
              </a:rPr>
              <a:t>Highlight the health impacts</a:t>
            </a:r>
          </a:p>
          <a:p>
            <a:pPr marL="285750" indent="-285750">
              <a:buFont typeface="Arial"/>
              <a:buChar char="•"/>
            </a:pPr>
            <a:endParaRPr lang="en-US" sz="800" dirty="0" smtClean="0">
              <a:latin typeface="Gill Sans SemiBold"/>
              <a:cs typeface="Gill Sans SemiBold"/>
            </a:endParaRPr>
          </a:p>
          <a:p>
            <a:pPr marL="285750" indent="-285750">
              <a:buFont typeface="Arial"/>
              <a:buChar char="•"/>
            </a:pPr>
            <a:r>
              <a:rPr lang="en-US" dirty="0">
                <a:latin typeface="Gill Sans SemiBold"/>
                <a:cs typeface="Gill Sans SemiBold"/>
              </a:rPr>
              <a:t>P</a:t>
            </a:r>
            <a:r>
              <a:rPr lang="en-US" dirty="0" smtClean="0">
                <a:latin typeface="Gill Sans SemiBold"/>
                <a:cs typeface="Gill Sans SemiBold"/>
              </a:rPr>
              <a:t>rofits </a:t>
            </a:r>
            <a:r>
              <a:rPr lang="en-US" dirty="0">
                <a:latin typeface="Gill Sans SemiBold"/>
                <a:cs typeface="Gill Sans SemiBold"/>
              </a:rPr>
              <a:t>at expense of our </a:t>
            </a:r>
            <a:r>
              <a:rPr lang="en-US" dirty="0" smtClean="0">
                <a:latin typeface="Gill Sans SemiBold"/>
                <a:cs typeface="Gill Sans SemiBold"/>
              </a:rPr>
              <a:t>health</a:t>
            </a:r>
          </a:p>
          <a:p>
            <a:pPr marL="285750" indent="-285750">
              <a:buFont typeface="Arial"/>
              <a:buChar char="•"/>
            </a:pPr>
            <a:endParaRPr lang="en-US" sz="800" dirty="0" smtClean="0">
              <a:latin typeface="Gill Sans SemiBold"/>
              <a:cs typeface="Gill Sans SemiBold"/>
            </a:endParaRPr>
          </a:p>
          <a:p>
            <a:pPr marL="285750" indent="-285750">
              <a:buFont typeface="Arial"/>
              <a:buChar char="•"/>
            </a:pPr>
            <a:r>
              <a:rPr lang="en-US" dirty="0" smtClean="0">
                <a:latin typeface="Gill Sans SemiBold"/>
                <a:cs typeface="Gill Sans SemiBold"/>
              </a:rPr>
              <a:t>Industry targets people of color, children, low income</a:t>
            </a:r>
          </a:p>
        </p:txBody>
      </p:sp>
    </p:spTree>
    <p:extLst>
      <p:ext uri="{BB962C8B-B14F-4D97-AF65-F5344CB8AC3E}">
        <p14:creationId xmlns:p14="http://schemas.microsoft.com/office/powerpoint/2010/main" val="2165509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71512"/>
          </a:xfrm>
        </p:spPr>
        <p:txBody>
          <a:bodyPr>
            <a:normAutofit/>
          </a:bodyPr>
          <a:lstStyle/>
          <a:p>
            <a:r>
              <a:rPr lang="en-US" sz="3200" dirty="0" smtClean="0"/>
              <a:t>Public visibility and media: </a:t>
            </a:r>
            <a:endParaRPr lang="en-US" sz="3200" dirty="0"/>
          </a:p>
        </p:txBody>
      </p:sp>
      <p:sp>
        <p:nvSpPr>
          <p:cNvPr id="4" name="Content Placeholder 3"/>
          <p:cNvSpPr>
            <a:spLocks noGrp="1"/>
          </p:cNvSpPr>
          <p:nvPr>
            <p:ph idx="1"/>
          </p:nvPr>
        </p:nvSpPr>
        <p:spPr>
          <a:xfrm>
            <a:off x="457200" y="1054100"/>
            <a:ext cx="8229600" cy="5072063"/>
          </a:xfrm>
        </p:spPr>
        <p:txBody>
          <a:bodyPr>
            <a:normAutofit/>
          </a:bodyPr>
          <a:lstStyle/>
          <a:p>
            <a:pPr lvl="0">
              <a:spcBef>
                <a:spcPts val="0"/>
              </a:spcBef>
              <a:spcAft>
                <a:spcPts val="600"/>
              </a:spcAft>
            </a:pPr>
            <a:r>
              <a:rPr lang="en-US" sz="2000" dirty="0"/>
              <a:t>Organized a good showing at City Council -- demonstrating the broad support for the </a:t>
            </a:r>
            <a:r>
              <a:rPr lang="en-US" sz="2000" dirty="0" smtClean="0"/>
              <a:t>issue</a:t>
            </a:r>
          </a:p>
          <a:p>
            <a:pPr lvl="0">
              <a:spcBef>
                <a:spcPts val="0"/>
              </a:spcBef>
              <a:spcAft>
                <a:spcPts val="600"/>
              </a:spcAft>
            </a:pPr>
            <a:r>
              <a:rPr lang="en-US" sz="2000" dirty="0"/>
              <a:t>Media:  met with media, framed the issue</a:t>
            </a:r>
            <a:r>
              <a:rPr lang="en-US" sz="2000" dirty="0" smtClean="0"/>
              <a:t>, </a:t>
            </a:r>
            <a:r>
              <a:rPr lang="en-US" sz="2000" dirty="0"/>
              <a:t>earned media </a:t>
            </a:r>
            <a:r>
              <a:rPr lang="en-US" sz="2000" dirty="0" smtClean="0"/>
              <a:t>&amp; </a:t>
            </a:r>
            <a:r>
              <a:rPr lang="en-US" sz="2000" dirty="0"/>
              <a:t>op </a:t>
            </a:r>
            <a:r>
              <a:rPr lang="en-US" sz="2000" dirty="0" err="1" smtClean="0"/>
              <a:t>eds</a:t>
            </a:r>
            <a:r>
              <a:rPr lang="en-US" sz="2000" dirty="0" smtClean="0"/>
              <a:t> </a:t>
            </a:r>
            <a:endParaRPr lang="en-US" sz="2000" dirty="0"/>
          </a:p>
          <a:p>
            <a:pPr lvl="0">
              <a:spcBef>
                <a:spcPts val="0"/>
              </a:spcBef>
              <a:spcAft>
                <a:spcPts val="600"/>
              </a:spcAft>
            </a:pPr>
            <a:r>
              <a:rPr lang="en-US" sz="2000" dirty="0" smtClean="0"/>
              <a:t>Recruiting </a:t>
            </a:r>
            <a:r>
              <a:rPr lang="en-US" sz="2000" dirty="0"/>
              <a:t>super star spokespeople -- tried for Alice Waters, Michael </a:t>
            </a:r>
            <a:r>
              <a:rPr lang="en-US" sz="2000" dirty="0" err="1"/>
              <a:t>Pollan</a:t>
            </a:r>
            <a:r>
              <a:rPr lang="en-US" sz="2000" dirty="0"/>
              <a:t>, got Robert Reich, Anna </a:t>
            </a:r>
            <a:r>
              <a:rPr lang="en-US" sz="2000" dirty="0" err="1"/>
              <a:t>Lappe</a:t>
            </a:r>
            <a:r>
              <a:rPr lang="en-US" sz="2000" dirty="0"/>
              <a:t>, Marian Nestle, </a:t>
            </a:r>
            <a:r>
              <a:rPr lang="en-US" sz="2000" dirty="0" err="1" smtClean="0"/>
              <a:t>Bittman</a:t>
            </a:r>
            <a:endParaRPr lang="en-US" sz="2000" dirty="0" smtClean="0"/>
          </a:p>
          <a:p>
            <a:pPr lvl="0">
              <a:spcBef>
                <a:spcPts val="0"/>
              </a:spcBef>
              <a:spcAft>
                <a:spcPts val="600"/>
              </a:spcAft>
            </a:pPr>
            <a:r>
              <a:rPr lang="en-US" sz="2000" dirty="0"/>
              <a:t>Ground campaign -- mass voter outreach, canvass, phone banking, events, </a:t>
            </a:r>
          </a:p>
          <a:p>
            <a:pPr lvl="0">
              <a:spcBef>
                <a:spcPts val="0"/>
              </a:spcBef>
              <a:spcAft>
                <a:spcPts val="600"/>
              </a:spcAft>
            </a:pPr>
            <a:r>
              <a:rPr lang="en-US" sz="2000" dirty="0"/>
              <a:t> </a:t>
            </a:r>
            <a:r>
              <a:rPr lang="en-US" sz="2000" dirty="0" smtClean="0"/>
              <a:t>fundraising</a:t>
            </a:r>
            <a:endParaRPr lang="en-US" sz="2000" dirty="0"/>
          </a:p>
          <a:p>
            <a:pPr lvl="0">
              <a:spcBef>
                <a:spcPts val="0"/>
              </a:spcBef>
              <a:spcAft>
                <a:spcPts val="600"/>
              </a:spcAft>
            </a:pPr>
            <a:r>
              <a:rPr lang="en-US" sz="2000" dirty="0"/>
              <a:t>visual -- lawn signs everywhere - demo public support</a:t>
            </a:r>
          </a:p>
          <a:p>
            <a:pPr lvl="0">
              <a:spcBef>
                <a:spcPts val="0"/>
              </a:spcBef>
              <a:spcAft>
                <a:spcPts val="600"/>
              </a:spcAft>
            </a:pPr>
            <a:r>
              <a:rPr lang="en-US" sz="2000" dirty="0"/>
              <a:t> Bloomberg bump</a:t>
            </a:r>
          </a:p>
          <a:p>
            <a:pPr lvl="0">
              <a:spcBef>
                <a:spcPts val="0"/>
              </a:spcBef>
              <a:spcAft>
                <a:spcPts val="600"/>
              </a:spcAft>
            </a:pPr>
            <a:r>
              <a:rPr lang="en-US" sz="2000" dirty="0"/>
              <a:t> mailings </a:t>
            </a:r>
            <a:r>
              <a:rPr lang="en-US" sz="2000" dirty="0" smtClean="0"/>
              <a:t>/  </a:t>
            </a:r>
            <a:r>
              <a:rPr lang="en-US" sz="2000" dirty="0"/>
              <a:t>response to industry attack - keep turning it back on the industry and stick to our message about health</a:t>
            </a:r>
          </a:p>
          <a:p>
            <a:pPr marL="0" indent="0">
              <a:spcBef>
                <a:spcPts val="0"/>
              </a:spcBef>
              <a:spcAft>
                <a:spcPts val="600"/>
              </a:spcAft>
              <a:buNone/>
            </a:pPr>
            <a:r>
              <a:rPr lang="en-US" sz="2000" dirty="0"/>
              <a:t> </a:t>
            </a:r>
          </a:p>
          <a:p>
            <a:pPr lvl="0">
              <a:spcBef>
                <a:spcPts val="0"/>
              </a:spcBef>
              <a:spcAft>
                <a:spcPts val="600"/>
              </a:spcAft>
            </a:pPr>
            <a:endParaRPr lang="en-US" sz="2000" dirty="0"/>
          </a:p>
          <a:p>
            <a:pPr>
              <a:spcBef>
                <a:spcPts val="0"/>
              </a:spcBef>
              <a:spcAft>
                <a:spcPts val="600"/>
              </a:spcAft>
            </a:pPr>
            <a:endParaRPr lang="en-US" sz="2000" dirty="0"/>
          </a:p>
        </p:txBody>
      </p:sp>
    </p:spTree>
    <p:extLst>
      <p:ext uri="{BB962C8B-B14F-4D97-AF65-F5344CB8AC3E}">
        <p14:creationId xmlns:p14="http://schemas.microsoft.com/office/powerpoint/2010/main" val="2284098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2193" y="1614332"/>
            <a:ext cx="2243769" cy="2174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2" name="Title 2"/>
          <p:cNvSpPr>
            <a:spLocks noGrp="1"/>
          </p:cNvSpPr>
          <p:nvPr>
            <p:ph type="title"/>
          </p:nvPr>
        </p:nvSpPr>
        <p:spPr>
          <a:xfrm>
            <a:off x="457199" y="274638"/>
            <a:ext cx="8411299" cy="1143000"/>
          </a:xfrm>
        </p:spPr>
        <p:txBody>
          <a:bodyPr>
            <a:normAutofit fontScale="90000"/>
          </a:bodyPr>
          <a:lstStyle/>
          <a:p>
            <a:pPr eaLnBrk="1" hangingPunct="1"/>
            <a:r>
              <a:rPr lang="pt-BR" b="1" dirty="0" err="1" smtClean="0">
                <a:solidFill>
                  <a:srgbClr val="A10000"/>
                </a:solidFill>
                <a:latin typeface="Palatino"/>
                <a:cs typeface="Palatino"/>
              </a:rPr>
              <a:t>Together</a:t>
            </a:r>
            <a:r>
              <a:rPr lang="pt-BR" b="1" dirty="0" smtClean="0">
                <a:solidFill>
                  <a:srgbClr val="A10000"/>
                </a:solidFill>
                <a:latin typeface="Palatino"/>
                <a:cs typeface="Palatino"/>
              </a:rPr>
              <a:t>, </a:t>
            </a:r>
            <a:r>
              <a:rPr lang="pt-BR" b="1" dirty="0" err="1" smtClean="0">
                <a:solidFill>
                  <a:srgbClr val="A10000"/>
                </a:solidFill>
                <a:latin typeface="Palatino"/>
                <a:cs typeface="Palatino"/>
              </a:rPr>
              <a:t>we</a:t>
            </a:r>
            <a:r>
              <a:rPr lang="pt-BR" b="1" dirty="0" smtClean="0">
                <a:solidFill>
                  <a:srgbClr val="A10000"/>
                </a:solidFill>
                <a:latin typeface="Palatino"/>
                <a:cs typeface="Palatino"/>
              </a:rPr>
              <a:t> </a:t>
            </a:r>
            <a:r>
              <a:rPr lang="pt-BR" b="1" dirty="0" err="1" smtClean="0">
                <a:solidFill>
                  <a:srgbClr val="A10000"/>
                </a:solidFill>
                <a:latin typeface="Palatino"/>
                <a:cs typeface="Palatino"/>
              </a:rPr>
              <a:t>can</a:t>
            </a:r>
            <a:r>
              <a:rPr lang="pt-BR" b="1" dirty="0" smtClean="0">
                <a:solidFill>
                  <a:srgbClr val="A10000"/>
                </a:solidFill>
                <a:latin typeface="Palatino"/>
                <a:cs typeface="Palatino"/>
              </a:rPr>
              <a:t> beat Big Soda!</a:t>
            </a:r>
            <a:endParaRPr lang="pt-BR" b="1" dirty="0">
              <a:solidFill>
                <a:srgbClr val="A10000"/>
              </a:solidFill>
              <a:latin typeface="Palatino"/>
              <a:cs typeface="Palatino"/>
            </a:endParaRPr>
          </a:p>
        </p:txBody>
      </p:sp>
      <p:sp>
        <p:nvSpPr>
          <p:cNvPr id="46083" name="Content Placeholder 3"/>
          <p:cNvSpPr>
            <a:spLocks noGrp="1"/>
          </p:cNvSpPr>
          <p:nvPr>
            <p:ph idx="1"/>
          </p:nvPr>
        </p:nvSpPr>
        <p:spPr>
          <a:xfrm>
            <a:off x="3326998" y="3501571"/>
            <a:ext cx="5359801" cy="2530928"/>
          </a:xfrm>
        </p:spPr>
        <p:txBody>
          <a:bodyPr/>
          <a:lstStyle/>
          <a:p>
            <a:endParaRPr lang="pt-BR" sz="2800" dirty="0">
              <a:latin typeface="Calibri" charset="0"/>
            </a:endParaRPr>
          </a:p>
          <a:p>
            <a:pPr marL="0" indent="0" eaLnBrk="1" hangingPunct="1">
              <a:buNone/>
            </a:pPr>
            <a:endParaRPr lang="pt-BR" dirty="0" smtClean="0">
              <a:latin typeface="Calibri" charset="0"/>
            </a:endParaRPr>
          </a:p>
        </p:txBody>
      </p:sp>
      <p:sp>
        <p:nvSpPr>
          <p:cNvPr id="2" name="TextBox 1"/>
          <p:cNvSpPr txBox="1"/>
          <p:nvPr/>
        </p:nvSpPr>
        <p:spPr>
          <a:xfrm>
            <a:off x="3736314" y="2099253"/>
            <a:ext cx="5098716" cy="1107996"/>
          </a:xfrm>
          <a:prstGeom prst="rect">
            <a:avLst/>
          </a:prstGeom>
          <a:noFill/>
        </p:spPr>
        <p:txBody>
          <a:bodyPr wrap="square" rtlCol="0">
            <a:spAutoFit/>
          </a:bodyPr>
          <a:lstStyle/>
          <a:p>
            <a:pPr algn="r"/>
            <a:r>
              <a:rPr lang="pt-BR" sz="2400" b="1" dirty="0">
                <a:latin typeface="Gill Sans"/>
                <a:cs typeface="Gill Sans"/>
              </a:rPr>
              <a:t>Holly Scheider, MPH</a:t>
            </a:r>
          </a:p>
          <a:p>
            <a:pPr algn="r"/>
            <a:r>
              <a:rPr lang="pt-BR" sz="2400" b="1" dirty="0">
                <a:latin typeface="Gill Sans"/>
                <a:cs typeface="Gill Sans"/>
                <a:hlinkClick r:id="rId3"/>
              </a:rPr>
              <a:t>hollyscheider@icloud.com</a:t>
            </a:r>
            <a:endParaRPr lang="pt-BR" sz="2400" b="1" dirty="0">
              <a:latin typeface="Gill Sans"/>
              <a:cs typeface="Gill Sans"/>
            </a:endParaRPr>
          </a:p>
          <a:p>
            <a:endParaRPr lang="en-US" dirty="0"/>
          </a:p>
        </p:txBody>
      </p:sp>
      <p:pic>
        <p:nvPicPr>
          <p:cNvPr id="3" name="Picture 2" descr="10394016_783604225011837_6868473974986375219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6998" y="3789153"/>
            <a:ext cx="5508032" cy="26590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p:txBody>
          <a:bodyPr>
            <a:normAutofit fontScale="90000"/>
          </a:bodyPr>
          <a:lstStyle/>
          <a:p>
            <a:pPr eaLnBrk="1" hangingPunct="1"/>
            <a:r>
              <a:rPr lang="pt-BR" sz="3600" b="1" dirty="0" err="1" smtClean="0">
                <a:solidFill>
                  <a:schemeClr val="accent2">
                    <a:lumMod val="75000"/>
                  </a:schemeClr>
                </a:solidFill>
                <a:latin typeface="Calibri" charset="0"/>
              </a:rPr>
              <a:t>Bay</a:t>
            </a:r>
            <a:r>
              <a:rPr lang="pt-BR" sz="3600" b="1" dirty="0" smtClean="0">
                <a:solidFill>
                  <a:schemeClr val="accent2">
                    <a:lumMod val="75000"/>
                  </a:schemeClr>
                </a:solidFill>
                <a:latin typeface="Calibri" charset="0"/>
              </a:rPr>
              <a:t> </a:t>
            </a:r>
            <a:r>
              <a:rPr lang="pt-BR" sz="3600" b="1" dirty="0" err="1" smtClean="0">
                <a:solidFill>
                  <a:schemeClr val="accent2">
                    <a:lumMod val="75000"/>
                  </a:schemeClr>
                </a:solidFill>
                <a:latin typeface="Calibri" charset="0"/>
              </a:rPr>
              <a:t>Area</a:t>
            </a:r>
            <a:r>
              <a:rPr lang="pt-BR" sz="3600" b="1" dirty="0" smtClean="0">
                <a:solidFill>
                  <a:schemeClr val="accent2">
                    <a:lumMod val="75000"/>
                  </a:schemeClr>
                </a:solidFill>
                <a:latin typeface="Calibri" charset="0"/>
              </a:rPr>
              <a:t> </a:t>
            </a:r>
            <a:r>
              <a:rPr lang="pt-BR" sz="3600" b="1" dirty="0" err="1" smtClean="0">
                <a:solidFill>
                  <a:schemeClr val="accent2">
                    <a:lumMod val="75000"/>
                  </a:schemeClr>
                </a:solidFill>
                <a:latin typeface="Calibri" charset="0"/>
              </a:rPr>
              <a:t>Sugary</a:t>
            </a:r>
            <a:r>
              <a:rPr lang="pt-BR" sz="3600" b="1" dirty="0" smtClean="0">
                <a:solidFill>
                  <a:schemeClr val="accent2">
                    <a:lumMod val="75000"/>
                  </a:schemeClr>
                </a:solidFill>
                <a:latin typeface="Calibri" charset="0"/>
              </a:rPr>
              <a:t> Drink Taxes:</a:t>
            </a:r>
            <a:br>
              <a:rPr lang="pt-BR" sz="3600" b="1" dirty="0" smtClean="0">
                <a:solidFill>
                  <a:schemeClr val="accent2">
                    <a:lumMod val="75000"/>
                  </a:schemeClr>
                </a:solidFill>
                <a:latin typeface="Calibri" charset="0"/>
              </a:rPr>
            </a:br>
            <a:r>
              <a:rPr lang="pt-BR" b="1" dirty="0" err="1" smtClean="0">
                <a:solidFill>
                  <a:schemeClr val="accent2">
                    <a:lumMod val="75000"/>
                  </a:schemeClr>
                </a:solidFill>
                <a:latin typeface="Calibri" charset="0"/>
              </a:rPr>
              <a:t>What</a:t>
            </a:r>
            <a:r>
              <a:rPr lang="pt-BR" b="1" dirty="0" smtClean="0">
                <a:solidFill>
                  <a:schemeClr val="accent2">
                    <a:lumMod val="75000"/>
                  </a:schemeClr>
                </a:solidFill>
                <a:latin typeface="Calibri" charset="0"/>
              </a:rPr>
              <a:t> does it </a:t>
            </a:r>
            <a:r>
              <a:rPr lang="pt-BR" b="1" dirty="0" err="1" smtClean="0">
                <a:solidFill>
                  <a:schemeClr val="accent2">
                    <a:lumMod val="75000"/>
                  </a:schemeClr>
                </a:solidFill>
                <a:latin typeface="Calibri" charset="0"/>
              </a:rPr>
              <a:t>tax</a:t>
            </a:r>
            <a:r>
              <a:rPr lang="pt-BR" b="1" dirty="0">
                <a:solidFill>
                  <a:schemeClr val="accent2">
                    <a:lumMod val="75000"/>
                  </a:schemeClr>
                </a:solidFill>
                <a:latin typeface="Calibri" charset="0"/>
              </a:rPr>
              <a:t>?</a:t>
            </a:r>
          </a:p>
        </p:txBody>
      </p:sp>
      <p:sp>
        <p:nvSpPr>
          <p:cNvPr id="48130" name="Text Placeholder 4"/>
          <p:cNvSpPr>
            <a:spLocks noGrp="1"/>
          </p:cNvSpPr>
          <p:nvPr>
            <p:ph type="body" idx="1"/>
          </p:nvPr>
        </p:nvSpPr>
        <p:spPr/>
        <p:txBody>
          <a:bodyPr>
            <a:normAutofit fontScale="77500" lnSpcReduction="20000"/>
          </a:bodyPr>
          <a:lstStyle/>
          <a:p>
            <a:pPr eaLnBrk="1" hangingPunct="1"/>
            <a:r>
              <a:rPr lang="pt-BR" sz="2800" dirty="0" err="1">
                <a:solidFill>
                  <a:srgbClr val="FF0000"/>
                </a:solidFill>
                <a:latin typeface="Calibri" charset="0"/>
              </a:rPr>
              <a:t>Taxed</a:t>
            </a:r>
            <a:r>
              <a:rPr lang="pt-BR" sz="2800" dirty="0">
                <a:solidFill>
                  <a:srgbClr val="FF0000"/>
                </a:solidFill>
                <a:latin typeface="Calibri" charset="0"/>
              </a:rPr>
              <a:t> – </a:t>
            </a:r>
            <a:r>
              <a:rPr lang="pt-BR" sz="2800" dirty="0" err="1">
                <a:solidFill>
                  <a:srgbClr val="FF0000"/>
                </a:solidFill>
                <a:latin typeface="Calibri" charset="0"/>
              </a:rPr>
              <a:t>products</a:t>
            </a:r>
            <a:r>
              <a:rPr lang="pt-BR" sz="2800" dirty="0">
                <a:solidFill>
                  <a:srgbClr val="FF0000"/>
                </a:solidFill>
                <a:latin typeface="Calibri" charset="0"/>
              </a:rPr>
              <a:t> </a:t>
            </a:r>
            <a:r>
              <a:rPr lang="pt-BR" sz="2800" dirty="0" err="1" smtClean="0">
                <a:solidFill>
                  <a:srgbClr val="FF0000"/>
                </a:solidFill>
                <a:latin typeface="Calibri" charset="0"/>
              </a:rPr>
              <a:t>with</a:t>
            </a:r>
            <a:r>
              <a:rPr lang="pt-BR" sz="2800" dirty="0" smtClean="0">
                <a:solidFill>
                  <a:srgbClr val="FF0000"/>
                </a:solidFill>
                <a:latin typeface="Calibri" charset="0"/>
              </a:rPr>
              <a:t> </a:t>
            </a:r>
            <a:r>
              <a:rPr lang="pt-BR" sz="2800" dirty="0" err="1" smtClean="0">
                <a:solidFill>
                  <a:srgbClr val="FF0000"/>
                </a:solidFill>
                <a:latin typeface="Calibri" charset="0"/>
              </a:rPr>
              <a:t>added</a:t>
            </a:r>
            <a:r>
              <a:rPr lang="pt-BR" sz="2800" dirty="0" smtClean="0">
                <a:solidFill>
                  <a:srgbClr val="FF0000"/>
                </a:solidFill>
                <a:latin typeface="Calibri" charset="0"/>
              </a:rPr>
              <a:t> </a:t>
            </a:r>
            <a:r>
              <a:rPr lang="pt-BR" sz="2800" dirty="0" err="1" smtClean="0">
                <a:solidFill>
                  <a:srgbClr val="FF0000"/>
                </a:solidFill>
                <a:latin typeface="Calibri" charset="0"/>
              </a:rPr>
              <a:t>caloric</a:t>
            </a:r>
            <a:r>
              <a:rPr lang="pt-BR" sz="2800" dirty="0" smtClean="0">
                <a:solidFill>
                  <a:srgbClr val="FF0000"/>
                </a:solidFill>
                <a:latin typeface="Calibri" charset="0"/>
              </a:rPr>
              <a:t> </a:t>
            </a:r>
            <a:r>
              <a:rPr lang="pt-BR" sz="2800" dirty="0" err="1" smtClean="0">
                <a:solidFill>
                  <a:srgbClr val="FF0000"/>
                </a:solidFill>
                <a:latin typeface="Calibri" charset="0"/>
              </a:rPr>
              <a:t>sweetener</a:t>
            </a:r>
            <a:endParaRPr lang="pt-BR" sz="2800" dirty="0">
              <a:solidFill>
                <a:srgbClr val="FF0000"/>
              </a:solidFill>
              <a:latin typeface="Calibri" charset="0"/>
            </a:endParaRPr>
          </a:p>
        </p:txBody>
      </p:sp>
      <p:sp>
        <p:nvSpPr>
          <p:cNvPr id="48131" name="Content Placeholder 5"/>
          <p:cNvSpPr>
            <a:spLocks noGrp="1"/>
          </p:cNvSpPr>
          <p:nvPr>
            <p:ph sz="half" idx="2"/>
          </p:nvPr>
        </p:nvSpPr>
        <p:spPr/>
        <p:style>
          <a:lnRef idx="1">
            <a:schemeClr val="accent3"/>
          </a:lnRef>
          <a:fillRef idx="2">
            <a:schemeClr val="accent3"/>
          </a:fillRef>
          <a:effectRef idx="1">
            <a:schemeClr val="accent3"/>
          </a:effectRef>
          <a:fontRef idx="minor">
            <a:schemeClr val="dk1"/>
          </a:fontRef>
        </p:style>
        <p:txBody>
          <a:bodyPr/>
          <a:lstStyle/>
          <a:p>
            <a:pPr eaLnBrk="1" hangingPunct="1"/>
            <a:r>
              <a:rPr lang="pt-BR" dirty="0">
                <a:latin typeface="Calibri" charset="0"/>
              </a:rPr>
              <a:t>Regular soda</a:t>
            </a:r>
          </a:p>
          <a:p>
            <a:pPr eaLnBrk="1" hangingPunct="1"/>
            <a:r>
              <a:rPr lang="pt-BR" dirty="0" err="1">
                <a:latin typeface="Calibri" charset="0"/>
              </a:rPr>
              <a:t>Presweetened</a:t>
            </a:r>
            <a:r>
              <a:rPr lang="pt-BR" dirty="0">
                <a:latin typeface="Calibri" charset="0"/>
              </a:rPr>
              <a:t> </a:t>
            </a:r>
            <a:r>
              <a:rPr lang="pt-BR" dirty="0" err="1">
                <a:latin typeface="Calibri" charset="0"/>
              </a:rPr>
              <a:t>iced</a:t>
            </a:r>
            <a:r>
              <a:rPr lang="pt-BR" dirty="0">
                <a:latin typeface="Calibri" charset="0"/>
              </a:rPr>
              <a:t> </a:t>
            </a:r>
            <a:r>
              <a:rPr lang="pt-BR" dirty="0" err="1">
                <a:latin typeface="Calibri" charset="0"/>
              </a:rPr>
              <a:t>teas</a:t>
            </a:r>
            <a:endParaRPr lang="pt-BR" dirty="0">
              <a:latin typeface="Calibri" charset="0"/>
            </a:endParaRPr>
          </a:p>
          <a:p>
            <a:pPr eaLnBrk="1" hangingPunct="1"/>
            <a:r>
              <a:rPr lang="pt-BR" dirty="0">
                <a:latin typeface="Calibri" charset="0"/>
              </a:rPr>
              <a:t>Sports &amp; </a:t>
            </a:r>
            <a:r>
              <a:rPr lang="pt-BR" dirty="0" err="1">
                <a:latin typeface="Calibri" charset="0"/>
              </a:rPr>
              <a:t>energy</a:t>
            </a:r>
            <a:r>
              <a:rPr lang="pt-BR" dirty="0">
                <a:latin typeface="Calibri" charset="0"/>
              </a:rPr>
              <a:t>  drinks</a:t>
            </a:r>
          </a:p>
          <a:p>
            <a:pPr eaLnBrk="1" hangingPunct="1"/>
            <a:r>
              <a:rPr lang="pt-BR" dirty="0" err="1">
                <a:latin typeface="Calibri" charset="0"/>
              </a:rPr>
              <a:t>Commercial</a:t>
            </a:r>
            <a:r>
              <a:rPr lang="pt-BR" dirty="0">
                <a:latin typeface="Calibri" charset="0"/>
              </a:rPr>
              <a:t> </a:t>
            </a:r>
            <a:r>
              <a:rPr lang="pt-BR" dirty="0" err="1">
                <a:latin typeface="Calibri" charset="0"/>
              </a:rPr>
              <a:t>syrups</a:t>
            </a:r>
            <a:r>
              <a:rPr lang="pt-BR" dirty="0">
                <a:latin typeface="Calibri" charset="0"/>
              </a:rPr>
              <a:t> for </a:t>
            </a:r>
            <a:r>
              <a:rPr lang="pt-BR" dirty="0" err="1">
                <a:latin typeface="Calibri" charset="0"/>
              </a:rPr>
              <a:t>fountains</a:t>
            </a:r>
            <a:r>
              <a:rPr lang="pt-BR" dirty="0">
                <a:latin typeface="Calibri" charset="0"/>
              </a:rPr>
              <a:t> &amp; </a:t>
            </a:r>
            <a:r>
              <a:rPr lang="pt-BR" dirty="0" err="1">
                <a:latin typeface="Calibri" charset="0"/>
              </a:rPr>
              <a:t>sugary</a:t>
            </a:r>
            <a:r>
              <a:rPr lang="pt-BR" dirty="0">
                <a:latin typeface="Calibri" charset="0"/>
              </a:rPr>
              <a:t> drink </a:t>
            </a:r>
            <a:r>
              <a:rPr lang="pt-BR" dirty="0" err="1">
                <a:latin typeface="Calibri" charset="0"/>
              </a:rPr>
              <a:t>preparation</a:t>
            </a:r>
            <a:endParaRPr lang="pt-BR" dirty="0">
              <a:latin typeface="Calibri" charset="0"/>
            </a:endParaRPr>
          </a:p>
          <a:p>
            <a:pPr eaLnBrk="1" hangingPunct="1"/>
            <a:r>
              <a:rPr lang="pt-BR" dirty="0" err="1">
                <a:latin typeface="Calibri" charset="0"/>
              </a:rPr>
              <a:t>Other</a:t>
            </a:r>
            <a:r>
              <a:rPr lang="pt-BR" dirty="0">
                <a:latin typeface="Calibri" charset="0"/>
              </a:rPr>
              <a:t> drinks </a:t>
            </a:r>
            <a:r>
              <a:rPr lang="pt-BR" dirty="0" err="1">
                <a:latin typeface="Calibri" charset="0"/>
              </a:rPr>
              <a:t>with</a:t>
            </a:r>
            <a:r>
              <a:rPr lang="pt-BR" dirty="0">
                <a:latin typeface="Calibri" charset="0"/>
              </a:rPr>
              <a:t> </a:t>
            </a:r>
            <a:r>
              <a:rPr lang="pt-BR" dirty="0" err="1">
                <a:latin typeface="Calibri" charset="0"/>
              </a:rPr>
              <a:t>added</a:t>
            </a:r>
            <a:r>
              <a:rPr lang="pt-BR" dirty="0">
                <a:latin typeface="Calibri" charset="0"/>
              </a:rPr>
              <a:t> sugar</a:t>
            </a:r>
          </a:p>
          <a:p>
            <a:pPr eaLnBrk="1" hangingPunct="1"/>
            <a:endParaRPr lang="pt-BR" dirty="0">
              <a:latin typeface="Calibri" charset="0"/>
            </a:endParaRPr>
          </a:p>
        </p:txBody>
      </p:sp>
      <p:sp>
        <p:nvSpPr>
          <p:cNvPr id="48132" name="Text Placeholder 6"/>
          <p:cNvSpPr>
            <a:spLocks noGrp="1"/>
          </p:cNvSpPr>
          <p:nvPr>
            <p:ph type="body" sz="quarter" idx="3"/>
          </p:nvPr>
        </p:nvSpPr>
        <p:spPr/>
        <p:txBody>
          <a:bodyPr/>
          <a:lstStyle/>
          <a:p>
            <a:pPr eaLnBrk="1" hangingPunct="1"/>
            <a:r>
              <a:rPr lang="pt-BR" sz="2800" dirty="0" err="1">
                <a:solidFill>
                  <a:srgbClr val="FF0000"/>
                </a:solidFill>
                <a:latin typeface="Calibri" charset="0"/>
              </a:rPr>
              <a:t>Not</a:t>
            </a:r>
            <a:r>
              <a:rPr lang="pt-BR" sz="2800" dirty="0">
                <a:solidFill>
                  <a:srgbClr val="FF0000"/>
                </a:solidFill>
                <a:latin typeface="Calibri" charset="0"/>
              </a:rPr>
              <a:t> </a:t>
            </a:r>
            <a:r>
              <a:rPr lang="pt-BR" sz="2800" dirty="0" err="1">
                <a:solidFill>
                  <a:srgbClr val="FF0000"/>
                </a:solidFill>
                <a:latin typeface="Calibri" charset="0"/>
              </a:rPr>
              <a:t>taxed</a:t>
            </a:r>
            <a:endParaRPr lang="pt-BR" sz="2800" dirty="0">
              <a:solidFill>
                <a:srgbClr val="FF0000"/>
              </a:solidFill>
              <a:latin typeface="Calibri" charset="0"/>
            </a:endParaRPr>
          </a:p>
        </p:txBody>
      </p:sp>
      <p:sp>
        <p:nvSpPr>
          <p:cNvPr id="8" name="Content Placeholder 7"/>
          <p:cNvSpPr>
            <a:spLocks noGrp="1"/>
          </p:cNvSpPr>
          <p:nvPr>
            <p:ph sz="quarter" idx="4"/>
          </p:nvPr>
        </p:nvSpPr>
        <p:spPr/>
        <p:style>
          <a:lnRef idx="1">
            <a:schemeClr val="accent3"/>
          </a:lnRef>
          <a:fillRef idx="2">
            <a:schemeClr val="accent3"/>
          </a:fillRef>
          <a:effectRef idx="1">
            <a:schemeClr val="accent3"/>
          </a:effectRef>
          <a:fontRef idx="minor">
            <a:schemeClr val="dk1"/>
          </a:fontRef>
        </p:style>
        <p:txBody>
          <a:bodyPr rtlCol="0">
            <a:normAutofit fontScale="92500" lnSpcReduction="20000"/>
          </a:bodyPr>
          <a:lstStyle/>
          <a:p>
            <a:pPr eaLnBrk="1" fontAlgn="auto" hangingPunct="1">
              <a:spcAft>
                <a:spcPts val="0"/>
              </a:spcAft>
              <a:buFont typeface="Arial" pitchFamily="34" charset="0"/>
              <a:buChar char="•"/>
              <a:defRPr/>
            </a:pPr>
            <a:r>
              <a:rPr lang="pt-BR" dirty="0" err="1" smtClean="0">
                <a:ea typeface="+mn-ea"/>
                <a:cs typeface="+mn-cs"/>
              </a:rPr>
              <a:t>Water</a:t>
            </a:r>
            <a:endParaRPr lang="pt-BR" dirty="0" smtClean="0">
              <a:ea typeface="+mn-ea"/>
              <a:cs typeface="+mn-cs"/>
            </a:endParaRPr>
          </a:p>
          <a:p>
            <a:pPr eaLnBrk="1" fontAlgn="auto" hangingPunct="1">
              <a:spcAft>
                <a:spcPts val="0"/>
              </a:spcAft>
              <a:buFont typeface="Arial" pitchFamily="34" charset="0"/>
              <a:buChar char="•"/>
              <a:defRPr/>
            </a:pPr>
            <a:r>
              <a:rPr lang="pt-BR" dirty="0" smtClean="0">
                <a:ea typeface="+mn-ea"/>
                <a:cs typeface="+mn-cs"/>
              </a:rPr>
              <a:t>100% </a:t>
            </a:r>
            <a:r>
              <a:rPr lang="pt-BR" dirty="0" err="1" smtClean="0">
                <a:ea typeface="+mn-ea"/>
                <a:cs typeface="+mn-cs"/>
              </a:rPr>
              <a:t>juice</a:t>
            </a:r>
            <a:endParaRPr lang="pt-BR" dirty="0" smtClean="0">
              <a:ea typeface="+mn-ea"/>
              <a:cs typeface="+mn-cs"/>
            </a:endParaRPr>
          </a:p>
          <a:p>
            <a:pPr eaLnBrk="1" fontAlgn="auto" hangingPunct="1">
              <a:spcAft>
                <a:spcPts val="0"/>
              </a:spcAft>
              <a:buFont typeface="Arial" pitchFamily="34" charset="0"/>
              <a:buChar char="•"/>
              <a:defRPr/>
            </a:pPr>
            <a:r>
              <a:rPr lang="pt-BR" dirty="0" err="1" smtClean="0">
                <a:ea typeface="+mn-ea"/>
                <a:cs typeface="+mn-cs"/>
              </a:rPr>
              <a:t>Coconut</a:t>
            </a:r>
            <a:r>
              <a:rPr lang="pt-BR" dirty="0" smtClean="0">
                <a:ea typeface="+mn-ea"/>
                <a:cs typeface="+mn-cs"/>
              </a:rPr>
              <a:t> </a:t>
            </a:r>
            <a:r>
              <a:rPr lang="pt-BR" dirty="0" err="1" smtClean="0">
                <a:ea typeface="+mn-ea"/>
                <a:cs typeface="+mn-cs"/>
              </a:rPr>
              <a:t>water</a:t>
            </a:r>
            <a:endParaRPr lang="pt-BR" dirty="0" smtClean="0">
              <a:ea typeface="+mn-ea"/>
              <a:cs typeface="+mn-cs"/>
            </a:endParaRPr>
          </a:p>
          <a:p>
            <a:pPr eaLnBrk="1" fontAlgn="auto" hangingPunct="1">
              <a:spcAft>
                <a:spcPts val="0"/>
              </a:spcAft>
              <a:buFont typeface="Arial" pitchFamily="34" charset="0"/>
              <a:buChar char="•"/>
              <a:defRPr/>
            </a:pPr>
            <a:r>
              <a:rPr lang="pt-BR" dirty="0" err="1" smtClean="0">
                <a:ea typeface="+mn-ea"/>
                <a:cs typeface="+mn-cs"/>
              </a:rPr>
              <a:t>Coffee</a:t>
            </a:r>
            <a:r>
              <a:rPr lang="pt-BR" dirty="0" smtClean="0">
                <a:ea typeface="+mn-ea"/>
                <a:cs typeface="+mn-cs"/>
              </a:rPr>
              <a:t> </a:t>
            </a:r>
            <a:r>
              <a:rPr lang="pt-BR" dirty="0" err="1" smtClean="0">
                <a:ea typeface="+mn-ea"/>
                <a:cs typeface="+mn-cs"/>
              </a:rPr>
              <a:t>or</a:t>
            </a:r>
            <a:r>
              <a:rPr lang="pt-BR" dirty="0" smtClean="0">
                <a:ea typeface="+mn-ea"/>
                <a:cs typeface="+mn-cs"/>
              </a:rPr>
              <a:t> </a:t>
            </a:r>
            <a:r>
              <a:rPr lang="pt-BR" dirty="0" err="1" smtClean="0">
                <a:ea typeface="+mn-ea"/>
                <a:cs typeface="+mn-cs"/>
              </a:rPr>
              <a:t>tea</a:t>
            </a:r>
            <a:r>
              <a:rPr lang="pt-BR" dirty="0" smtClean="0">
                <a:ea typeface="+mn-ea"/>
                <a:cs typeface="+mn-cs"/>
              </a:rPr>
              <a:t> </a:t>
            </a:r>
            <a:r>
              <a:rPr lang="pt-BR" dirty="0" err="1" smtClean="0">
                <a:ea typeface="+mn-ea"/>
                <a:cs typeface="+mn-cs"/>
              </a:rPr>
              <a:t>not</a:t>
            </a:r>
            <a:r>
              <a:rPr lang="pt-BR" dirty="0" smtClean="0">
                <a:ea typeface="+mn-ea"/>
                <a:cs typeface="+mn-cs"/>
              </a:rPr>
              <a:t> </a:t>
            </a:r>
            <a:r>
              <a:rPr lang="pt-BR" dirty="0" err="1" smtClean="0">
                <a:ea typeface="+mn-ea"/>
                <a:cs typeface="+mn-cs"/>
              </a:rPr>
              <a:t>presweetened</a:t>
            </a:r>
            <a:endParaRPr lang="pt-BR" dirty="0" smtClean="0">
              <a:ea typeface="+mn-ea"/>
              <a:cs typeface="+mn-cs"/>
            </a:endParaRPr>
          </a:p>
          <a:p>
            <a:pPr eaLnBrk="1" fontAlgn="auto" hangingPunct="1">
              <a:spcAft>
                <a:spcPts val="0"/>
              </a:spcAft>
              <a:buFont typeface="Arial" pitchFamily="34" charset="0"/>
              <a:buChar char="•"/>
              <a:defRPr/>
            </a:pPr>
            <a:r>
              <a:rPr lang="pt-BR" dirty="0" err="1" smtClean="0">
                <a:ea typeface="+mn-ea"/>
                <a:cs typeface="+mn-cs"/>
              </a:rPr>
              <a:t>Infant</a:t>
            </a:r>
            <a:r>
              <a:rPr lang="pt-BR" dirty="0" smtClean="0">
                <a:ea typeface="+mn-ea"/>
                <a:cs typeface="+mn-cs"/>
              </a:rPr>
              <a:t> formulas</a:t>
            </a:r>
          </a:p>
          <a:p>
            <a:pPr eaLnBrk="1" fontAlgn="auto" hangingPunct="1">
              <a:spcAft>
                <a:spcPts val="0"/>
              </a:spcAft>
              <a:buFont typeface="Arial" pitchFamily="34" charset="0"/>
              <a:buChar char="•"/>
              <a:defRPr/>
            </a:pPr>
            <a:r>
              <a:rPr lang="pt-BR" dirty="0" smtClean="0">
                <a:ea typeface="+mn-ea"/>
                <a:cs typeface="+mn-cs"/>
              </a:rPr>
              <a:t>Medical drinks</a:t>
            </a:r>
          </a:p>
          <a:p>
            <a:pPr eaLnBrk="1" fontAlgn="auto" hangingPunct="1">
              <a:spcAft>
                <a:spcPts val="0"/>
              </a:spcAft>
              <a:buFont typeface="Arial" pitchFamily="34" charset="0"/>
              <a:buChar char="•"/>
              <a:defRPr/>
            </a:pPr>
            <a:r>
              <a:rPr lang="pt-BR" dirty="0" err="1" smtClean="0">
                <a:ea typeface="+mn-ea"/>
                <a:cs typeface="+mn-cs"/>
              </a:rPr>
              <a:t>Products</a:t>
            </a:r>
            <a:r>
              <a:rPr lang="pt-BR" dirty="0" smtClean="0">
                <a:ea typeface="+mn-ea"/>
                <a:cs typeface="+mn-cs"/>
              </a:rPr>
              <a:t> </a:t>
            </a:r>
            <a:r>
              <a:rPr lang="pt-BR" dirty="0" err="1" smtClean="0">
                <a:ea typeface="+mn-ea"/>
                <a:cs typeface="+mn-cs"/>
              </a:rPr>
              <a:t>that</a:t>
            </a:r>
            <a:r>
              <a:rPr lang="pt-BR" dirty="0" smtClean="0">
                <a:ea typeface="+mn-ea"/>
                <a:cs typeface="+mn-cs"/>
              </a:rPr>
              <a:t> are </a:t>
            </a:r>
            <a:r>
              <a:rPr lang="pt-BR" dirty="0" err="1" smtClean="0">
                <a:ea typeface="+mn-ea"/>
                <a:cs typeface="+mn-cs"/>
              </a:rPr>
              <a:t>primarily</a:t>
            </a:r>
            <a:r>
              <a:rPr lang="pt-BR" dirty="0" smtClean="0">
                <a:ea typeface="+mn-ea"/>
                <a:cs typeface="+mn-cs"/>
              </a:rPr>
              <a:t> </a:t>
            </a:r>
            <a:r>
              <a:rPr lang="pt-BR" dirty="0" err="1" smtClean="0">
                <a:ea typeface="+mn-ea"/>
                <a:cs typeface="+mn-cs"/>
              </a:rPr>
              <a:t>milk</a:t>
            </a:r>
            <a:endParaRPr lang="pt-BR" dirty="0" smtClean="0">
              <a:ea typeface="+mn-ea"/>
              <a:cs typeface="+mn-cs"/>
            </a:endParaRPr>
          </a:p>
          <a:p>
            <a:pPr eaLnBrk="1" fontAlgn="auto" hangingPunct="1">
              <a:spcAft>
                <a:spcPts val="0"/>
              </a:spcAft>
              <a:buFont typeface="Arial" pitchFamily="34" charset="0"/>
              <a:buChar char="•"/>
              <a:defRPr/>
            </a:pPr>
            <a:r>
              <a:rPr lang="pt-BR" dirty="0" err="1" smtClean="0">
                <a:ea typeface="+mn-ea"/>
                <a:cs typeface="+mn-cs"/>
              </a:rPr>
              <a:t>Alcoholic</a:t>
            </a:r>
            <a:r>
              <a:rPr lang="pt-BR" dirty="0" smtClean="0">
                <a:ea typeface="+mn-ea"/>
                <a:cs typeface="+mn-cs"/>
              </a:rPr>
              <a:t> </a:t>
            </a:r>
            <a:r>
              <a:rPr lang="pt-BR" dirty="0" err="1" smtClean="0">
                <a:ea typeface="+mn-ea"/>
                <a:cs typeface="+mn-cs"/>
              </a:rPr>
              <a:t>beverages</a:t>
            </a:r>
            <a:r>
              <a:rPr lang="pt-BR" dirty="0" smtClean="0">
                <a:ea typeface="+mn-ea"/>
                <a:cs typeface="+mn-cs"/>
              </a:rPr>
              <a:t> (</a:t>
            </a:r>
            <a:r>
              <a:rPr lang="pt-BR" dirty="0" err="1" smtClean="0">
                <a:ea typeface="+mn-ea"/>
                <a:cs typeface="+mn-cs"/>
              </a:rPr>
              <a:t>already</a:t>
            </a:r>
            <a:r>
              <a:rPr lang="pt-BR" dirty="0" smtClean="0">
                <a:ea typeface="+mn-ea"/>
                <a:cs typeface="+mn-cs"/>
              </a:rPr>
              <a:t> </a:t>
            </a:r>
            <a:r>
              <a:rPr lang="pt-BR" dirty="0" err="1" smtClean="0">
                <a:ea typeface="+mn-ea"/>
                <a:cs typeface="+mn-cs"/>
              </a:rPr>
              <a:t>taxed</a:t>
            </a:r>
            <a:r>
              <a:rPr lang="pt-BR" dirty="0" smtClean="0">
                <a:ea typeface="+mn-ea"/>
                <a:cs typeface="+mn-cs"/>
              </a:rPr>
              <a:t>)</a:t>
            </a:r>
          </a:p>
          <a:p>
            <a:pPr eaLnBrk="1" fontAlgn="auto" hangingPunct="1">
              <a:spcAft>
                <a:spcPts val="0"/>
              </a:spcAft>
              <a:buFont typeface="Arial" pitchFamily="34" charset="0"/>
              <a:buChar char="•"/>
              <a:defRPr/>
            </a:pPr>
            <a:r>
              <a:rPr lang="pt-BR" dirty="0" smtClean="0">
                <a:ea typeface="+mn-ea"/>
                <a:cs typeface="+mn-cs"/>
              </a:rPr>
              <a:t>Diet soda</a:t>
            </a:r>
            <a:endParaRPr lang="pt-BR" dirty="0">
              <a:ea typeface="+mn-ea"/>
              <a:cs typeface="+mn-cs"/>
            </a:endParaRPr>
          </a:p>
        </p:txBody>
      </p:sp>
      <p:pic>
        <p:nvPicPr>
          <p:cNvPr id="48134"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5538788"/>
            <a:ext cx="1225550" cy="1319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5"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93750" y="5315179"/>
            <a:ext cx="1103638" cy="131921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8136"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49530" y="5315179"/>
            <a:ext cx="1225550" cy="1319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7" name="Picture 1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37363" y="1535113"/>
            <a:ext cx="2306637"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67706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923" y="1049626"/>
            <a:ext cx="8855380" cy="3316821"/>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spcBef>
                <a:spcPts val="1200"/>
              </a:spcBef>
              <a:spcAft>
                <a:spcPts val="1200"/>
              </a:spcAft>
              <a:buNone/>
            </a:pPr>
            <a:r>
              <a:rPr lang="en-US" sz="2800" b="1" dirty="0" smtClean="0">
                <a:solidFill>
                  <a:schemeClr val="accent1">
                    <a:lumMod val="75000"/>
                  </a:schemeClr>
                </a:solidFill>
                <a:latin typeface="Palatino"/>
                <a:cs typeface="Palatino"/>
              </a:rPr>
              <a:t>General Tax Approach</a:t>
            </a:r>
            <a:endParaRPr lang="en-US" sz="2800" b="1" dirty="0">
              <a:solidFill>
                <a:schemeClr val="accent1">
                  <a:lumMod val="75000"/>
                </a:schemeClr>
              </a:solidFill>
              <a:latin typeface="Gill Sans SemiBold"/>
              <a:cs typeface="Gill Sans SemiBold"/>
            </a:endParaRPr>
          </a:p>
          <a:p>
            <a:pPr>
              <a:spcBef>
                <a:spcPts val="0"/>
              </a:spcBef>
              <a:spcAft>
                <a:spcPts val="600"/>
              </a:spcAft>
            </a:pPr>
            <a:r>
              <a:rPr lang="en-US" sz="2000" dirty="0" smtClean="0">
                <a:latin typeface="Gill Sans SemiBold"/>
                <a:cs typeface="Gill Sans SemiBold"/>
              </a:rPr>
              <a:t>Because of Prop 13 in California, any designated tax is required to pass by a supermajority – 67% of the vote.</a:t>
            </a:r>
          </a:p>
          <a:p>
            <a:pPr>
              <a:spcBef>
                <a:spcPts val="0"/>
              </a:spcBef>
              <a:spcAft>
                <a:spcPts val="600"/>
              </a:spcAft>
            </a:pPr>
            <a:r>
              <a:rPr lang="en-US" sz="2000" dirty="0" smtClean="0">
                <a:latin typeface="Gill Sans SemiBold"/>
                <a:cs typeface="Gill Sans SemiBold"/>
              </a:rPr>
              <a:t>A tax that goes to the general fund only requires a simple majority – 50%.</a:t>
            </a:r>
          </a:p>
          <a:p>
            <a:pPr>
              <a:spcBef>
                <a:spcPts val="0"/>
              </a:spcBef>
              <a:spcAft>
                <a:spcPts val="600"/>
              </a:spcAft>
            </a:pPr>
            <a:r>
              <a:rPr lang="en-US" sz="2000" dirty="0" smtClean="0">
                <a:latin typeface="Gill Sans SemiBold"/>
                <a:cs typeface="Gill Sans SemiBold"/>
              </a:rPr>
              <a:t>SF chose the designated tax route – and earmarked funds for public health, recreation, and the schools.</a:t>
            </a:r>
          </a:p>
          <a:p>
            <a:pPr lvl="0">
              <a:spcBef>
                <a:spcPts val="0"/>
              </a:spcBef>
            </a:pPr>
            <a:r>
              <a:rPr lang="en-US" sz="2000" dirty="0" smtClean="0">
                <a:latin typeface="Gill Sans SemiBold"/>
                <a:cs typeface="Gill Sans SemiBold"/>
              </a:rPr>
              <a:t>Berkeley made </a:t>
            </a:r>
            <a:r>
              <a:rPr lang="en-US" sz="2000" dirty="0">
                <a:latin typeface="Gill Sans SemiBold"/>
                <a:cs typeface="Gill Sans SemiBold"/>
              </a:rPr>
              <a:t>a strategic decision to try the easier win – because we are up against Big Soda which has a lot of money and a lot to </a:t>
            </a:r>
            <a:r>
              <a:rPr lang="en-US" sz="2000" dirty="0" smtClean="0">
                <a:latin typeface="Gill Sans SemiBold"/>
                <a:cs typeface="Gill Sans SemiBold"/>
              </a:rPr>
              <a:t>lose!</a:t>
            </a:r>
            <a:endParaRPr lang="en-US" sz="1200" dirty="0">
              <a:latin typeface="Gill Sans SemiBold"/>
              <a:cs typeface="Gill Sans SemiBold"/>
            </a:endParaRPr>
          </a:p>
        </p:txBody>
      </p:sp>
      <p:sp>
        <p:nvSpPr>
          <p:cNvPr id="3" name="TextBox 2"/>
          <p:cNvSpPr txBox="1"/>
          <p:nvPr/>
        </p:nvSpPr>
        <p:spPr>
          <a:xfrm>
            <a:off x="793049" y="4513395"/>
            <a:ext cx="7498211"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smtClean="0">
                <a:latin typeface="Palatino"/>
                <a:cs typeface="Palatino"/>
              </a:rPr>
              <a:t>	</a:t>
            </a:r>
            <a:r>
              <a:rPr lang="en-US" sz="2800" b="1" dirty="0" smtClean="0">
                <a:solidFill>
                  <a:srgbClr val="830000"/>
                </a:solidFill>
                <a:latin typeface="Palatino"/>
                <a:cs typeface="Palatino"/>
              </a:rPr>
              <a:t>Who </a:t>
            </a:r>
            <a:r>
              <a:rPr lang="en-US" sz="2800" b="1" dirty="0">
                <a:solidFill>
                  <a:srgbClr val="830000"/>
                </a:solidFill>
                <a:latin typeface="Palatino"/>
                <a:cs typeface="Palatino"/>
              </a:rPr>
              <a:t>to </a:t>
            </a:r>
            <a:r>
              <a:rPr lang="en-US" sz="2800" b="1" dirty="0" smtClean="0">
                <a:solidFill>
                  <a:srgbClr val="830000"/>
                </a:solidFill>
                <a:latin typeface="Palatino"/>
                <a:cs typeface="Palatino"/>
              </a:rPr>
              <a:t>Tax</a:t>
            </a:r>
          </a:p>
          <a:p>
            <a:pPr marL="342900" indent="-342900">
              <a:buFont typeface="Arial"/>
              <a:buChar char="•"/>
            </a:pPr>
            <a:endParaRPr lang="en-US" sz="1200" dirty="0">
              <a:latin typeface="Gill Sans SemiBold"/>
              <a:cs typeface="Gill Sans SemiBold"/>
            </a:endParaRPr>
          </a:p>
          <a:p>
            <a:pPr marL="342900" indent="-342900">
              <a:buFont typeface="Arial"/>
              <a:buChar char="•"/>
            </a:pPr>
            <a:r>
              <a:rPr lang="en-US" sz="2000" dirty="0" smtClean="0">
                <a:latin typeface="Gill Sans SemiBold"/>
                <a:cs typeface="Gill Sans SemiBold"/>
              </a:rPr>
              <a:t>Focus on the big drink companies that market to kids and people of color</a:t>
            </a:r>
          </a:p>
          <a:p>
            <a:pPr marL="342900" indent="-342900">
              <a:buFont typeface="Arial"/>
              <a:buChar char="•"/>
            </a:pPr>
            <a:endParaRPr lang="en-US" sz="800" dirty="0" smtClean="0">
              <a:latin typeface="Gill Sans SemiBold"/>
              <a:cs typeface="Gill Sans SemiBold"/>
            </a:endParaRPr>
          </a:p>
          <a:p>
            <a:pPr marL="342900" indent="-342900">
              <a:buFont typeface="Arial"/>
              <a:buChar char="•"/>
            </a:pPr>
            <a:r>
              <a:rPr lang="en-US" sz="2000" dirty="0" smtClean="0">
                <a:latin typeface="Gill Sans SemiBold"/>
                <a:cs typeface="Gill Sans SemiBold"/>
              </a:rPr>
              <a:t>Exempt “house made drinks”</a:t>
            </a:r>
            <a:endParaRPr lang="en-US" sz="2000" dirty="0">
              <a:latin typeface="Gill Sans SemiBold"/>
              <a:cs typeface="Gill Sans SemiBold"/>
            </a:endParaRPr>
          </a:p>
        </p:txBody>
      </p:sp>
      <p:sp>
        <p:nvSpPr>
          <p:cNvPr id="6" name="TextBox 5"/>
          <p:cNvSpPr txBox="1"/>
          <p:nvPr/>
        </p:nvSpPr>
        <p:spPr>
          <a:xfrm>
            <a:off x="304362" y="230918"/>
            <a:ext cx="8745179" cy="584776"/>
          </a:xfrm>
          <a:prstGeom prst="rect">
            <a:avLst/>
          </a:prstGeom>
          <a:noFill/>
        </p:spPr>
        <p:txBody>
          <a:bodyPr wrap="square" rtlCol="0">
            <a:spAutoFit/>
          </a:bodyPr>
          <a:lstStyle/>
          <a:p>
            <a:pPr algn="ctr"/>
            <a:r>
              <a:rPr lang="en-US" sz="3200" b="1" dirty="0" smtClean="0">
                <a:latin typeface="Palatino"/>
                <a:cs typeface="Palatino"/>
              </a:rPr>
              <a:t>Strategic Policy Decisions to help us WIN!</a:t>
            </a:r>
            <a:endParaRPr lang="en-US" sz="3200" b="1" dirty="0">
              <a:latin typeface="Palatino"/>
              <a:cs typeface="Palatino"/>
            </a:endParaRPr>
          </a:p>
        </p:txBody>
      </p:sp>
    </p:spTree>
    <p:extLst>
      <p:ext uri="{BB962C8B-B14F-4D97-AF65-F5344CB8AC3E}">
        <p14:creationId xmlns:p14="http://schemas.microsoft.com/office/powerpoint/2010/main" val="275455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0443"/>
          </a:xfrm>
        </p:spPr>
        <p:txBody>
          <a:bodyPr>
            <a:normAutofit/>
          </a:bodyPr>
          <a:lstStyle/>
          <a:p>
            <a:r>
              <a:rPr lang="en-US" sz="3600" dirty="0" smtClean="0"/>
              <a:t>Framing the issue:</a:t>
            </a:r>
            <a:endParaRPr lang="en-US" sz="3600" dirty="0"/>
          </a:p>
        </p:txBody>
      </p:sp>
      <p:sp>
        <p:nvSpPr>
          <p:cNvPr id="3" name="Content Placeholder 2"/>
          <p:cNvSpPr>
            <a:spLocks noGrp="1"/>
          </p:cNvSpPr>
          <p:nvPr>
            <p:ph idx="1"/>
          </p:nvPr>
        </p:nvSpPr>
        <p:spPr>
          <a:xfrm>
            <a:off x="457200" y="1112605"/>
            <a:ext cx="8229600" cy="5443903"/>
          </a:xfrm>
        </p:spPr>
        <p:txBody>
          <a:bodyPr vert="horz" anchor="t">
            <a:noAutofit/>
          </a:bodyPr>
          <a:lstStyle/>
          <a:p>
            <a:pPr>
              <a:spcBef>
                <a:spcPts val="0"/>
              </a:spcBef>
              <a:spcAft>
                <a:spcPts val="1200"/>
              </a:spcAft>
            </a:pPr>
            <a:r>
              <a:rPr lang="en-US" sz="1800" dirty="0" smtClean="0">
                <a:latin typeface="Gill Sans SemiBold"/>
                <a:cs typeface="Gill Sans SemiBold"/>
              </a:rPr>
              <a:t>Goal:  To improve health by changing the environment </a:t>
            </a:r>
            <a:r>
              <a:rPr lang="en-US" sz="1800" dirty="0">
                <a:latin typeface="Gill Sans SemiBold"/>
                <a:cs typeface="Gill Sans SemiBold"/>
              </a:rPr>
              <a:t>in which people are bombarded by triggers </a:t>
            </a:r>
            <a:r>
              <a:rPr lang="en-US" sz="1800" dirty="0" smtClean="0">
                <a:latin typeface="Gill Sans SemiBold"/>
                <a:cs typeface="Gill Sans SemiBold"/>
              </a:rPr>
              <a:t>and opportunities to buy &amp; drink SSBs </a:t>
            </a:r>
            <a:endParaRPr lang="en-US" sz="1800" dirty="0">
              <a:latin typeface="Gill Sans SemiBold"/>
              <a:cs typeface="Gill Sans SemiBold"/>
            </a:endParaRPr>
          </a:p>
          <a:p>
            <a:pPr>
              <a:spcBef>
                <a:spcPts val="0"/>
              </a:spcBef>
              <a:spcAft>
                <a:spcPts val="1200"/>
              </a:spcAft>
            </a:pPr>
            <a:r>
              <a:rPr lang="en-US" sz="1800" dirty="0">
                <a:latin typeface="Gill Sans SemiBold"/>
                <a:cs typeface="Gill Sans SemiBold"/>
              </a:rPr>
              <a:t>S</a:t>
            </a:r>
            <a:r>
              <a:rPr lang="en-US" sz="1800" dirty="0" smtClean="0">
                <a:latin typeface="Gill Sans SemiBold"/>
                <a:cs typeface="Gill Sans SemiBold"/>
              </a:rPr>
              <a:t>cience </a:t>
            </a:r>
            <a:r>
              <a:rPr lang="en-US" sz="1800" dirty="0">
                <a:latin typeface="Gill Sans SemiBold"/>
                <a:cs typeface="Gill Sans SemiBold"/>
              </a:rPr>
              <a:t>linking sugary drinks and </a:t>
            </a:r>
            <a:r>
              <a:rPr lang="en-US" sz="1800" dirty="0" smtClean="0">
                <a:latin typeface="Gill Sans SemiBold"/>
                <a:cs typeface="Gill Sans SemiBold"/>
              </a:rPr>
              <a:t>diabetes.</a:t>
            </a:r>
          </a:p>
          <a:p>
            <a:pPr>
              <a:spcBef>
                <a:spcPts val="0"/>
              </a:spcBef>
              <a:spcAft>
                <a:spcPts val="1200"/>
              </a:spcAft>
            </a:pPr>
            <a:r>
              <a:rPr lang="en-US" sz="1800" dirty="0" smtClean="0">
                <a:latin typeface="Gill Sans SemiBold"/>
                <a:cs typeface="Gill Sans SemiBold"/>
              </a:rPr>
              <a:t>Industry </a:t>
            </a:r>
            <a:r>
              <a:rPr lang="en-US" sz="1800" dirty="0">
                <a:latin typeface="Gill Sans SemiBold"/>
                <a:cs typeface="Gill Sans SemiBold"/>
              </a:rPr>
              <a:t>tactics -- saturates our environment:  price, placement, product (addictive), marketing, </a:t>
            </a:r>
            <a:r>
              <a:rPr lang="en-US" sz="1800" dirty="0" smtClean="0">
                <a:latin typeface="Gill Sans SemiBold"/>
                <a:cs typeface="Gill Sans SemiBold"/>
              </a:rPr>
              <a:t>sponsorship</a:t>
            </a:r>
          </a:p>
          <a:p>
            <a:pPr>
              <a:spcBef>
                <a:spcPts val="0"/>
              </a:spcBef>
              <a:spcAft>
                <a:spcPts val="1200"/>
              </a:spcAft>
            </a:pPr>
            <a:r>
              <a:rPr lang="en-US" sz="1800" dirty="0" smtClean="0">
                <a:latin typeface="Gill Sans SemiBold"/>
                <a:cs typeface="Gill Sans SemiBold"/>
              </a:rPr>
              <a:t>Big </a:t>
            </a:r>
            <a:r>
              <a:rPr lang="en-US" sz="1800" dirty="0">
                <a:latin typeface="Gill Sans SemiBold"/>
                <a:cs typeface="Gill Sans SemiBold"/>
              </a:rPr>
              <a:t>Soda </a:t>
            </a:r>
            <a:r>
              <a:rPr lang="en-US" sz="1800" dirty="0" smtClean="0">
                <a:latin typeface="Gill Sans SemiBold"/>
                <a:cs typeface="Gill Sans SemiBold"/>
              </a:rPr>
              <a:t>is motivated </a:t>
            </a:r>
            <a:r>
              <a:rPr lang="en-US" sz="1800" dirty="0">
                <a:latin typeface="Gill Sans SemiBold"/>
                <a:cs typeface="Gill Sans SemiBold"/>
              </a:rPr>
              <a:t>by profit and does not care about </a:t>
            </a:r>
            <a:r>
              <a:rPr lang="en-US" sz="1800" dirty="0" smtClean="0">
                <a:latin typeface="Gill Sans SemiBold"/>
                <a:cs typeface="Gill Sans SemiBold"/>
              </a:rPr>
              <a:t>health </a:t>
            </a:r>
          </a:p>
          <a:p>
            <a:pPr>
              <a:spcBef>
                <a:spcPts val="0"/>
              </a:spcBef>
              <a:spcAft>
                <a:spcPts val="1200"/>
              </a:spcAft>
            </a:pPr>
            <a:r>
              <a:rPr lang="en-US" sz="1800" dirty="0" smtClean="0">
                <a:latin typeface="Gill Sans SemiBold"/>
                <a:cs typeface="Gill Sans SemiBold"/>
              </a:rPr>
              <a:t>We want Big Soda to take </a:t>
            </a:r>
            <a:r>
              <a:rPr lang="en-US" sz="1800" dirty="0">
                <a:latin typeface="Gill Sans SemiBold"/>
                <a:cs typeface="Gill Sans SemiBold"/>
              </a:rPr>
              <a:t>responsibility for harm caused by its </a:t>
            </a:r>
            <a:r>
              <a:rPr lang="en-US" sz="1800" dirty="0" smtClean="0">
                <a:latin typeface="Gill Sans SemiBold"/>
                <a:cs typeface="Gill Sans SemiBold"/>
              </a:rPr>
              <a:t>products</a:t>
            </a:r>
          </a:p>
          <a:p>
            <a:pPr>
              <a:spcBef>
                <a:spcPts val="0"/>
              </a:spcBef>
              <a:spcAft>
                <a:spcPts val="1200"/>
              </a:spcAft>
            </a:pPr>
            <a:r>
              <a:rPr lang="en-US" sz="1800" dirty="0">
                <a:latin typeface="Gill Sans SemiBold"/>
                <a:cs typeface="Gill Sans SemiBold"/>
              </a:rPr>
              <a:t>P</a:t>
            </a:r>
            <a:r>
              <a:rPr lang="en-US" sz="1800" dirty="0" smtClean="0">
                <a:latin typeface="Gill Sans SemiBold"/>
                <a:cs typeface="Gill Sans SemiBold"/>
              </a:rPr>
              <a:t>ivot </a:t>
            </a:r>
            <a:r>
              <a:rPr lang="en-US" sz="1800" dirty="0">
                <a:latin typeface="Gill Sans SemiBold"/>
                <a:cs typeface="Gill Sans SemiBold"/>
              </a:rPr>
              <a:t>back to these points - rather than go on defensive about business, regressive, trust of Council, etc</a:t>
            </a:r>
            <a:r>
              <a:rPr lang="en-US" sz="1800" dirty="0" smtClean="0">
                <a:latin typeface="Gill Sans SemiBold"/>
                <a:cs typeface="Gill Sans SemiBold"/>
              </a:rPr>
              <a:t>.</a:t>
            </a:r>
            <a:endParaRPr lang="en-US" sz="1800" dirty="0">
              <a:latin typeface="Gill Sans SemiBold"/>
              <a:cs typeface="Gill Sans SemiBold"/>
            </a:endParaRPr>
          </a:p>
          <a:p>
            <a:pPr>
              <a:spcBef>
                <a:spcPts val="0"/>
              </a:spcBef>
            </a:pPr>
            <a:r>
              <a:rPr lang="en-US" sz="1800" dirty="0" smtClean="0">
                <a:latin typeface="Gill Sans SemiBold"/>
                <a:cs typeface="Gill Sans SemiBold"/>
              </a:rPr>
              <a:t>Berkeley Media Studies Group: </a:t>
            </a:r>
          </a:p>
          <a:p>
            <a:pPr marL="0" indent="0">
              <a:spcBef>
                <a:spcPts val="0"/>
              </a:spcBef>
              <a:buNone/>
            </a:pPr>
            <a:r>
              <a:rPr lang="en-US" sz="1800" dirty="0" smtClean="0">
                <a:latin typeface="Gill Sans SemiBold"/>
                <a:cs typeface="Gill Sans SemiBold"/>
              </a:rPr>
              <a:t>	 - training and support</a:t>
            </a:r>
            <a:endParaRPr lang="en-US" sz="1800" dirty="0">
              <a:latin typeface="Gill Sans SemiBold"/>
              <a:cs typeface="Gill Sans SemiBold"/>
            </a:endParaRPr>
          </a:p>
          <a:p>
            <a:pPr marL="365760" indent="0">
              <a:spcBef>
                <a:spcPts val="0"/>
              </a:spcBef>
              <a:spcAft>
                <a:spcPts val="600"/>
              </a:spcAft>
              <a:buNone/>
            </a:pPr>
            <a:endParaRPr lang="en-US" sz="1800" dirty="0"/>
          </a:p>
        </p:txBody>
      </p:sp>
      <p:pic>
        <p:nvPicPr>
          <p:cNvPr id="6" name="Picture 5" descr="10655456_758956220809971_5895090756383165258_o.jpg"/>
          <p:cNvPicPr>
            <a:picLocks noChangeAspect="1"/>
          </p:cNvPicPr>
          <p:nvPr/>
        </p:nvPicPr>
        <p:blipFill rotWithShape="1">
          <a:blip r:embed="rId2">
            <a:extLst>
              <a:ext uri="{28A0092B-C50C-407E-A947-70E740481C1C}">
                <a14:useLocalDpi xmlns:a14="http://schemas.microsoft.com/office/drawing/2010/main" val="0"/>
              </a:ext>
            </a:extLst>
          </a:blip>
          <a:srcRect l="20763" r="23150"/>
          <a:stretch/>
        </p:blipFill>
        <p:spPr>
          <a:xfrm>
            <a:off x="4638907" y="4198453"/>
            <a:ext cx="3012142" cy="2523096"/>
          </a:xfrm>
          <a:prstGeom prst="rect">
            <a:avLst/>
          </a:prstGeom>
        </p:spPr>
      </p:pic>
    </p:spTree>
    <p:extLst>
      <p:ext uri="{BB962C8B-B14F-4D97-AF65-F5344CB8AC3E}">
        <p14:creationId xmlns:p14="http://schemas.microsoft.com/office/powerpoint/2010/main" val="975700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989013"/>
          </a:xfrm>
        </p:spPr>
        <p:txBody>
          <a:bodyPr/>
          <a:lstStyle/>
          <a:p>
            <a:pPr eaLnBrk="1" hangingPunct="1"/>
            <a:r>
              <a:rPr lang="pt-BR">
                <a:latin typeface="Calibri" charset="0"/>
              </a:rPr>
              <a:t>Berkeley’s Measure D</a:t>
            </a:r>
          </a:p>
        </p:txBody>
      </p:sp>
      <p:sp>
        <p:nvSpPr>
          <p:cNvPr id="47106" name="Content Placeholder 2"/>
          <p:cNvSpPr>
            <a:spLocks noGrp="1"/>
          </p:cNvSpPr>
          <p:nvPr>
            <p:ph idx="1"/>
          </p:nvPr>
        </p:nvSpPr>
        <p:spPr>
          <a:xfrm>
            <a:off x="457200" y="989013"/>
            <a:ext cx="8229600" cy="5137150"/>
          </a:xfrm>
        </p:spPr>
        <p:txBody>
          <a:bodyPr/>
          <a:lstStyle/>
          <a:p>
            <a:pPr eaLnBrk="1" hangingPunct="1"/>
            <a:r>
              <a:rPr lang="pt-BR">
                <a:latin typeface="Calibri" charset="0"/>
              </a:rPr>
              <a:t>1 cent per ounce tax</a:t>
            </a:r>
          </a:p>
          <a:p>
            <a:pPr eaLnBrk="1" hangingPunct="1"/>
            <a:r>
              <a:rPr lang="pt-BR">
                <a:latin typeface="Calibri" charset="0"/>
              </a:rPr>
              <a:t>Proposed by broad community coalition after  BUSD school district  garden and nutrition program Federal funding was cut</a:t>
            </a:r>
          </a:p>
          <a:p>
            <a:pPr eaLnBrk="1" hangingPunct="1"/>
            <a:r>
              <a:rPr lang="pt-BR">
                <a:latin typeface="Calibri" charset="0"/>
              </a:rPr>
              <a:t>Extraordinarily diverse community support</a:t>
            </a:r>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63738" y="3987800"/>
            <a:ext cx="5005387" cy="287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66977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normAutofit/>
          </a:bodyPr>
          <a:lstStyle/>
          <a:p>
            <a:r>
              <a:rPr lang="en-US" sz="2800" b="1" dirty="0"/>
              <a:t>YES on Measure D </a:t>
            </a:r>
            <a:r>
              <a:rPr lang="en-US" sz="2800" b="1" dirty="0" smtClean="0"/>
              <a:t>talking </a:t>
            </a:r>
            <a:r>
              <a:rPr lang="en-US" sz="2800" b="1" dirty="0"/>
              <a:t>points:</a:t>
            </a:r>
            <a:endParaRPr lang="en-US" sz="2800" dirty="0"/>
          </a:p>
        </p:txBody>
      </p:sp>
      <p:sp>
        <p:nvSpPr>
          <p:cNvPr id="3" name="Content Placeholder 2"/>
          <p:cNvSpPr>
            <a:spLocks noGrp="1"/>
          </p:cNvSpPr>
          <p:nvPr>
            <p:ph idx="1"/>
          </p:nvPr>
        </p:nvSpPr>
        <p:spPr>
          <a:xfrm>
            <a:off x="457200" y="1041400"/>
            <a:ext cx="8229600" cy="5084763"/>
          </a:xfrm>
        </p:spPr>
        <p:txBody>
          <a:bodyPr>
            <a:normAutofit fontScale="92500" lnSpcReduction="10000"/>
          </a:bodyPr>
          <a:lstStyle/>
          <a:p>
            <a:pPr marL="0" indent="0">
              <a:buNone/>
            </a:pPr>
            <a:r>
              <a:rPr lang="en-US" sz="1600" u="sng" dirty="0"/>
              <a:t>The MOST important message</a:t>
            </a:r>
            <a:r>
              <a:rPr lang="en-US" sz="1600" dirty="0"/>
              <a:t>:  you are a neighbor / parent… and why YOU are volunteering for YES on D.  Please consider the </a:t>
            </a:r>
            <a:r>
              <a:rPr lang="en-US" sz="1600" i="1" dirty="0"/>
              <a:t>source of information</a:t>
            </a:r>
            <a:r>
              <a:rPr lang="en-US" sz="1600" dirty="0"/>
              <a:t> when deciding to vote.  This is a </a:t>
            </a:r>
            <a:r>
              <a:rPr lang="en-US" sz="1600" b="1" dirty="0"/>
              <a:t>first step</a:t>
            </a:r>
            <a:r>
              <a:rPr lang="en-US" sz="1600" dirty="0"/>
              <a:t> for health – please vote YES for our kids, our community. </a:t>
            </a:r>
          </a:p>
          <a:p>
            <a:pPr marL="0" indent="0">
              <a:buNone/>
            </a:pPr>
            <a:endParaRPr lang="en-US" sz="1600" dirty="0" smtClean="0"/>
          </a:p>
          <a:p>
            <a:pPr marL="0" indent="0">
              <a:buNone/>
            </a:pPr>
            <a:r>
              <a:rPr lang="en-US" sz="1600" dirty="0" smtClean="0"/>
              <a:t>BASIC </a:t>
            </a:r>
            <a:r>
              <a:rPr lang="en-US" sz="1600" dirty="0"/>
              <a:t>INFO: 1 cent per ounce tax on drinks with added caloric sweetener </a:t>
            </a:r>
          </a:p>
          <a:p>
            <a:pPr marL="0" indent="0">
              <a:buNone/>
            </a:pPr>
            <a:r>
              <a:rPr lang="en-US" sz="1600" dirty="0"/>
              <a:t> </a:t>
            </a:r>
          </a:p>
          <a:p>
            <a:r>
              <a:rPr lang="en-US" sz="1600" b="1" dirty="0"/>
              <a:t>We face an urgent health crisis:  </a:t>
            </a:r>
            <a:endParaRPr lang="en-US" sz="1600" dirty="0"/>
          </a:p>
          <a:p>
            <a:pPr lvl="1"/>
            <a:r>
              <a:rPr lang="en-US" sz="1600" dirty="0"/>
              <a:t> 1 in 3 children will get </a:t>
            </a:r>
            <a:r>
              <a:rPr lang="en-US" sz="1600" b="1" dirty="0"/>
              <a:t>diabetes</a:t>
            </a:r>
            <a:r>
              <a:rPr lang="en-US" sz="1600" dirty="0"/>
              <a:t> – rates are closer to 1 in 2 for kids of color (CDC)</a:t>
            </a:r>
          </a:p>
          <a:p>
            <a:pPr lvl="1"/>
            <a:r>
              <a:rPr lang="en-US" sz="1600" b="1" dirty="0"/>
              <a:t> Overwhelming scientific evidence </a:t>
            </a:r>
            <a:r>
              <a:rPr lang="en-US" sz="1600" dirty="0"/>
              <a:t>identifies sugary drinks as </a:t>
            </a:r>
            <a:r>
              <a:rPr lang="en-US" sz="1600" b="1" dirty="0"/>
              <a:t>major cause</a:t>
            </a:r>
            <a:r>
              <a:rPr lang="en-US" sz="1600" dirty="0"/>
              <a:t> of diabetes.</a:t>
            </a:r>
          </a:p>
          <a:p>
            <a:pPr marL="0" indent="0">
              <a:buNone/>
            </a:pPr>
            <a:r>
              <a:rPr lang="en-US" sz="1600" dirty="0"/>
              <a:t> </a:t>
            </a:r>
          </a:p>
          <a:p>
            <a:r>
              <a:rPr lang="en-US" sz="1600" b="1" dirty="0" smtClean="0"/>
              <a:t>Big Soda spends millions to aggressively market drinks to our children</a:t>
            </a:r>
            <a:r>
              <a:rPr lang="en-US" sz="1600" dirty="0" smtClean="0"/>
              <a:t>.</a:t>
            </a:r>
          </a:p>
          <a:p>
            <a:pPr lvl="1"/>
            <a:r>
              <a:rPr lang="en-US" sz="1600" dirty="0" smtClean="0"/>
              <a:t>This is a </a:t>
            </a:r>
            <a:r>
              <a:rPr lang="en-US" sz="1600" b="1" dirty="0" smtClean="0"/>
              <a:t>tax on the distributors</a:t>
            </a:r>
            <a:r>
              <a:rPr lang="en-US" sz="1600" dirty="0" smtClean="0"/>
              <a:t> of sugary drinks,</a:t>
            </a:r>
            <a:r>
              <a:rPr lang="en-US" sz="1600" b="1" i="1" dirty="0" smtClean="0"/>
              <a:t> not</a:t>
            </a:r>
            <a:r>
              <a:rPr lang="en-US" sz="1600" dirty="0" smtClean="0"/>
              <a:t> a sales tax on consumers. </a:t>
            </a:r>
          </a:p>
          <a:p>
            <a:pPr marL="0" indent="0">
              <a:buNone/>
            </a:pPr>
            <a:r>
              <a:rPr lang="en-US" sz="1600" b="1" dirty="0"/>
              <a:t> </a:t>
            </a:r>
            <a:endParaRPr lang="en-US" sz="1600" dirty="0"/>
          </a:p>
          <a:p>
            <a:pPr lvl="0"/>
            <a:r>
              <a:rPr lang="en-US" sz="1600" b="1" dirty="0"/>
              <a:t>This tax is the right first step for our kids’ health – in Berkeley and across the nation.</a:t>
            </a:r>
            <a:endParaRPr lang="en-US" sz="1600" dirty="0"/>
          </a:p>
          <a:p>
            <a:pPr lvl="1"/>
            <a:r>
              <a:rPr lang="en-US" sz="1600" b="1" dirty="0"/>
              <a:t>Measure D is supported by a broad community coalition: </a:t>
            </a:r>
            <a:r>
              <a:rPr lang="en-US" sz="1600" dirty="0"/>
              <a:t>NAACP, Latinos </a:t>
            </a:r>
            <a:r>
              <a:rPr lang="en-US" sz="1600" dirty="0" err="1"/>
              <a:t>Unidos</a:t>
            </a:r>
            <a:r>
              <a:rPr lang="en-US" sz="1600" dirty="0"/>
              <a:t>, Berkeley Federation of Teachers, League of Women Voters, Ecology Center and advocates for child nutrition education over last 20 years.   </a:t>
            </a:r>
          </a:p>
          <a:p>
            <a:pPr lvl="1"/>
            <a:r>
              <a:rPr lang="en-US" sz="1600" b="1" i="1" dirty="0"/>
              <a:t>All</a:t>
            </a:r>
            <a:r>
              <a:rPr lang="en-US" sz="1600" b="1" dirty="0"/>
              <a:t> City Council members</a:t>
            </a:r>
            <a:r>
              <a:rPr lang="en-US" sz="1600" dirty="0"/>
              <a:t> and candidates have endorsed YES on D – our leaders and community advocates </a:t>
            </a:r>
            <a:r>
              <a:rPr lang="en-US" sz="1600" b="1" dirty="0"/>
              <a:t>all agree -- YES on D</a:t>
            </a:r>
            <a:r>
              <a:rPr lang="en-US" sz="1600" dirty="0"/>
              <a:t>.</a:t>
            </a:r>
          </a:p>
          <a:p>
            <a:pPr lvl="1"/>
            <a:r>
              <a:rPr lang="en-US" sz="1600" dirty="0"/>
              <a:t>NO on D has received </a:t>
            </a:r>
            <a:r>
              <a:rPr lang="en-US" sz="1600" b="1" dirty="0" smtClean="0"/>
              <a:t>$2.4 million</a:t>
            </a:r>
            <a:r>
              <a:rPr lang="en-US" sz="1600" dirty="0" smtClean="0"/>
              <a:t> </a:t>
            </a:r>
            <a:r>
              <a:rPr lang="en-US" sz="1600" dirty="0"/>
              <a:t>from the </a:t>
            </a:r>
            <a:r>
              <a:rPr lang="en-US" sz="1600" b="1" dirty="0"/>
              <a:t>American Beverage Association</a:t>
            </a:r>
            <a:r>
              <a:rPr lang="en-US" dirty="0"/>
              <a:t>.  </a:t>
            </a:r>
          </a:p>
          <a:p>
            <a:endParaRPr lang="en-US" sz="2000" dirty="0"/>
          </a:p>
        </p:txBody>
      </p:sp>
    </p:spTree>
    <p:extLst>
      <p:ext uri="{BB962C8B-B14F-4D97-AF65-F5344CB8AC3E}">
        <p14:creationId xmlns:p14="http://schemas.microsoft.com/office/powerpoint/2010/main" val="1567519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6"/>
          <p:cNvSpPr>
            <a:spLocks noGrp="1"/>
          </p:cNvSpPr>
          <p:nvPr>
            <p:ph type="title"/>
          </p:nvPr>
        </p:nvSpPr>
        <p:spPr/>
        <p:txBody>
          <a:bodyPr/>
          <a:lstStyle/>
          <a:p>
            <a:pPr eaLnBrk="1" hangingPunct="1"/>
            <a:r>
              <a:rPr lang="pt-BR">
                <a:latin typeface="Calibri" charset="0"/>
              </a:rPr>
              <a:t>Accountability</a:t>
            </a:r>
          </a:p>
        </p:txBody>
      </p:sp>
      <p:sp>
        <p:nvSpPr>
          <p:cNvPr id="49154" name="Content Placeholder 7"/>
          <p:cNvSpPr>
            <a:spLocks noGrp="1"/>
          </p:cNvSpPr>
          <p:nvPr>
            <p:ph idx="1"/>
          </p:nvPr>
        </p:nvSpPr>
        <p:spPr/>
        <p:txBody>
          <a:bodyPr>
            <a:normAutofit/>
          </a:bodyPr>
          <a:lstStyle/>
          <a:p>
            <a:pPr eaLnBrk="1" hangingPunct="1"/>
            <a:r>
              <a:rPr lang="pt-BR" sz="2000" dirty="0" err="1">
                <a:latin typeface="Gill Sans SemiBold"/>
                <a:cs typeface="Gill Sans SemiBold"/>
              </a:rPr>
              <a:t>Creates</a:t>
            </a:r>
            <a:r>
              <a:rPr lang="pt-BR" sz="2000" dirty="0">
                <a:latin typeface="Gill Sans SemiBold"/>
                <a:cs typeface="Gill Sans SemiBold"/>
              </a:rPr>
              <a:t> </a:t>
            </a:r>
            <a:r>
              <a:rPr lang="pt-BR" sz="2000" dirty="0" err="1">
                <a:latin typeface="Gill Sans SemiBold"/>
                <a:cs typeface="Gill Sans SemiBold"/>
              </a:rPr>
              <a:t>panel</a:t>
            </a:r>
            <a:r>
              <a:rPr lang="pt-BR" sz="2000" dirty="0">
                <a:latin typeface="Gill Sans SemiBold"/>
                <a:cs typeface="Gill Sans SemiBold"/>
              </a:rPr>
              <a:t> </a:t>
            </a:r>
            <a:r>
              <a:rPr lang="pt-BR" sz="2000" dirty="0" err="1">
                <a:latin typeface="Gill Sans SemiBold"/>
                <a:cs typeface="Gill Sans SemiBold"/>
              </a:rPr>
              <a:t>of</a:t>
            </a:r>
            <a:r>
              <a:rPr lang="pt-BR" sz="2000" dirty="0">
                <a:latin typeface="Gill Sans SemiBold"/>
                <a:cs typeface="Gill Sans SemiBold"/>
              </a:rPr>
              <a:t> </a:t>
            </a:r>
            <a:r>
              <a:rPr lang="pt-BR" sz="2000" dirty="0" err="1">
                <a:latin typeface="Gill Sans SemiBold"/>
                <a:cs typeface="Gill Sans SemiBold"/>
              </a:rPr>
              <a:t>nutrition</a:t>
            </a:r>
            <a:r>
              <a:rPr lang="pt-BR" sz="2000" dirty="0">
                <a:latin typeface="Gill Sans SemiBold"/>
                <a:cs typeface="Gill Sans SemiBold"/>
              </a:rPr>
              <a:t>, medical </a:t>
            </a:r>
            <a:r>
              <a:rPr lang="pt-BR" sz="2000" dirty="0" err="1">
                <a:latin typeface="Gill Sans SemiBold"/>
                <a:cs typeface="Gill Sans SemiBold"/>
              </a:rPr>
              <a:t>and</a:t>
            </a:r>
            <a:r>
              <a:rPr lang="pt-BR" sz="2000" dirty="0">
                <a:latin typeface="Gill Sans SemiBold"/>
                <a:cs typeface="Gill Sans SemiBold"/>
              </a:rPr>
              <a:t> </a:t>
            </a:r>
            <a:r>
              <a:rPr lang="pt-BR" sz="2000" dirty="0" err="1">
                <a:latin typeface="Gill Sans SemiBold"/>
                <a:cs typeface="Gill Sans SemiBold"/>
              </a:rPr>
              <a:t>public</a:t>
            </a:r>
            <a:r>
              <a:rPr lang="pt-BR" sz="2000" dirty="0">
                <a:latin typeface="Gill Sans SemiBold"/>
                <a:cs typeface="Gill Sans SemiBold"/>
              </a:rPr>
              <a:t> </a:t>
            </a:r>
            <a:r>
              <a:rPr lang="pt-BR" sz="2000" dirty="0" err="1">
                <a:latin typeface="Gill Sans SemiBold"/>
                <a:cs typeface="Gill Sans SemiBold"/>
              </a:rPr>
              <a:t>health</a:t>
            </a:r>
            <a:r>
              <a:rPr lang="pt-BR" sz="2000" dirty="0">
                <a:latin typeface="Gill Sans SemiBold"/>
                <a:cs typeface="Gill Sans SemiBold"/>
              </a:rPr>
              <a:t> experts </a:t>
            </a:r>
            <a:r>
              <a:rPr lang="pt-BR" sz="2000" dirty="0" err="1">
                <a:latin typeface="Gill Sans SemiBold"/>
                <a:cs typeface="Gill Sans SemiBold"/>
              </a:rPr>
              <a:t>who</a:t>
            </a:r>
            <a:r>
              <a:rPr lang="pt-BR" sz="2000" dirty="0">
                <a:latin typeface="Gill Sans SemiBold"/>
                <a:cs typeface="Gill Sans SemiBold"/>
              </a:rPr>
              <a:t> must </a:t>
            </a:r>
            <a:r>
              <a:rPr lang="pt-BR" sz="2000" dirty="0" err="1">
                <a:latin typeface="Gill Sans SemiBold"/>
                <a:cs typeface="Gill Sans SemiBold"/>
              </a:rPr>
              <a:t>recommend</a:t>
            </a:r>
            <a:r>
              <a:rPr lang="pt-BR" sz="2000" dirty="0">
                <a:latin typeface="Gill Sans SemiBold"/>
                <a:cs typeface="Gill Sans SemiBold"/>
              </a:rPr>
              <a:t> </a:t>
            </a:r>
            <a:r>
              <a:rPr lang="pt-BR" sz="2000" dirty="0" err="1">
                <a:latin typeface="Gill Sans SemiBold"/>
                <a:cs typeface="Gill Sans SemiBold"/>
              </a:rPr>
              <a:t>how</a:t>
            </a:r>
            <a:r>
              <a:rPr lang="pt-BR" sz="2000" dirty="0">
                <a:latin typeface="Gill Sans SemiBold"/>
                <a:cs typeface="Gill Sans SemiBold"/>
              </a:rPr>
              <a:t> </a:t>
            </a:r>
            <a:r>
              <a:rPr lang="pt-BR" sz="2000" dirty="0" err="1">
                <a:latin typeface="Gill Sans SemiBold"/>
                <a:cs typeface="Gill Sans SemiBold"/>
              </a:rPr>
              <a:t>the</a:t>
            </a:r>
            <a:r>
              <a:rPr lang="pt-BR" sz="2000" dirty="0">
                <a:latin typeface="Gill Sans SemiBold"/>
                <a:cs typeface="Gill Sans SemiBold"/>
              </a:rPr>
              <a:t> </a:t>
            </a:r>
            <a:r>
              <a:rPr lang="pt-BR" sz="2000" dirty="0" err="1">
                <a:latin typeface="Gill Sans SemiBold"/>
                <a:cs typeface="Gill Sans SemiBold"/>
              </a:rPr>
              <a:t>money</a:t>
            </a:r>
            <a:r>
              <a:rPr lang="pt-BR" sz="2000" dirty="0">
                <a:latin typeface="Gill Sans SemiBold"/>
                <a:cs typeface="Gill Sans SemiBold"/>
              </a:rPr>
              <a:t> </a:t>
            </a:r>
            <a:r>
              <a:rPr lang="pt-BR" sz="2000" dirty="0" err="1">
                <a:latin typeface="Gill Sans SemiBold"/>
                <a:cs typeface="Gill Sans SemiBold"/>
              </a:rPr>
              <a:t>should</a:t>
            </a:r>
            <a:r>
              <a:rPr lang="pt-BR" sz="2000" dirty="0">
                <a:latin typeface="Gill Sans SemiBold"/>
                <a:cs typeface="Gill Sans SemiBold"/>
              </a:rPr>
              <a:t> </a:t>
            </a:r>
            <a:r>
              <a:rPr lang="pt-BR" sz="2000" dirty="0" err="1">
                <a:latin typeface="Gill Sans SemiBold"/>
                <a:cs typeface="Gill Sans SemiBold"/>
              </a:rPr>
              <a:t>be</a:t>
            </a:r>
            <a:r>
              <a:rPr lang="pt-BR" sz="2000" dirty="0">
                <a:latin typeface="Gill Sans SemiBold"/>
                <a:cs typeface="Gill Sans SemiBold"/>
              </a:rPr>
              <a:t> </a:t>
            </a:r>
            <a:r>
              <a:rPr lang="pt-BR" sz="2000" dirty="0" err="1">
                <a:latin typeface="Gill Sans SemiBold"/>
                <a:cs typeface="Gill Sans SemiBold"/>
              </a:rPr>
              <a:t>spent</a:t>
            </a:r>
            <a:endParaRPr lang="pt-BR" sz="2000" dirty="0">
              <a:latin typeface="Gill Sans SemiBold"/>
              <a:cs typeface="Gill Sans SemiBold"/>
            </a:endParaRPr>
          </a:p>
          <a:p>
            <a:pPr eaLnBrk="1" hangingPunct="1"/>
            <a:r>
              <a:rPr lang="pt-BR" sz="2000" dirty="0">
                <a:latin typeface="Gill Sans SemiBold"/>
                <a:cs typeface="Gill Sans SemiBold"/>
              </a:rPr>
              <a:t>Must </a:t>
            </a:r>
            <a:r>
              <a:rPr lang="pt-BR" sz="2000" dirty="0" err="1">
                <a:latin typeface="Gill Sans SemiBold"/>
                <a:cs typeface="Gill Sans SemiBold"/>
              </a:rPr>
              <a:t>also</a:t>
            </a:r>
            <a:r>
              <a:rPr lang="pt-BR" sz="2000" dirty="0">
                <a:latin typeface="Gill Sans SemiBold"/>
                <a:cs typeface="Gill Sans SemiBold"/>
              </a:rPr>
              <a:t> </a:t>
            </a:r>
            <a:r>
              <a:rPr lang="pt-BR" sz="2000" dirty="0" err="1">
                <a:latin typeface="Gill Sans SemiBold"/>
                <a:cs typeface="Gill Sans SemiBold"/>
              </a:rPr>
              <a:t>evaluate</a:t>
            </a:r>
            <a:r>
              <a:rPr lang="pt-BR" sz="2000" dirty="0">
                <a:latin typeface="Gill Sans SemiBold"/>
                <a:cs typeface="Gill Sans SemiBold"/>
              </a:rPr>
              <a:t> </a:t>
            </a:r>
            <a:r>
              <a:rPr lang="pt-BR" sz="2000" dirty="0" err="1">
                <a:latin typeface="Gill Sans SemiBold"/>
                <a:cs typeface="Gill Sans SemiBold"/>
              </a:rPr>
              <a:t>and</a:t>
            </a:r>
            <a:r>
              <a:rPr lang="pt-BR" sz="2000" dirty="0">
                <a:latin typeface="Gill Sans SemiBold"/>
                <a:cs typeface="Gill Sans SemiBold"/>
              </a:rPr>
              <a:t> </a:t>
            </a:r>
            <a:r>
              <a:rPr lang="pt-BR" sz="2000" dirty="0" err="1">
                <a:latin typeface="Gill Sans SemiBold"/>
                <a:cs typeface="Gill Sans SemiBold"/>
              </a:rPr>
              <a:t>report</a:t>
            </a:r>
            <a:r>
              <a:rPr lang="pt-BR" sz="2000" dirty="0">
                <a:latin typeface="Gill Sans SemiBold"/>
                <a:cs typeface="Gill Sans SemiBold"/>
              </a:rPr>
              <a:t> </a:t>
            </a:r>
            <a:r>
              <a:rPr lang="pt-BR" sz="2000" dirty="0" err="1">
                <a:latin typeface="Gill Sans SemiBold"/>
                <a:cs typeface="Gill Sans SemiBold"/>
              </a:rPr>
              <a:t>on</a:t>
            </a:r>
            <a:r>
              <a:rPr lang="pt-BR" sz="2000" dirty="0">
                <a:latin typeface="Gill Sans SemiBold"/>
                <a:cs typeface="Gill Sans SemiBold"/>
              </a:rPr>
              <a:t> </a:t>
            </a:r>
            <a:r>
              <a:rPr lang="pt-BR" sz="2000" dirty="0" err="1">
                <a:latin typeface="Gill Sans SemiBold"/>
                <a:cs typeface="Gill Sans SemiBold"/>
              </a:rPr>
              <a:t>impact</a:t>
            </a:r>
            <a:endParaRPr lang="pt-BR" sz="2000" dirty="0">
              <a:latin typeface="Gill Sans SemiBold"/>
              <a:cs typeface="Gill Sans SemiBold"/>
            </a:endParaRPr>
          </a:p>
        </p:txBody>
      </p:sp>
      <p:sp>
        <p:nvSpPr>
          <p:cNvPr id="2" name="TextBox 1"/>
          <p:cNvSpPr txBox="1"/>
          <p:nvPr/>
        </p:nvSpPr>
        <p:spPr>
          <a:xfrm>
            <a:off x="766154" y="3085903"/>
            <a:ext cx="7567086" cy="292387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FF0000"/>
                </a:solidFill>
                <a:latin typeface="Gill Sans SemiBold"/>
                <a:cs typeface="Gill Sans SemiBold"/>
              </a:rPr>
              <a:t>FAQ:  Where does the money go?  Where is the accountability?</a:t>
            </a:r>
          </a:p>
          <a:p>
            <a:endParaRPr lang="en-US" sz="1200" dirty="0">
              <a:solidFill>
                <a:srgbClr val="FF0000"/>
              </a:solidFill>
              <a:latin typeface="Gill Sans SemiBold"/>
              <a:cs typeface="Gill Sans SemiBold"/>
            </a:endParaRPr>
          </a:p>
          <a:p>
            <a:pPr lvl="0"/>
            <a:r>
              <a:rPr lang="en-US" dirty="0" smtClean="0">
                <a:latin typeface="Gill Sans SemiBold"/>
                <a:cs typeface="Gill Sans SemiBold"/>
              </a:rPr>
              <a:t>Measure </a:t>
            </a:r>
            <a:r>
              <a:rPr lang="en-US" dirty="0">
                <a:latin typeface="Gill Sans SemiBold"/>
                <a:cs typeface="Gill Sans SemiBold"/>
              </a:rPr>
              <a:t>D requires a panel of public health and child nutrition experts to help determine how revenues are spent to improve children’s health. The panel will evaluate priorities in annual reports to Council, similar to the commission that already advises Council on how to distribute general funds for youth services. </a:t>
            </a:r>
            <a:r>
              <a:rPr lang="en-US" dirty="0" smtClean="0">
                <a:latin typeface="Gill Sans SemiBold"/>
                <a:cs typeface="Gill Sans SemiBold"/>
              </a:rPr>
              <a:t>The City of Berkeley </a:t>
            </a:r>
            <a:r>
              <a:rPr lang="en-US" dirty="0">
                <a:latin typeface="Gill Sans SemiBold"/>
                <a:cs typeface="Gill Sans SemiBold"/>
              </a:rPr>
              <a:t>has a decades-long, on-going commitment to child health and nutrition. </a:t>
            </a:r>
            <a:r>
              <a:rPr lang="en-US" dirty="0" smtClean="0">
                <a:latin typeface="Gill Sans SemiBold"/>
                <a:cs typeface="Gill Sans SemiBold"/>
              </a:rPr>
              <a:t> </a:t>
            </a:r>
          </a:p>
          <a:p>
            <a:pPr lvl="0"/>
            <a:endParaRPr lang="en-US" sz="1000" dirty="0" smtClean="0">
              <a:latin typeface="Gill Sans SemiBold"/>
              <a:cs typeface="Gill Sans SemiBold"/>
            </a:endParaRPr>
          </a:p>
          <a:p>
            <a:pPr lvl="0"/>
            <a:r>
              <a:rPr lang="en-US" dirty="0" smtClean="0">
                <a:latin typeface="Gill Sans SemiBold"/>
                <a:cs typeface="Gill Sans SemiBold"/>
              </a:rPr>
              <a:t>First</a:t>
            </a:r>
            <a:r>
              <a:rPr lang="en-US" dirty="0">
                <a:latin typeface="Gill Sans SemiBold"/>
                <a:cs typeface="Gill Sans SemiBold"/>
              </a:rPr>
              <a:t>, we need to pass Measure D.  Then we can advocate for nutrition education, etc.</a:t>
            </a:r>
          </a:p>
        </p:txBody>
      </p:sp>
    </p:spTree>
    <p:extLst>
      <p:ext uri="{BB962C8B-B14F-4D97-AF65-F5344CB8AC3E}">
        <p14:creationId xmlns:p14="http://schemas.microsoft.com/office/powerpoint/2010/main" val="3024998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7062"/>
          </a:xfrm>
        </p:spPr>
        <p:txBody>
          <a:bodyPr>
            <a:normAutofit fontScale="90000"/>
          </a:bodyPr>
          <a:lstStyle/>
          <a:p>
            <a:r>
              <a:rPr lang="en-US" sz="3200" b="1" dirty="0"/>
              <a:t> Decision to go with a general tax</a:t>
            </a:r>
            <a:br>
              <a:rPr lang="en-US" sz="3200" b="1" dirty="0"/>
            </a:br>
            <a:endParaRPr lang="en-US" sz="3200" dirty="0"/>
          </a:p>
        </p:txBody>
      </p:sp>
      <p:sp>
        <p:nvSpPr>
          <p:cNvPr id="5" name="Content Placeholder 4"/>
          <p:cNvSpPr>
            <a:spLocks noGrp="1"/>
          </p:cNvSpPr>
          <p:nvPr>
            <p:ph idx="1"/>
          </p:nvPr>
        </p:nvSpPr>
        <p:spPr>
          <a:xfrm>
            <a:off x="457200" y="711200"/>
            <a:ext cx="8229600" cy="5414963"/>
          </a:xfrm>
        </p:spPr>
        <p:txBody>
          <a:bodyPr>
            <a:normAutofit fontScale="92500" lnSpcReduction="20000"/>
          </a:bodyPr>
          <a:lstStyle/>
          <a:p>
            <a:r>
              <a:rPr lang="en-US" sz="2000" dirty="0" smtClean="0"/>
              <a:t>Because of Prop 13 in California, any designated tax is required to pass by a supermajority – 67% of the vote.</a:t>
            </a:r>
          </a:p>
          <a:p>
            <a:r>
              <a:rPr lang="en-US" sz="2000" dirty="0" smtClean="0"/>
              <a:t>A tax that goes to the general fund only requires a simple majority – 50%.</a:t>
            </a:r>
          </a:p>
          <a:p>
            <a:r>
              <a:rPr lang="en-US" sz="2000" dirty="0" smtClean="0"/>
              <a:t>SF chose the designated tax route – and earmarked funds for public health, recreation, and the schools.</a:t>
            </a:r>
          </a:p>
          <a:p>
            <a:pPr lvl="0"/>
            <a:r>
              <a:rPr lang="en-US" sz="2000" dirty="0" smtClean="0"/>
              <a:t>Berkeley made </a:t>
            </a:r>
            <a:r>
              <a:rPr lang="en-US" sz="2000" dirty="0"/>
              <a:t>a strategic decision to try the easier win – because we are up against Big Soda which has a lot of money and a lot to lose!</a:t>
            </a:r>
          </a:p>
          <a:p>
            <a:endParaRPr lang="en-US" sz="2000" dirty="0" smtClean="0"/>
          </a:p>
          <a:p>
            <a:endParaRPr lang="en-US" sz="2000" dirty="0" smtClean="0"/>
          </a:p>
          <a:p>
            <a:pPr marL="0" indent="0">
              <a:buNone/>
            </a:pPr>
            <a:r>
              <a:rPr lang="en-US" sz="2000" b="1" dirty="0" smtClean="0">
                <a:solidFill>
                  <a:srgbClr val="FF0000"/>
                </a:solidFill>
              </a:rPr>
              <a:t>FAQ:  Where </a:t>
            </a:r>
            <a:r>
              <a:rPr lang="en-US" sz="2000" b="1" dirty="0">
                <a:solidFill>
                  <a:srgbClr val="FF0000"/>
                </a:solidFill>
              </a:rPr>
              <a:t>does the money go?  Where is the accountability</a:t>
            </a:r>
            <a:r>
              <a:rPr lang="en-US" sz="2000" b="1" dirty="0" smtClean="0">
                <a:solidFill>
                  <a:srgbClr val="FF0000"/>
                </a:solidFill>
              </a:rPr>
              <a:t>?</a:t>
            </a:r>
          </a:p>
          <a:p>
            <a:pPr marL="0" indent="0">
              <a:buNone/>
            </a:pPr>
            <a:endParaRPr lang="en-US" sz="1500" dirty="0">
              <a:solidFill>
                <a:srgbClr val="FF0000"/>
              </a:solidFill>
            </a:endParaRPr>
          </a:p>
          <a:p>
            <a:pPr lvl="0"/>
            <a:r>
              <a:rPr lang="en-US" sz="2000" dirty="0"/>
              <a:t>Measure D requires a </a:t>
            </a:r>
            <a:r>
              <a:rPr lang="en-US" sz="2000" b="1" dirty="0"/>
              <a:t>panel of public health and child nutrition experts</a:t>
            </a:r>
            <a:r>
              <a:rPr lang="en-US" sz="2000" dirty="0"/>
              <a:t> to help determine how revenues are spent to improve children’s health. The </a:t>
            </a:r>
            <a:r>
              <a:rPr lang="en-US" sz="2000" b="1" dirty="0"/>
              <a:t>panel will evaluate priorities in annual reports to Council</a:t>
            </a:r>
            <a:r>
              <a:rPr lang="en-US" sz="2000" dirty="0"/>
              <a:t>, similar to the commission that already advises Council on how to distribute general funds for youth services. </a:t>
            </a:r>
          </a:p>
          <a:p>
            <a:pPr lvl="0"/>
            <a:r>
              <a:rPr lang="en-US" sz="2000" dirty="0"/>
              <a:t>Berkeley has a</a:t>
            </a:r>
            <a:r>
              <a:rPr lang="en-US" sz="2000" b="1" dirty="0"/>
              <a:t> decades-long, on-going commitment to child health and nutrition</a:t>
            </a:r>
            <a:r>
              <a:rPr lang="en-US" sz="2000" dirty="0"/>
              <a:t>. </a:t>
            </a:r>
          </a:p>
          <a:p>
            <a:pPr lvl="0"/>
            <a:r>
              <a:rPr lang="en-US" sz="2000" b="1" dirty="0"/>
              <a:t>First, we need to pass Measure D.  </a:t>
            </a:r>
            <a:r>
              <a:rPr lang="en-US" sz="2000" dirty="0"/>
              <a:t>Then we can advocate for nutrition education, etc.</a:t>
            </a:r>
          </a:p>
          <a:p>
            <a:endParaRPr lang="en-US" sz="2000" dirty="0"/>
          </a:p>
          <a:p>
            <a:endParaRPr lang="en-US" sz="2000" dirty="0"/>
          </a:p>
        </p:txBody>
      </p:sp>
    </p:spTree>
    <p:extLst>
      <p:ext uri="{BB962C8B-B14F-4D97-AF65-F5344CB8AC3E}">
        <p14:creationId xmlns:p14="http://schemas.microsoft.com/office/powerpoint/2010/main" val="7126342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1850" y="920333"/>
            <a:ext cx="8229600" cy="4525963"/>
          </a:xfrm>
        </p:spPr>
        <p:style>
          <a:lnRef idx="1">
            <a:schemeClr val="accent6"/>
          </a:lnRef>
          <a:fillRef idx="2">
            <a:schemeClr val="accent6"/>
          </a:fillRef>
          <a:effectRef idx="1">
            <a:schemeClr val="accent6"/>
          </a:effectRef>
          <a:fontRef idx="minor">
            <a:schemeClr val="dk1"/>
          </a:fontRef>
        </p:style>
        <p:txBody>
          <a:bodyPr>
            <a:normAutofit/>
          </a:bodyPr>
          <a:lstStyle/>
          <a:p>
            <a:pPr marL="0" indent="0" algn="ctr">
              <a:buNone/>
            </a:pPr>
            <a:r>
              <a:rPr lang="en-US" sz="8000" dirty="0" smtClean="0"/>
              <a:t>Health Reasons </a:t>
            </a:r>
          </a:p>
          <a:p>
            <a:pPr marL="0" indent="0" algn="ctr">
              <a:buNone/>
            </a:pPr>
            <a:r>
              <a:rPr lang="en-US" sz="8000" dirty="0" smtClean="0"/>
              <a:t>for doing a </a:t>
            </a:r>
          </a:p>
          <a:p>
            <a:pPr marL="0" indent="0" algn="ctr">
              <a:buNone/>
            </a:pPr>
            <a:r>
              <a:rPr lang="en-US" sz="8000" dirty="0" smtClean="0"/>
              <a:t>sugary drink tax</a:t>
            </a:r>
            <a:endParaRPr lang="en-US" sz="8000" dirty="0"/>
          </a:p>
        </p:txBody>
      </p:sp>
    </p:spTree>
    <p:extLst>
      <p:ext uri="{BB962C8B-B14F-4D97-AF65-F5344CB8AC3E}">
        <p14:creationId xmlns:p14="http://schemas.microsoft.com/office/powerpoint/2010/main" val="3832039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4104"/>
          </a:xfrm>
        </p:spPr>
        <p:txBody>
          <a:bodyPr/>
          <a:lstStyle/>
          <a:p>
            <a:r>
              <a:rPr lang="en-US" b="1" dirty="0" smtClean="0">
                <a:solidFill>
                  <a:schemeClr val="accent2">
                    <a:lumMod val="75000"/>
                  </a:schemeClr>
                </a:solidFill>
              </a:rPr>
              <a:t>Why a sugary drink tax?</a:t>
            </a:r>
            <a:endParaRPr lang="en-US" b="1" dirty="0">
              <a:solidFill>
                <a:schemeClr val="accent2">
                  <a:lumMod val="75000"/>
                </a:schemeClr>
              </a:solidFill>
            </a:endParaRPr>
          </a:p>
        </p:txBody>
      </p:sp>
      <p:sp>
        <p:nvSpPr>
          <p:cNvPr id="3" name="Content Placeholder 2"/>
          <p:cNvSpPr>
            <a:spLocks noGrp="1"/>
          </p:cNvSpPr>
          <p:nvPr>
            <p:ph idx="1"/>
          </p:nvPr>
        </p:nvSpPr>
        <p:spPr>
          <a:xfrm>
            <a:off x="457200" y="1240937"/>
            <a:ext cx="8229600" cy="5416323"/>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US" dirty="0" smtClean="0"/>
              <a:t>40% of all youth will develop diabetes  --                  1 in 2 of African American and Latino youth</a:t>
            </a:r>
          </a:p>
          <a:p>
            <a:endParaRPr lang="en-US" dirty="0" smtClean="0"/>
          </a:p>
          <a:p>
            <a:endParaRPr lang="en-US" dirty="0" smtClean="0"/>
          </a:p>
          <a:p>
            <a:endParaRPr lang="en-US" dirty="0" smtClean="0"/>
          </a:p>
          <a:p>
            <a:endParaRPr lang="en-US" dirty="0" smtClean="0"/>
          </a:p>
          <a:p>
            <a:endParaRPr lang="en-US" dirty="0"/>
          </a:p>
          <a:p>
            <a:pPr marL="0" indent="0">
              <a:buNone/>
            </a:pPr>
            <a:endParaRPr lang="en-US" dirty="0" smtClean="0"/>
          </a:p>
          <a:p>
            <a:pPr marL="0" indent="0">
              <a:buNone/>
            </a:pPr>
            <a:endParaRPr lang="en-US" sz="2800" dirty="0" smtClean="0"/>
          </a:p>
          <a:p>
            <a:r>
              <a:rPr lang="en-US" sz="2800" dirty="0" smtClean="0"/>
              <a:t>CDC Journal of American Medicine, 2003</a:t>
            </a:r>
          </a:p>
        </p:txBody>
      </p:sp>
      <p:pic>
        <p:nvPicPr>
          <p:cNvPr id="4" name="Picture 3" descr="IMG_07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924" y="2379678"/>
            <a:ext cx="4520321" cy="3390242"/>
          </a:xfrm>
          <a:prstGeom prst="rect">
            <a:avLst/>
          </a:prstGeom>
        </p:spPr>
      </p:pic>
    </p:spTree>
    <p:extLst>
      <p:ext uri="{BB962C8B-B14F-4D97-AF65-F5344CB8AC3E}">
        <p14:creationId xmlns:p14="http://schemas.microsoft.com/office/powerpoint/2010/main" val="884418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2">
                    <a:lumMod val="75000"/>
                  </a:schemeClr>
                </a:solidFill>
              </a:rPr>
              <a:t>Why a sugary drink tax?</a:t>
            </a:r>
          </a:p>
        </p:txBody>
      </p:sp>
      <p:sp>
        <p:nvSpPr>
          <p:cNvPr id="3" name="Content Placeholder 2"/>
          <p:cNvSpPr>
            <a:spLocks noGrp="1"/>
          </p:cNvSpPr>
          <p:nvPr>
            <p:ph idx="1"/>
          </p:nvPr>
        </p:nvSpPr>
        <p:spPr>
          <a:xfrm>
            <a:off x="457200" y="1417638"/>
            <a:ext cx="8229600" cy="5214274"/>
          </a:xfrm>
        </p:spPr>
        <p:style>
          <a:lnRef idx="1">
            <a:schemeClr val="accent6"/>
          </a:lnRef>
          <a:fillRef idx="2">
            <a:schemeClr val="accent6"/>
          </a:fillRef>
          <a:effectRef idx="1">
            <a:schemeClr val="accent6"/>
          </a:effectRef>
          <a:fontRef idx="minor">
            <a:schemeClr val="dk1"/>
          </a:fontRef>
        </p:style>
        <p:txBody>
          <a:bodyPr/>
          <a:lstStyle/>
          <a:p>
            <a:r>
              <a:rPr lang="en-US" dirty="0"/>
              <a:t>Sugary drink consumption linked to dental decay, diabetes, heart disease, </a:t>
            </a:r>
            <a:r>
              <a:rPr lang="en-US" dirty="0" smtClean="0"/>
              <a:t>obesity</a:t>
            </a:r>
          </a:p>
          <a:p>
            <a:endParaRPr lang="en-US" dirty="0"/>
          </a:p>
          <a:p>
            <a:endParaRPr lang="en-US" dirty="0"/>
          </a:p>
          <a:p>
            <a:endParaRPr lang="en-US" dirty="0"/>
          </a:p>
        </p:txBody>
      </p:sp>
      <p:pic>
        <p:nvPicPr>
          <p:cNvPr id="6" name="Picture 5"/>
          <p:cNvPicPr>
            <a:picLocks noChangeAspect="1"/>
          </p:cNvPicPr>
          <p:nvPr/>
        </p:nvPicPr>
        <p:blipFill rotWithShape="1">
          <a:blip r:embed="rId3"/>
          <a:srcRect t="16883"/>
          <a:stretch/>
        </p:blipFill>
        <p:spPr>
          <a:xfrm>
            <a:off x="744536" y="3117850"/>
            <a:ext cx="2163763" cy="2984500"/>
          </a:xfrm>
          <a:prstGeom prst="rect">
            <a:avLst/>
          </a:prstGeom>
        </p:spPr>
      </p:pic>
      <p:pic>
        <p:nvPicPr>
          <p:cNvPr id="7" name="Picture 6"/>
          <p:cNvPicPr>
            <a:picLocks noChangeAspect="1"/>
          </p:cNvPicPr>
          <p:nvPr/>
        </p:nvPicPr>
        <p:blipFill>
          <a:blip r:embed="rId4"/>
          <a:stretch>
            <a:fillRect/>
          </a:stretch>
        </p:blipFill>
        <p:spPr>
          <a:xfrm>
            <a:off x="3536829" y="2832100"/>
            <a:ext cx="1886071" cy="1701800"/>
          </a:xfrm>
          <a:prstGeom prst="rect">
            <a:avLst/>
          </a:prstGeom>
        </p:spPr>
      </p:pic>
      <p:pic>
        <p:nvPicPr>
          <p:cNvPr id="8" name="Picture 7"/>
          <p:cNvPicPr>
            <a:picLocks noChangeAspect="1"/>
          </p:cNvPicPr>
          <p:nvPr/>
        </p:nvPicPr>
        <p:blipFill rotWithShape="1">
          <a:blip r:embed="rId5"/>
          <a:srcRect r="51856"/>
          <a:stretch/>
        </p:blipFill>
        <p:spPr>
          <a:xfrm>
            <a:off x="5638800" y="3822700"/>
            <a:ext cx="1543556" cy="2667000"/>
          </a:xfrm>
          <a:prstGeom prst="rect">
            <a:avLst/>
          </a:prstGeom>
        </p:spPr>
      </p:pic>
      <p:sp>
        <p:nvSpPr>
          <p:cNvPr id="2" name="TextBox 1"/>
          <p:cNvSpPr txBox="1"/>
          <p:nvPr/>
        </p:nvSpPr>
        <p:spPr>
          <a:xfrm>
            <a:off x="7284545" y="4142611"/>
            <a:ext cx="1402256" cy="1754327"/>
          </a:xfrm>
          <a:prstGeom prst="rect">
            <a:avLst/>
          </a:prstGeom>
          <a:noFill/>
        </p:spPr>
        <p:txBody>
          <a:bodyPr wrap="square" rtlCol="0">
            <a:spAutoFit/>
          </a:bodyPr>
          <a:lstStyle/>
          <a:p>
            <a:r>
              <a:rPr lang="en-US" dirty="0" smtClean="0"/>
              <a:t>Just one sugary drink a day can increase risk of </a:t>
            </a:r>
            <a:r>
              <a:rPr lang="en-US" i="1" dirty="0" smtClean="0"/>
              <a:t>DIABETES </a:t>
            </a:r>
            <a:r>
              <a:rPr lang="en-US" dirty="0" smtClean="0"/>
              <a:t>by 26%</a:t>
            </a:r>
            <a:endParaRPr lang="en-US" dirty="0"/>
          </a:p>
        </p:txBody>
      </p:sp>
    </p:spTree>
    <p:extLst>
      <p:ext uri="{BB962C8B-B14F-4D97-AF65-F5344CB8AC3E}">
        <p14:creationId xmlns:p14="http://schemas.microsoft.com/office/powerpoint/2010/main" val="4228503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Why a sugary drink tax?</a:t>
            </a:r>
            <a:endParaRPr lang="en-US" b="1" dirty="0">
              <a:solidFill>
                <a:schemeClr val="accent2">
                  <a:lumMod val="75000"/>
                </a:schemeClr>
              </a:solidFill>
            </a:endParaRP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r>
              <a:rPr lang="en-US" dirty="0"/>
              <a:t>Diabetes will cost </a:t>
            </a:r>
            <a:r>
              <a:rPr lang="en-US" b="1" dirty="0">
                <a:solidFill>
                  <a:srgbClr val="57C116"/>
                </a:solidFill>
              </a:rPr>
              <a:t>$15 billion / year                     </a:t>
            </a:r>
            <a:r>
              <a:rPr lang="en-US" dirty="0"/>
              <a:t>in </a:t>
            </a:r>
            <a:r>
              <a:rPr lang="en-US" i="1" dirty="0"/>
              <a:t>NEW</a:t>
            </a:r>
            <a:r>
              <a:rPr lang="en-US" dirty="0"/>
              <a:t> medical costs in California</a:t>
            </a:r>
          </a:p>
          <a:p>
            <a:endParaRPr lang="en-US" dirty="0"/>
          </a:p>
        </p:txBody>
      </p:sp>
      <p:pic>
        <p:nvPicPr>
          <p:cNvPr id="5" name="Picture 4"/>
          <p:cNvPicPr>
            <a:picLocks noChangeAspect="1"/>
          </p:cNvPicPr>
          <p:nvPr/>
        </p:nvPicPr>
        <p:blipFill>
          <a:blip r:embed="rId3"/>
          <a:stretch>
            <a:fillRect/>
          </a:stretch>
        </p:blipFill>
        <p:spPr>
          <a:xfrm>
            <a:off x="1181100" y="2908300"/>
            <a:ext cx="3111500" cy="1968500"/>
          </a:xfrm>
          <a:prstGeom prst="rect">
            <a:avLst/>
          </a:prstGeom>
        </p:spPr>
      </p:pic>
      <p:pic>
        <p:nvPicPr>
          <p:cNvPr id="7" name="Picture 6"/>
          <p:cNvPicPr>
            <a:picLocks noChangeAspect="1"/>
          </p:cNvPicPr>
          <p:nvPr/>
        </p:nvPicPr>
        <p:blipFill>
          <a:blip r:embed="rId4"/>
          <a:stretch>
            <a:fillRect/>
          </a:stretch>
        </p:blipFill>
        <p:spPr>
          <a:xfrm>
            <a:off x="4762500" y="3886200"/>
            <a:ext cx="3619500" cy="1981200"/>
          </a:xfrm>
          <a:prstGeom prst="rect">
            <a:avLst/>
          </a:prstGeom>
        </p:spPr>
      </p:pic>
    </p:spTree>
    <p:extLst>
      <p:ext uri="{BB962C8B-B14F-4D97-AF65-F5344CB8AC3E}">
        <p14:creationId xmlns:p14="http://schemas.microsoft.com/office/powerpoint/2010/main" val="3324708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53735"/>
                </a:solidFill>
              </a:rPr>
              <a:t>Bay Area Sugary Drink </a:t>
            </a:r>
            <a:r>
              <a:rPr lang="en-US" b="1" dirty="0" smtClean="0">
                <a:solidFill>
                  <a:srgbClr val="953735"/>
                </a:solidFill>
              </a:rPr>
              <a:t>Tax Basics 2</a:t>
            </a:r>
            <a:endParaRPr lang="en-US" dirty="0"/>
          </a:p>
        </p:txBody>
      </p:sp>
      <p:sp>
        <p:nvSpPr>
          <p:cNvPr id="3" name="Content Placeholder 2"/>
          <p:cNvSpPr>
            <a:spLocks noGrp="1"/>
          </p:cNvSpPr>
          <p:nvPr>
            <p:ph idx="1"/>
          </p:nvPr>
        </p:nvSpPr>
        <p:spPr>
          <a:xfrm>
            <a:off x="304800" y="1600200"/>
            <a:ext cx="8382000" cy="4787900"/>
          </a:xfrm>
        </p:spPr>
        <p:style>
          <a:lnRef idx="1">
            <a:schemeClr val="accent3"/>
          </a:lnRef>
          <a:fillRef idx="2">
            <a:schemeClr val="accent3"/>
          </a:fillRef>
          <a:effectRef idx="1">
            <a:schemeClr val="accent3"/>
          </a:effectRef>
          <a:fontRef idx="minor">
            <a:schemeClr val="dk1"/>
          </a:fontRef>
        </p:style>
        <p:txBody>
          <a:bodyPr/>
          <a:lstStyle/>
          <a:p>
            <a:pPr>
              <a:spcAft>
                <a:spcPts val="1200"/>
              </a:spcAft>
              <a:buFont typeface="Wingdings" charset="2"/>
              <a:buChar char="Ø"/>
            </a:pPr>
            <a:r>
              <a:rPr lang="en-US" dirty="0" smtClean="0"/>
              <a:t>General </a:t>
            </a:r>
            <a:r>
              <a:rPr lang="en-US" dirty="0"/>
              <a:t>tax requires simple majority to win but $ goes to general </a:t>
            </a:r>
            <a:r>
              <a:rPr lang="en-US" dirty="0" smtClean="0"/>
              <a:t>fund = all Bay Area taxes </a:t>
            </a:r>
          </a:p>
          <a:p>
            <a:pPr>
              <a:spcAft>
                <a:spcPts val="1200"/>
              </a:spcAft>
              <a:buFont typeface="Wingdings" charset="2"/>
              <a:buChar char="Ø"/>
            </a:pPr>
            <a:r>
              <a:rPr lang="en-US" dirty="0" smtClean="0"/>
              <a:t>A designated tax requires super majority (67%) </a:t>
            </a:r>
            <a:r>
              <a:rPr lang="mr-IN" dirty="0" smtClean="0"/>
              <a:t>–</a:t>
            </a:r>
            <a:r>
              <a:rPr lang="en-US" dirty="0" smtClean="0"/>
              <a:t> </a:t>
            </a:r>
            <a:r>
              <a:rPr lang="en-US" sz="2800" dirty="0" smtClean="0"/>
              <a:t>in 2014, SF tried this approach and lost with 55%  </a:t>
            </a:r>
          </a:p>
          <a:p>
            <a:pPr>
              <a:spcAft>
                <a:spcPts val="1200"/>
              </a:spcAft>
              <a:buFont typeface="Wingdings" charset="2"/>
              <a:buChar char="Ø"/>
            </a:pPr>
            <a:r>
              <a:rPr lang="en-US" dirty="0" smtClean="0"/>
              <a:t>All Bay Area tax initiatives create commissions </a:t>
            </a:r>
            <a:r>
              <a:rPr lang="en-US" dirty="0"/>
              <a:t>to advise City Council on how to spend </a:t>
            </a:r>
            <a:r>
              <a:rPr lang="en-US" dirty="0" smtClean="0"/>
              <a:t>funds</a:t>
            </a:r>
            <a:endParaRPr lang="en-US" dirty="0"/>
          </a:p>
        </p:txBody>
      </p:sp>
      <p:pic>
        <p:nvPicPr>
          <p:cNvPr id="4" name="Picture 3"/>
          <p:cNvPicPr>
            <a:picLocks noChangeAspect="1"/>
          </p:cNvPicPr>
          <p:nvPr/>
        </p:nvPicPr>
        <p:blipFill>
          <a:blip r:embed="rId2"/>
          <a:stretch>
            <a:fillRect/>
          </a:stretch>
        </p:blipFill>
        <p:spPr>
          <a:xfrm>
            <a:off x="1091178" y="5372100"/>
            <a:ext cx="6982563" cy="1016000"/>
          </a:xfrm>
          <a:prstGeom prst="rect">
            <a:avLst/>
          </a:prstGeom>
        </p:spPr>
      </p:pic>
    </p:spTree>
    <p:extLst>
      <p:ext uri="{BB962C8B-B14F-4D97-AF65-F5344CB8AC3E}">
        <p14:creationId xmlns:p14="http://schemas.microsoft.com/office/powerpoint/2010/main" val="11356409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34904"/>
          </a:xfrm>
        </p:spPr>
        <p:txBody>
          <a:bodyPr/>
          <a:lstStyle/>
          <a:p>
            <a:r>
              <a:rPr lang="en-US" dirty="0" smtClean="0">
                <a:solidFill>
                  <a:srgbClr val="953735"/>
                </a:solidFill>
              </a:rPr>
              <a:t>Beverage Industry Marketing </a:t>
            </a:r>
            <a:endParaRPr lang="en-US" dirty="0">
              <a:solidFill>
                <a:srgbClr val="953735"/>
              </a:solidFill>
            </a:endParaRPr>
          </a:p>
        </p:txBody>
      </p:sp>
      <p:sp>
        <p:nvSpPr>
          <p:cNvPr id="3" name="Content Placeholder 2"/>
          <p:cNvSpPr>
            <a:spLocks noGrp="1"/>
          </p:cNvSpPr>
          <p:nvPr>
            <p:ph idx="1"/>
          </p:nvPr>
        </p:nvSpPr>
        <p:spPr>
          <a:xfrm>
            <a:off x="355012" y="1109542"/>
            <a:ext cx="8229600" cy="5153537"/>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marL="0" indent="0">
              <a:spcBef>
                <a:spcPts val="0"/>
              </a:spcBef>
              <a:spcAft>
                <a:spcPts val="1200"/>
              </a:spcAft>
              <a:buNone/>
            </a:pPr>
            <a:endParaRPr lang="en-US" sz="900" dirty="0" smtClean="0"/>
          </a:p>
          <a:p>
            <a:pPr>
              <a:spcBef>
                <a:spcPts val="0"/>
              </a:spcBef>
              <a:spcAft>
                <a:spcPts val="1200"/>
              </a:spcAft>
              <a:buFont typeface="Wingdings" charset="2"/>
              <a:buChar char="Ø"/>
            </a:pPr>
            <a:r>
              <a:rPr lang="en-US" dirty="0" smtClean="0"/>
              <a:t>Targets communities of color:</a:t>
            </a:r>
          </a:p>
          <a:p>
            <a:pPr lvl="1">
              <a:spcBef>
                <a:spcPts val="0"/>
              </a:spcBef>
              <a:spcAft>
                <a:spcPts val="1200"/>
              </a:spcAft>
              <a:buFont typeface="Arial"/>
              <a:buChar char="•"/>
            </a:pPr>
            <a:r>
              <a:rPr lang="en-US" dirty="0" smtClean="0"/>
              <a:t> African American children see twice as many ads as white kids</a:t>
            </a:r>
          </a:p>
          <a:p>
            <a:pPr lvl="1">
              <a:spcBef>
                <a:spcPts val="0"/>
              </a:spcBef>
              <a:spcAft>
                <a:spcPts val="1200"/>
              </a:spcAft>
              <a:buFont typeface="Arial"/>
              <a:buChar char="•"/>
            </a:pPr>
            <a:r>
              <a:rPr lang="en-US" dirty="0" smtClean="0"/>
              <a:t>Latino youth more likely than other youth to visit sugary drinks websites (60% more likely to visit 5HourEnergy.com)</a:t>
            </a:r>
          </a:p>
          <a:p>
            <a:pPr>
              <a:spcBef>
                <a:spcPts val="600"/>
              </a:spcBef>
              <a:spcAft>
                <a:spcPts val="1200"/>
              </a:spcAft>
              <a:buFont typeface="Wingdings" charset="2"/>
              <a:buChar char="Ø"/>
            </a:pPr>
            <a:r>
              <a:rPr lang="en-US" dirty="0" smtClean="0"/>
              <a:t>Targets low income neighborhoods: </a:t>
            </a:r>
          </a:p>
          <a:p>
            <a:pPr lvl="1">
              <a:spcBef>
                <a:spcPts val="0"/>
              </a:spcBef>
              <a:spcAft>
                <a:spcPts val="1200"/>
              </a:spcAft>
              <a:buFont typeface="Arial"/>
              <a:buChar char="•"/>
            </a:pPr>
            <a:r>
              <a:rPr lang="en-US" dirty="0" smtClean="0"/>
              <a:t>convenience stores, fast food </a:t>
            </a:r>
            <a:r>
              <a:rPr lang="mr-IN" dirty="0" smtClean="0"/>
              <a:t>–</a:t>
            </a:r>
            <a:r>
              <a:rPr lang="en-US" dirty="0" smtClean="0"/>
              <a:t> products are cheap and placed prominently</a:t>
            </a:r>
          </a:p>
          <a:p>
            <a:pPr>
              <a:spcBef>
                <a:spcPts val="600"/>
              </a:spcBef>
              <a:spcAft>
                <a:spcPts val="1200"/>
              </a:spcAft>
              <a:buFont typeface="Wingdings" charset="2"/>
              <a:buChar char="Ø"/>
            </a:pPr>
            <a:r>
              <a:rPr lang="en-US" dirty="0" smtClean="0"/>
              <a:t>Targets youth</a:t>
            </a:r>
          </a:p>
        </p:txBody>
      </p:sp>
    </p:spTree>
    <p:extLst>
      <p:ext uri="{BB962C8B-B14F-4D97-AF65-F5344CB8AC3E}">
        <p14:creationId xmlns:p14="http://schemas.microsoft.com/office/powerpoint/2010/main" val="712469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Shape 237"/>
          <p:cNvPicPr preferRelativeResize="0"/>
          <p:nvPr/>
        </p:nvPicPr>
        <p:blipFill rotWithShape="1">
          <a:blip r:embed="rId3">
            <a:alphaModFix/>
          </a:blip>
          <a:srcRect l="22023" t="22732" r="64142" b="42067"/>
          <a:stretch/>
        </p:blipFill>
        <p:spPr>
          <a:xfrm>
            <a:off x="9448800" y="1752600"/>
            <a:ext cx="1981200" cy="4033157"/>
          </a:xfrm>
          <a:prstGeom prst="rect">
            <a:avLst/>
          </a:prstGeom>
          <a:noFill/>
          <a:ln w="9525" cap="flat" cmpd="sng">
            <a:solidFill>
              <a:schemeClr val="dk1"/>
            </a:solidFill>
            <a:prstDash val="solid"/>
            <a:miter/>
            <a:headEnd type="none" w="med" len="med"/>
            <a:tailEnd type="none" w="med" len="med"/>
          </a:ln>
        </p:spPr>
      </p:pic>
      <p:sp>
        <p:nvSpPr>
          <p:cNvPr id="238" name="Shape 238"/>
          <p:cNvSpPr txBox="1"/>
          <p:nvPr/>
        </p:nvSpPr>
        <p:spPr>
          <a:xfrm>
            <a:off x="0" y="274637"/>
            <a:ext cx="9144000" cy="1477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a:solidFill>
                  <a:schemeClr val="dk1"/>
                </a:solidFill>
                <a:latin typeface="Calibri"/>
                <a:ea typeface="Calibri"/>
                <a:cs typeface="Calibri"/>
                <a:sym typeface="Calibri"/>
              </a:rPr>
              <a:t>Targeting </a:t>
            </a:r>
            <a:r>
              <a:rPr lang="en-US" sz="4400" b="1">
                <a:solidFill>
                  <a:srgbClr val="FF0066"/>
                </a:solidFill>
                <a:latin typeface="Calibri"/>
                <a:ea typeface="Calibri"/>
                <a:cs typeface="Calibri"/>
                <a:sym typeface="Calibri"/>
              </a:rPr>
              <a:t>African American </a:t>
            </a:r>
          </a:p>
          <a:p>
            <a:pPr marL="0" marR="0" lvl="0" indent="0" algn="ctr" rtl="0">
              <a:spcBef>
                <a:spcPts val="0"/>
              </a:spcBef>
              <a:spcAft>
                <a:spcPts val="0"/>
              </a:spcAft>
              <a:buSzPct val="25000"/>
              <a:buNone/>
            </a:pPr>
            <a:r>
              <a:rPr lang="en-US" sz="4400" b="1">
                <a:solidFill>
                  <a:srgbClr val="FF0066"/>
                </a:solidFill>
                <a:latin typeface="Calibri"/>
                <a:ea typeface="Calibri"/>
                <a:cs typeface="Calibri"/>
                <a:sym typeface="Calibri"/>
              </a:rPr>
              <a:t>and Latino </a:t>
            </a:r>
            <a:r>
              <a:rPr lang="en-US" sz="4400" b="1">
                <a:solidFill>
                  <a:schemeClr val="dk1"/>
                </a:solidFill>
                <a:latin typeface="Calibri"/>
                <a:ea typeface="Calibri"/>
                <a:cs typeface="Calibri"/>
                <a:sym typeface="Calibri"/>
              </a:rPr>
              <a:t>Children and Teens</a:t>
            </a:r>
          </a:p>
        </p:txBody>
      </p:sp>
      <p:sp>
        <p:nvSpPr>
          <p:cNvPr id="239" name="Shape 239"/>
          <p:cNvSpPr/>
          <p:nvPr/>
        </p:nvSpPr>
        <p:spPr>
          <a:xfrm>
            <a:off x="5334000" y="1841500"/>
            <a:ext cx="3581399" cy="4308871"/>
          </a:xfrm>
          <a:prstGeom prst="rect">
            <a:avLst/>
          </a:prstGeom>
          <a:noFill/>
          <a:ln>
            <a:noFill/>
          </a:ln>
        </p:spPr>
        <p:txBody>
          <a:bodyPr lIns="91425" tIns="45700" rIns="91425" bIns="45700" anchor="t" anchorCtr="0">
            <a:noAutofit/>
          </a:bodyPr>
          <a:lstStyle/>
          <a:p>
            <a:pPr marL="233363" marR="0" lvl="0" indent="-233363" algn="l" rtl="0">
              <a:spcBef>
                <a:spcPts val="0"/>
              </a:spcBef>
              <a:spcAft>
                <a:spcPts val="0"/>
              </a:spcAft>
              <a:buClr>
                <a:srgbClr val="FF0066"/>
              </a:buClr>
              <a:buSzPct val="100000"/>
              <a:buFont typeface="Arial"/>
              <a:buChar char="•"/>
            </a:pPr>
            <a:r>
              <a:rPr lang="en-US" sz="2200" b="1">
                <a:solidFill>
                  <a:srgbClr val="FF0066"/>
                </a:solidFill>
                <a:latin typeface="Calibri"/>
                <a:ea typeface="Calibri"/>
                <a:cs typeface="Calibri"/>
                <a:sym typeface="Calibri"/>
              </a:rPr>
              <a:t>African American children and teens saw 80% to 90% more ads </a:t>
            </a:r>
            <a:r>
              <a:rPr lang="en-US" sz="2200">
                <a:solidFill>
                  <a:schemeClr val="dk1"/>
                </a:solidFill>
                <a:latin typeface="Calibri"/>
                <a:ea typeface="Calibri"/>
                <a:cs typeface="Calibri"/>
                <a:sym typeface="Calibri"/>
              </a:rPr>
              <a:t>compared with white youth.</a:t>
            </a:r>
          </a:p>
          <a:p>
            <a:pPr marL="233363" marR="0" lvl="0" indent="-233363" algn="l" rtl="0">
              <a:spcBef>
                <a:spcPts val="600"/>
              </a:spcBef>
              <a:spcAft>
                <a:spcPts val="0"/>
              </a:spcAft>
              <a:buClr>
                <a:srgbClr val="FF0066"/>
              </a:buClr>
              <a:buSzPct val="100000"/>
              <a:buFont typeface="Arial"/>
              <a:buChar char="•"/>
            </a:pPr>
            <a:r>
              <a:rPr lang="en-US" sz="2200" b="1">
                <a:solidFill>
                  <a:srgbClr val="FF0066"/>
                </a:solidFill>
                <a:latin typeface="Calibri"/>
                <a:ea typeface="Calibri"/>
                <a:cs typeface="Calibri"/>
                <a:sym typeface="Calibri"/>
              </a:rPr>
              <a:t>Marketing on Spanish-language TV is growing</a:t>
            </a:r>
            <a:r>
              <a:rPr lang="en-US" sz="2200" b="1">
                <a:solidFill>
                  <a:schemeClr val="dk1"/>
                </a:solidFill>
                <a:latin typeface="Calibri"/>
                <a:ea typeface="Calibri"/>
                <a:cs typeface="Calibri"/>
                <a:sym typeface="Calibri"/>
              </a:rPr>
              <a:t>. </a:t>
            </a:r>
            <a:r>
              <a:rPr lang="en-US" sz="2200">
                <a:solidFill>
                  <a:schemeClr val="dk1"/>
                </a:solidFill>
                <a:latin typeface="Calibri"/>
                <a:ea typeface="Calibri"/>
                <a:cs typeface="Calibri"/>
                <a:sym typeface="Calibri"/>
              </a:rPr>
              <a:t>From 2008 to 2010, </a:t>
            </a:r>
            <a:r>
              <a:rPr lang="en-US" sz="2200">
                <a:solidFill>
                  <a:srgbClr val="FF0066"/>
                </a:solidFill>
                <a:latin typeface="Calibri"/>
                <a:ea typeface="Calibri"/>
                <a:cs typeface="Calibri"/>
                <a:sym typeface="Calibri"/>
              </a:rPr>
              <a:t>Hispanic children saw 49% more ads </a:t>
            </a:r>
            <a:r>
              <a:rPr lang="en-US" sz="2200">
                <a:solidFill>
                  <a:schemeClr val="dk1"/>
                </a:solidFill>
                <a:latin typeface="Calibri"/>
                <a:ea typeface="Calibri"/>
                <a:cs typeface="Calibri"/>
                <a:sym typeface="Calibri"/>
              </a:rPr>
              <a:t>for sugary drinks and energy drinks, and </a:t>
            </a:r>
            <a:r>
              <a:rPr lang="en-US" sz="2200">
                <a:solidFill>
                  <a:srgbClr val="FF0066"/>
                </a:solidFill>
                <a:latin typeface="Calibri"/>
                <a:ea typeface="Calibri"/>
                <a:cs typeface="Calibri"/>
                <a:sym typeface="Calibri"/>
              </a:rPr>
              <a:t>teens saw 99% more ads</a:t>
            </a:r>
            <a:r>
              <a:rPr lang="en-US" sz="2200">
                <a:solidFill>
                  <a:schemeClr val="dk1"/>
                </a:solidFill>
                <a:latin typeface="Calibri"/>
                <a:ea typeface="Calibri"/>
                <a:cs typeface="Calibri"/>
                <a:sym typeface="Calibri"/>
              </a:rPr>
              <a:t>.</a:t>
            </a:r>
          </a:p>
          <a:p>
            <a:pPr marL="233363" marR="0" lvl="0" indent="-233363" algn="l" rtl="0">
              <a:spcBef>
                <a:spcPts val="600"/>
              </a:spcBef>
              <a:spcAft>
                <a:spcPts val="0"/>
              </a:spcAft>
              <a:buClr>
                <a:schemeClr val="dk1"/>
              </a:buClr>
              <a:buFont typeface="Arial"/>
              <a:buNone/>
            </a:pPr>
            <a:endParaRPr sz="2200">
              <a:solidFill>
                <a:schemeClr val="dk1"/>
              </a:solidFill>
              <a:latin typeface="Calibri"/>
              <a:ea typeface="Calibri"/>
              <a:cs typeface="Calibri"/>
              <a:sym typeface="Calibri"/>
            </a:endParaRPr>
          </a:p>
        </p:txBody>
      </p:sp>
      <p:sp>
        <p:nvSpPr>
          <p:cNvPr id="240" name="Shape 24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C8B8A"/>
                </a:solidFill>
                <a:latin typeface="Calibri"/>
                <a:ea typeface="Calibri"/>
                <a:cs typeface="Calibri"/>
                <a:sym typeface="Calibri"/>
              </a:rPr>
              <a:t>41</a:t>
            </a:fld>
            <a:endParaRPr lang="en-US" sz="1200">
              <a:solidFill>
                <a:srgbClr val="8C8B8A"/>
              </a:solidFill>
              <a:latin typeface="Calibri"/>
              <a:ea typeface="Calibri"/>
              <a:cs typeface="Calibri"/>
              <a:sym typeface="Calibri"/>
            </a:endParaRPr>
          </a:p>
        </p:txBody>
      </p:sp>
      <p:pic>
        <p:nvPicPr>
          <p:cNvPr id="241" name="Shape 241"/>
          <p:cNvPicPr preferRelativeResize="0"/>
          <p:nvPr/>
        </p:nvPicPr>
        <p:blipFill rotWithShape="1">
          <a:blip r:embed="rId4">
            <a:alphaModFix/>
          </a:blip>
          <a:srcRect l="25714" t="48000" r="57041" b="31429"/>
          <a:stretch/>
        </p:blipFill>
        <p:spPr>
          <a:xfrm>
            <a:off x="65314" y="33364"/>
            <a:ext cx="772886" cy="576235"/>
          </a:xfrm>
          <a:prstGeom prst="rect">
            <a:avLst/>
          </a:prstGeom>
          <a:noFill/>
          <a:ln>
            <a:noFill/>
          </a:ln>
        </p:spPr>
      </p:pic>
      <p:sp>
        <p:nvSpPr>
          <p:cNvPr id="242" name="Shape 242"/>
          <p:cNvSpPr/>
          <p:nvPr/>
        </p:nvSpPr>
        <p:spPr>
          <a:xfrm>
            <a:off x="76200" y="5950803"/>
            <a:ext cx="8839199" cy="80021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200" b="1">
                <a:solidFill>
                  <a:srgbClr val="FF0066"/>
                </a:solidFill>
                <a:latin typeface="Calibri"/>
                <a:ea typeface="Calibri"/>
                <a:cs typeface="Calibri"/>
                <a:sym typeface="Calibri"/>
              </a:rPr>
              <a:t>Hispanic preschoolers</a:t>
            </a:r>
            <a:r>
              <a:rPr lang="en-US" sz="2200">
                <a:solidFill>
                  <a:srgbClr val="FF0066"/>
                </a:solidFill>
                <a:latin typeface="Calibri"/>
                <a:ea typeface="Calibri"/>
                <a:cs typeface="Calibri"/>
                <a:sym typeface="Calibri"/>
              </a:rPr>
              <a:t> </a:t>
            </a:r>
            <a:r>
              <a:rPr lang="en-US" sz="2200" b="1">
                <a:solidFill>
                  <a:srgbClr val="FF0066"/>
                </a:solidFill>
                <a:latin typeface="Calibri"/>
                <a:ea typeface="Calibri"/>
                <a:cs typeface="Calibri"/>
                <a:sym typeface="Calibri"/>
              </a:rPr>
              <a:t>saw more ads </a:t>
            </a:r>
            <a:r>
              <a:rPr lang="en-US" sz="2200">
                <a:solidFill>
                  <a:schemeClr val="dk1"/>
                </a:solidFill>
                <a:latin typeface="Calibri"/>
                <a:ea typeface="Calibri"/>
                <a:cs typeface="Calibri"/>
                <a:sym typeface="Calibri"/>
              </a:rPr>
              <a:t>for Coca-Cola Classic, Kool-Aid, 7 Up and Sunny D than older Hispanic children or Hispanic teens did</a:t>
            </a:r>
            <a:r>
              <a:rPr lang="en-US" sz="2400">
                <a:solidFill>
                  <a:schemeClr val="dk1"/>
                </a:solidFill>
                <a:latin typeface="Calibri"/>
                <a:ea typeface="Calibri"/>
                <a:cs typeface="Calibri"/>
                <a:sym typeface="Calibri"/>
              </a:rPr>
              <a:t>.</a:t>
            </a:r>
          </a:p>
        </p:txBody>
      </p:sp>
      <p:grpSp>
        <p:nvGrpSpPr>
          <p:cNvPr id="243" name="Shape 243"/>
          <p:cNvGrpSpPr/>
          <p:nvPr/>
        </p:nvGrpSpPr>
        <p:grpSpPr>
          <a:xfrm>
            <a:off x="0" y="1752600"/>
            <a:ext cx="5527676" cy="4114800"/>
            <a:chOff x="0" y="1752600"/>
            <a:chExt cx="5527676" cy="4114800"/>
          </a:xfrm>
        </p:grpSpPr>
        <p:pic>
          <p:nvPicPr>
            <p:cNvPr id="244" name="Shape 244">
              <a:hlinkClick r:id="rId5"/>
            </p:cNvPr>
            <p:cNvPicPr preferRelativeResize="0"/>
            <p:nvPr/>
          </p:nvPicPr>
          <p:blipFill rotWithShape="1">
            <a:blip r:embed="rId6">
              <a:alphaModFix/>
            </a:blip>
            <a:srcRect l="17857" t="34000" r="41429" b="17509"/>
            <a:stretch/>
          </p:blipFill>
          <p:spPr>
            <a:xfrm>
              <a:off x="0" y="1752600"/>
              <a:ext cx="5527676" cy="4114800"/>
            </a:xfrm>
            <a:prstGeom prst="rect">
              <a:avLst/>
            </a:prstGeom>
            <a:noFill/>
            <a:ln>
              <a:noFill/>
            </a:ln>
          </p:spPr>
        </p:pic>
        <p:sp>
          <p:nvSpPr>
            <p:cNvPr id="245" name="Shape 245"/>
            <p:cNvSpPr/>
            <p:nvPr/>
          </p:nvSpPr>
          <p:spPr>
            <a:xfrm>
              <a:off x="3505200" y="4800600"/>
              <a:ext cx="1828800" cy="76200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3957514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953735"/>
                </a:solidFill>
              </a:rPr>
              <a:t>How do taxes improve health?</a:t>
            </a:r>
            <a:endParaRPr lang="en-US" b="1" dirty="0">
              <a:solidFill>
                <a:srgbClr val="953735"/>
              </a:solidFill>
            </a:endParaRP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b="1" dirty="0" smtClean="0"/>
              <a:t>3 ways tobacco and soda taxes improve health:</a:t>
            </a:r>
          </a:p>
          <a:p>
            <a:pPr marL="0" indent="0">
              <a:buNone/>
            </a:pPr>
            <a:endParaRPr lang="en-US" sz="1600" dirty="0"/>
          </a:p>
          <a:p>
            <a:pPr marL="514350" indent="-514350">
              <a:buFont typeface="+mj-lt"/>
              <a:buAutoNum type="arabicPeriod"/>
            </a:pPr>
            <a:r>
              <a:rPr lang="en-US" dirty="0" smtClean="0"/>
              <a:t>Campaigns raise awareness</a:t>
            </a:r>
          </a:p>
          <a:p>
            <a:pPr marL="514350" indent="-514350">
              <a:buFont typeface="+mj-lt"/>
              <a:buAutoNum type="arabicPeriod"/>
            </a:pPr>
            <a:endParaRPr lang="en-US" sz="1600" dirty="0" smtClean="0"/>
          </a:p>
          <a:p>
            <a:pPr marL="514350" indent="-514350">
              <a:buFont typeface="+mj-lt"/>
              <a:buAutoNum type="arabicPeriod"/>
            </a:pPr>
            <a:r>
              <a:rPr lang="en-US" dirty="0" smtClean="0"/>
              <a:t>If Big Soda raises prices, that can reduce consumption</a:t>
            </a:r>
          </a:p>
          <a:p>
            <a:pPr marL="514350" indent="-514350">
              <a:buFont typeface="+mj-lt"/>
              <a:buAutoNum type="arabicPeriod"/>
            </a:pPr>
            <a:endParaRPr lang="en-US" sz="1600" dirty="0" smtClean="0"/>
          </a:p>
          <a:p>
            <a:pPr marL="514350" indent="-514350">
              <a:buFont typeface="+mj-lt"/>
              <a:buAutoNum type="arabicPeriod"/>
            </a:pPr>
            <a:r>
              <a:rPr lang="en-US" b="1" dirty="0" smtClean="0"/>
              <a:t>Raise funds for prevention programs</a:t>
            </a:r>
          </a:p>
          <a:p>
            <a:endParaRPr lang="en-US" dirty="0"/>
          </a:p>
          <a:p>
            <a:endParaRPr lang="en-US" dirty="0" smtClean="0"/>
          </a:p>
          <a:p>
            <a:endParaRPr lang="en-US" dirty="0"/>
          </a:p>
        </p:txBody>
      </p:sp>
    </p:spTree>
    <p:extLst>
      <p:ext uri="{BB962C8B-B14F-4D97-AF65-F5344CB8AC3E}">
        <p14:creationId xmlns:p14="http://schemas.microsoft.com/office/powerpoint/2010/main" val="9801189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from Berkeley tax</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$1.5 million raised first year:</a:t>
            </a:r>
          </a:p>
          <a:p>
            <a:pPr marL="0" indent="0">
              <a:buNone/>
            </a:pPr>
            <a:endParaRPr lang="en-US" sz="1100" dirty="0" smtClean="0"/>
          </a:p>
          <a:p>
            <a:pPr>
              <a:spcAft>
                <a:spcPts val="600"/>
              </a:spcAft>
            </a:pPr>
            <a:r>
              <a:rPr lang="en-US" dirty="0" smtClean="0"/>
              <a:t>15% to administer and evaluate - $225,000</a:t>
            </a:r>
          </a:p>
          <a:p>
            <a:pPr>
              <a:spcAft>
                <a:spcPts val="600"/>
              </a:spcAft>
            </a:pPr>
            <a:r>
              <a:rPr lang="en-US" dirty="0" smtClean="0"/>
              <a:t>Remaining funds divided equally: $637,500 each</a:t>
            </a:r>
            <a:endParaRPr lang="en-US" dirty="0"/>
          </a:p>
          <a:p>
            <a:pPr lvl="1">
              <a:spcAft>
                <a:spcPts val="600"/>
              </a:spcAft>
              <a:buFont typeface="Wingdings" charset="2"/>
              <a:buChar char="Ø"/>
            </a:pPr>
            <a:r>
              <a:rPr lang="en-US" dirty="0" smtClean="0"/>
              <a:t>school district garden and nutrition program </a:t>
            </a:r>
          </a:p>
          <a:p>
            <a:pPr lvl="1">
              <a:spcAft>
                <a:spcPts val="600"/>
              </a:spcAft>
              <a:buFont typeface="Wingdings" charset="2"/>
              <a:buChar char="Ø"/>
            </a:pPr>
            <a:r>
              <a:rPr lang="en-US" dirty="0" smtClean="0"/>
              <a:t>community programs targeting communities with highest diabetes rates</a:t>
            </a:r>
          </a:p>
          <a:p>
            <a:pPr lvl="1">
              <a:buFont typeface="Wingdings" charset="2"/>
              <a:buChar char="Ø"/>
            </a:pPr>
            <a:endParaRPr lang="en-US" dirty="0" smtClean="0"/>
          </a:p>
        </p:txBody>
      </p:sp>
    </p:spTree>
    <p:extLst>
      <p:ext uri="{BB962C8B-B14F-4D97-AF65-F5344CB8AC3E}">
        <p14:creationId xmlns:p14="http://schemas.microsoft.com/office/powerpoint/2010/main" val="7874642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Berkeley funded in 2015/16</a:t>
            </a:r>
            <a:endParaRPr lang="en-US" dirty="0"/>
          </a:p>
        </p:txBody>
      </p:sp>
      <p:sp>
        <p:nvSpPr>
          <p:cNvPr id="3" name="Content Placeholder 2"/>
          <p:cNvSpPr>
            <a:spLocks noGrp="1"/>
          </p:cNvSpPr>
          <p:nvPr>
            <p:ph idx="1"/>
          </p:nvPr>
        </p:nvSpPr>
        <p:spPr/>
        <p:txBody>
          <a:bodyPr>
            <a:normAutofit fontScale="77500" lnSpcReduction="20000"/>
          </a:bodyPr>
          <a:lstStyle/>
          <a:p>
            <a:pPr>
              <a:spcAft>
                <a:spcPts val="1200"/>
              </a:spcAft>
            </a:pPr>
            <a:r>
              <a:rPr lang="en-US" dirty="0" smtClean="0"/>
              <a:t>Ecology </a:t>
            </a:r>
            <a:r>
              <a:rPr lang="en-US" dirty="0"/>
              <a:t>Center to implement It’s Your Body – Don’t Hate, Hydrate! </a:t>
            </a:r>
            <a:r>
              <a:rPr lang="en-US" dirty="0" smtClean="0"/>
              <a:t>Program: </a:t>
            </a:r>
            <a:r>
              <a:rPr lang="en-US" b="1" dirty="0" smtClean="0"/>
              <a:t>teen peer education and organizing to change environment</a:t>
            </a:r>
            <a:r>
              <a:rPr lang="en-US" dirty="0" smtClean="0"/>
              <a:t>.</a:t>
            </a:r>
            <a:endParaRPr lang="en-US" dirty="0"/>
          </a:p>
          <a:p>
            <a:pPr>
              <a:spcAft>
                <a:spcPts val="1200"/>
              </a:spcAft>
            </a:pPr>
            <a:r>
              <a:rPr lang="en-US" dirty="0" smtClean="0"/>
              <a:t>YMCA </a:t>
            </a:r>
            <a:r>
              <a:rPr lang="en-US" dirty="0"/>
              <a:t>to </a:t>
            </a:r>
            <a:r>
              <a:rPr lang="en-US" b="1" dirty="0" smtClean="0"/>
              <a:t>educate Head Start families</a:t>
            </a:r>
            <a:r>
              <a:rPr lang="en-US" dirty="0" smtClean="0"/>
              <a:t> about healthy drink practices </a:t>
            </a:r>
            <a:r>
              <a:rPr lang="en-US" dirty="0"/>
              <a:t>and </a:t>
            </a:r>
            <a:r>
              <a:rPr lang="en-US" dirty="0" smtClean="0"/>
              <a:t>to implement </a:t>
            </a:r>
            <a:r>
              <a:rPr lang="en-US" dirty="0"/>
              <a:t>the </a:t>
            </a:r>
            <a:r>
              <a:rPr lang="en-US" b="1" dirty="0"/>
              <a:t>Diabetes Prevention Program </a:t>
            </a:r>
            <a:r>
              <a:rPr lang="en-US" b="1" dirty="0" smtClean="0"/>
              <a:t>to </a:t>
            </a:r>
            <a:r>
              <a:rPr lang="en-US" b="1" dirty="0"/>
              <a:t>reduce </a:t>
            </a:r>
            <a:r>
              <a:rPr lang="en-US" b="1" dirty="0" smtClean="0"/>
              <a:t>diabetes risk</a:t>
            </a:r>
            <a:r>
              <a:rPr lang="en-US" dirty="0" smtClean="0"/>
              <a:t>.</a:t>
            </a:r>
            <a:endParaRPr lang="en-US" dirty="0"/>
          </a:p>
          <a:p>
            <a:pPr>
              <a:spcAft>
                <a:spcPts val="1200"/>
              </a:spcAft>
            </a:pPr>
            <a:r>
              <a:rPr lang="en-US" dirty="0" smtClean="0"/>
              <a:t>Healthy </a:t>
            </a:r>
            <a:r>
              <a:rPr lang="en-US" dirty="0"/>
              <a:t>Black Families to </a:t>
            </a:r>
            <a:r>
              <a:rPr lang="en-US" b="1" dirty="0" smtClean="0"/>
              <a:t>train residents to educate the community through hands-on cooking classes, water promotion and policy efforts</a:t>
            </a:r>
            <a:r>
              <a:rPr lang="en-US" dirty="0" smtClean="0"/>
              <a:t>.</a:t>
            </a:r>
            <a:endParaRPr lang="en-US" dirty="0"/>
          </a:p>
          <a:p>
            <a:pPr>
              <a:spcAft>
                <a:spcPts val="1200"/>
              </a:spcAft>
            </a:pPr>
            <a:r>
              <a:rPr lang="en-US" dirty="0" smtClean="0"/>
              <a:t>Berkeley </a:t>
            </a:r>
            <a:r>
              <a:rPr lang="en-US" dirty="0"/>
              <a:t>Youth Alternatives to </a:t>
            </a:r>
            <a:r>
              <a:rPr lang="en-US" b="1" dirty="0" smtClean="0"/>
              <a:t>train teen educators </a:t>
            </a:r>
            <a:r>
              <a:rPr lang="en-US" dirty="0" smtClean="0"/>
              <a:t>in nutrition education and </a:t>
            </a:r>
            <a:r>
              <a:rPr lang="en-US" b="1" dirty="0" smtClean="0"/>
              <a:t>increase accessibility of fresh produce</a:t>
            </a:r>
            <a:r>
              <a:rPr lang="en-US" dirty="0" smtClean="0"/>
              <a:t>.</a:t>
            </a:r>
            <a:endParaRPr lang="en-US" dirty="0"/>
          </a:p>
        </p:txBody>
      </p:sp>
    </p:spTree>
    <p:extLst>
      <p:ext uri="{BB962C8B-B14F-4D97-AF65-F5344CB8AC3E}">
        <p14:creationId xmlns:p14="http://schemas.microsoft.com/office/powerpoint/2010/main" val="9099228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800"/>
            <a:ext cx="8229600" cy="571500"/>
          </a:xfrm>
        </p:spPr>
        <p:txBody>
          <a:bodyPr>
            <a:normAutofit fontScale="90000"/>
          </a:bodyPr>
          <a:lstStyle/>
          <a:p>
            <a:r>
              <a:rPr lang="en-US" dirty="0" smtClean="0"/>
              <a:t>Berkeley’s Tax WORKS</a:t>
            </a:r>
            <a:r>
              <a:rPr lang="en-US" dirty="0"/>
              <a:t>! </a:t>
            </a:r>
            <a:br>
              <a:rPr lang="en-US" dirty="0"/>
            </a:br>
            <a:endParaRPr lang="en-US" dirty="0"/>
          </a:p>
        </p:txBody>
      </p:sp>
      <p:sp>
        <p:nvSpPr>
          <p:cNvPr id="3" name="Content Placeholder 2"/>
          <p:cNvSpPr>
            <a:spLocks noGrp="1"/>
          </p:cNvSpPr>
          <p:nvPr>
            <p:ph idx="1"/>
          </p:nvPr>
        </p:nvSpPr>
        <p:spPr>
          <a:xfrm>
            <a:off x="254000" y="990600"/>
            <a:ext cx="8686800" cy="5448300"/>
          </a:xfrm>
        </p:spPr>
        <p:txBody>
          <a:bodyPr>
            <a:normAutofit fontScale="62500" lnSpcReduction="20000"/>
          </a:bodyPr>
          <a:lstStyle/>
          <a:p>
            <a:pPr marL="0" indent="0">
              <a:spcAft>
                <a:spcPts val="1200"/>
              </a:spcAft>
              <a:buNone/>
            </a:pPr>
            <a:r>
              <a:rPr lang="en-US" sz="4500" dirty="0" err="1">
                <a:latin typeface="+mj-lt"/>
              </a:rPr>
              <a:t>Falbe</a:t>
            </a:r>
            <a:r>
              <a:rPr lang="en-US" sz="4500" dirty="0">
                <a:latin typeface="+mj-lt"/>
              </a:rPr>
              <a:t> &amp; Madsen study: </a:t>
            </a:r>
            <a:endParaRPr lang="en-US" sz="4500" dirty="0" smtClean="0">
              <a:latin typeface="+mj-lt"/>
            </a:endParaRPr>
          </a:p>
          <a:p>
            <a:pPr>
              <a:spcAft>
                <a:spcPts val="1200"/>
              </a:spcAft>
            </a:pPr>
            <a:r>
              <a:rPr lang="en-US" sz="3300" dirty="0" smtClean="0">
                <a:cs typeface="Gill Sans"/>
              </a:rPr>
              <a:t>Survey of 2,500 residents in low-income, high-foot-traffic commercial areas of Berkeley, Oakland and San Francisco:  summers </a:t>
            </a:r>
            <a:r>
              <a:rPr lang="en-US" sz="3300" smtClean="0">
                <a:cs typeface="Gill Sans"/>
              </a:rPr>
              <a:t>of 2014 </a:t>
            </a:r>
            <a:r>
              <a:rPr lang="en-US" sz="3300">
                <a:cs typeface="Gill Sans"/>
              </a:rPr>
              <a:t>and </a:t>
            </a:r>
            <a:r>
              <a:rPr lang="en-US" sz="3300" smtClean="0">
                <a:cs typeface="Gill Sans"/>
              </a:rPr>
              <a:t>2015 </a:t>
            </a:r>
            <a:endParaRPr lang="en-US" sz="3300" dirty="0" smtClean="0">
              <a:cs typeface="Gill Sans"/>
            </a:endParaRPr>
          </a:p>
          <a:p>
            <a:pPr>
              <a:spcAft>
                <a:spcPts val="1200"/>
              </a:spcAft>
            </a:pPr>
            <a:r>
              <a:rPr lang="en-US" sz="3300" dirty="0" smtClean="0">
                <a:cs typeface="Gill Sans"/>
              </a:rPr>
              <a:t>Shows a </a:t>
            </a:r>
            <a:r>
              <a:rPr lang="en-US" sz="3300" b="1" dirty="0" smtClean="0">
                <a:cs typeface="Gill Sans"/>
              </a:rPr>
              <a:t>21% </a:t>
            </a:r>
            <a:r>
              <a:rPr lang="en-US" sz="3300" b="1" dirty="0">
                <a:cs typeface="Gill Sans"/>
              </a:rPr>
              <a:t>drop </a:t>
            </a:r>
            <a:r>
              <a:rPr lang="en-US" sz="3300" dirty="0">
                <a:cs typeface="Gill Sans"/>
              </a:rPr>
              <a:t>in the drinking of </a:t>
            </a:r>
            <a:r>
              <a:rPr lang="en-US" sz="3300" dirty="0" smtClean="0">
                <a:cs typeface="Gill Sans"/>
              </a:rPr>
              <a:t>sugary drinks </a:t>
            </a:r>
            <a:r>
              <a:rPr lang="en-US" sz="3300" dirty="0">
                <a:cs typeface="Gill Sans"/>
              </a:rPr>
              <a:t>in Berkeley’s low-income neighborhoods </a:t>
            </a:r>
            <a:r>
              <a:rPr lang="en-US" sz="3300" dirty="0" smtClean="0">
                <a:cs typeface="Gill Sans"/>
              </a:rPr>
              <a:t>after the soda tax</a:t>
            </a:r>
          </a:p>
          <a:p>
            <a:pPr>
              <a:spcAft>
                <a:spcPts val="1200"/>
              </a:spcAft>
            </a:pPr>
            <a:r>
              <a:rPr lang="en-US" sz="3300" dirty="0" smtClean="0"/>
              <a:t>In San </a:t>
            </a:r>
            <a:r>
              <a:rPr lang="en-US" sz="3300" dirty="0"/>
              <a:t>Francisco, where a soda-tax measure was defeated, and Oakland, </a:t>
            </a:r>
            <a:r>
              <a:rPr lang="en-US" sz="3300" dirty="0" smtClean="0"/>
              <a:t>2014 saw </a:t>
            </a:r>
            <a:r>
              <a:rPr lang="en-US" sz="3300" dirty="0"/>
              <a:t>a </a:t>
            </a:r>
            <a:r>
              <a:rPr lang="en-US" sz="3300" b="1" dirty="0" smtClean="0"/>
              <a:t>4% </a:t>
            </a:r>
            <a:r>
              <a:rPr lang="en-US" sz="3300" b="1" dirty="0"/>
              <a:t>increase</a:t>
            </a:r>
            <a:r>
              <a:rPr lang="en-US" sz="3300" dirty="0"/>
              <a:t> </a:t>
            </a:r>
            <a:r>
              <a:rPr lang="en-US" sz="3300" dirty="0" smtClean="0"/>
              <a:t>in sugary drink consumption</a:t>
            </a:r>
          </a:p>
          <a:p>
            <a:pPr>
              <a:spcAft>
                <a:spcPts val="1200"/>
              </a:spcAft>
            </a:pPr>
            <a:r>
              <a:rPr lang="en-US" sz="3300" dirty="0"/>
              <a:t>Berkeley </a:t>
            </a:r>
            <a:r>
              <a:rPr lang="en-US" sz="3300" dirty="0" smtClean="0"/>
              <a:t>reported a 63% increase </a:t>
            </a:r>
            <a:r>
              <a:rPr lang="en-US" sz="3300" dirty="0"/>
              <a:t>in drinking </a:t>
            </a:r>
            <a:r>
              <a:rPr lang="en-US" sz="3300" dirty="0" smtClean="0"/>
              <a:t>water </a:t>
            </a:r>
          </a:p>
          <a:p>
            <a:pPr>
              <a:spcAft>
                <a:spcPts val="1200"/>
              </a:spcAft>
            </a:pPr>
            <a:r>
              <a:rPr lang="en-US" sz="3300" dirty="0" smtClean="0"/>
              <a:t>Oakland </a:t>
            </a:r>
            <a:r>
              <a:rPr lang="en-US" sz="3300" dirty="0"/>
              <a:t>and </a:t>
            </a:r>
            <a:r>
              <a:rPr lang="en-US" sz="3300" dirty="0" smtClean="0"/>
              <a:t>SF showed only </a:t>
            </a:r>
            <a:r>
              <a:rPr lang="en-US" sz="3300" dirty="0"/>
              <a:t>a </a:t>
            </a:r>
            <a:r>
              <a:rPr lang="en-US" sz="3300" dirty="0" smtClean="0"/>
              <a:t>19% </a:t>
            </a:r>
            <a:r>
              <a:rPr lang="en-US" sz="3300" dirty="0"/>
              <a:t>rise in water consumption. </a:t>
            </a:r>
            <a:endParaRPr lang="en-US" sz="3300" dirty="0" smtClean="0"/>
          </a:p>
          <a:p>
            <a:pPr>
              <a:spcAft>
                <a:spcPts val="1200"/>
              </a:spcAft>
            </a:pPr>
            <a:r>
              <a:rPr lang="en-US" sz="3300" dirty="0" smtClean="0"/>
              <a:t>Only 2% </a:t>
            </a:r>
            <a:r>
              <a:rPr lang="en-US" sz="3300" dirty="0"/>
              <a:t>of the Berkeley residents polled reported that the tax led them to shop for sugary drinks in neighboring cities that do not have a soda </a:t>
            </a:r>
            <a:r>
              <a:rPr lang="en-US" sz="3300" dirty="0" smtClean="0"/>
              <a:t>tax.</a:t>
            </a:r>
          </a:p>
          <a:p>
            <a:pPr>
              <a:spcAft>
                <a:spcPts val="1200"/>
              </a:spcAft>
            </a:pPr>
            <a:r>
              <a:rPr lang="en-US" i="1" dirty="0" smtClean="0">
                <a:cs typeface="Arial"/>
              </a:rPr>
              <a:t>American Journal of Public Health, </a:t>
            </a:r>
            <a:r>
              <a:rPr lang="en-US" dirty="0" smtClean="0">
                <a:cs typeface="Arial"/>
              </a:rPr>
              <a:t>8/23/2016, </a:t>
            </a:r>
            <a:r>
              <a:rPr lang="en-US" dirty="0" err="1" smtClean="0">
                <a:cs typeface="Arial"/>
              </a:rPr>
              <a:t>Falbe</a:t>
            </a:r>
            <a:r>
              <a:rPr lang="en-US" dirty="0" smtClean="0">
                <a:cs typeface="Arial"/>
              </a:rPr>
              <a:t> et al.</a:t>
            </a:r>
            <a:r>
              <a:rPr lang="en-US" dirty="0">
                <a:cs typeface="Arial"/>
              </a:rPr>
              <a:t> </a:t>
            </a:r>
          </a:p>
          <a:p>
            <a:endParaRPr lang="en-US" dirty="0"/>
          </a:p>
        </p:txBody>
      </p:sp>
    </p:spTree>
    <p:extLst>
      <p:ext uri="{BB962C8B-B14F-4D97-AF65-F5344CB8AC3E}">
        <p14:creationId xmlns:p14="http://schemas.microsoft.com/office/powerpoint/2010/main" val="328279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41"/>
            <a:ext cx="8229600" cy="860694"/>
          </a:xfrm>
        </p:spPr>
        <p:txBody>
          <a:bodyPr>
            <a:normAutofit/>
          </a:bodyPr>
          <a:lstStyle/>
          <a:p>
            <a:r>
              <a:rPr lang="en-US" sz="3600" b="1" dirty="0" smtClean="0">
                <a:solidFill>
                  <a:srgbClr val="A10000"/>
                </a:solidFill>
                <a:latin typeface="Palatino"/>
                <a:cs typeface="Palatino"/>
              </a:rPr>
              <a:t>Why </a:t>
            </a:r>
            <a:r>
              <a:rPr lang="en-US" sz="3600" b="1" i="1" dirty="0" smtClean="0">
                <a:solidFill>
                  <a:srgbClr val="A10000"/>
                </a:solidFill>
                <a:latin typeface="Palatino"/>
                <a:cs typeface="Palatino"/>
              </a:rPr>
              <a:t>did</a:t>
            </a:r>
            <a:r>
              <a:rPr lang="en-US" sz="3600" b="1" dirty="0" smtClean="0">
                <a:solidFill>
                  <a:srgbClr val="A10000"/>
                </a:solidFill>
                <a:latin typeface="Palatino"/>
                <a:cs typeface="Palatino"/>
              </a:rPr>
              <a:t> Berkeley win?</a:t>
            </a:r>
            <a:endParaRPr lang="en-US" sz="3600" b="1" dirty="0">
              <a:solidFill>
                <a:srgbClr val="A10000"/>
              </a:solidFill>
              <a:latin typeface="Palatino"/>
              <a:cs typeface="Palatino"/>
            </a:endParaRPr>
          </a:p>
        </p:txBody>
      </p:sp>
      <p:sp>
        <p:nvSpPr>
          <p:cNvPr id="3" name="Content Placeholder 2"/>
          <p:cNvSpPr>
            <a:spLocks noGrp="1"/>
          </p:cNvSpPr>
          <p:nvPr>
            <p:ph idx="1"/>
          </p:nvPr>
        </p:nvSpPr>
        <p:spPr>
          <a:xfrm>
            <a:off x="457200" y="1028635"/>
            <a:ext cx="8229600" cy="5829365"/>
          </a:xfrm>
        </p:spPr>
        <p:txBody>
          <a:bodyPr>
            <a:normAutofit fontScale="70000" lnSpcReduction="20000"/>
          </a:bodyPr>
          <a:lstStyle/>
          <a:p>
            <a:pPr marL="0" indent="0">
              <a:buNone/>
            </a:pPr>
            <a:r>
              <a:rPr lang="en-US" sz="2600" b="1" dirty="0" smtClean="0">
                <a:latin typeface="Gill Sans"/>
                <a:cs typeface="Gill Sans"/>
              </a:rPr>
              <a:t>We won Measure D with 76% of vote – over 30,000 votes.  Why?</a:t>
            </a:r>
          </a:p>
          <a:p>
            <a:pPr marL="0" indent="0">
              <a:buNone/>
            </a:pPr>
            <a:endParaRPr lang="en-US" sz="1700" dirty="0" smtClean="0">
              <a:latin typeface="Gill Sans SemiBold"/>
              <a:cs typeface="Gill Sans SemiBold"/>
            </a:endParaRPr>
          </a:p>
          <a:p>
            <a:pPr>
              <a:spcAft>
                <a:spcPts val="1200"/>
              </a:spcAft>
            </a:pPr>
            <a:r>
              <a:rPr lang="en-US" sz="2600" dirty="0" smtClean="0">
                <a:latin typeface="Gill Sans SemiBold"/>
                <a:cs typeface="Gill Sans SemiBold"/>
              </a:rPr>
              <a:t>Community mobilization – engaging key leaders before going public</a:t>
            </a:r>
          </a:p>
          <a:p>
            <a:pPr>
              <a:spcAft>
                <a:spcPts val="1200"/>
              </a:spcAft>
            </a:pPr>
            <a:r>
              <a:rPr lang="en-US" sz="2600" dirty="0" smtClean="0">
                <a:latin typeface="Gill Sans SemiBold"/>
                <a:cs typeface="Gill Sans SemiBold"/>
              </a:rPr>
              <a:t>Berkeley’s track record with nutrition and health</a:t>
            </a:r>
          </a:p>
          <a:p>
            <a:pPr>
              <a:spcAft>
                <a:spcPts val="1200"/>
              </a:spcAft>
            </a:pPr>
            <a:r>
              <a:rPr lang="en-US" sz="2600" dirty="0" smtClean="0">
                <a:latin typeface="Gill Sans SemiBold"/>
                <a:cs typeface="Gill Sans SemiBold"/>
              </a:rPr>
              <a:t>Berkeley voters hate big corporations</a:t>
            </a:r>
          </a:p>
          <a:p>
            <a:pPr>
              <a:spcAft>
                <a:spcPts val="1200"/>
              </a:spcAft>
            </a:pPr>
            <a:r>
              <a:rPr lang="en-US" sz="2600" dirty="0" smtClean="0">
                <a:latin typeface="Gill Sans SemiBold"/>
                <a:cs typeface="Gill Sans SemiBold"/>
              </a:rPr>
              <a:t>We campaigned on the potential of </a:t>
            </a:r>
            <a:r>
              <a:rPr lang="en-US" sz="2600" b="1" dirty="0" smtClean="0">
                <a:solidFill>
                  <a:srgbClr val="A10000"/>
                </a:solidFill>
                <a:latin typeface="Gill Sans SemiBold"/>
                <a:cs typeface="Gill Sans SemiBold"/>
              </a:rPr>
              <a:t>sustaining beloved, existing programs</a:t>
            </a:r>
            <a:r>
              <a:rPr lang="en-US" sz="2600" dirty="0">
                <a:latin typeface="Gill Sans SemiBold"/>
                <a:cs typeface="Gill Sans SemiBold"/>
              </a:rPr>
              <a:t>:</a:t>
            </a:r>
            <a:r>
              <a:rPr lang="en-US" sz="2600" dirty="0" smtClean="0">
                <a:latin typeface="Gill Sans SemiBold"/>
                <a:cs typeface="Gill Sans SemiBold"/>
              </a:rPr>
              <a:t> the school district’s cooking &amp; gardening classes that have lost all funding</a:t>
            </a:r>
          </a:p>
          <a:p>
            <a:pPr>
              <a:spcAft>
                <a:spcPts val="1200"/>
              </a:spcAft>
            </a:pPr>
            <a:r>
              <a:rPr lang="en-US" sz="2600" dirty="0" smtClean="0">
                <a:latin typeface="Gill Sans SemiBold"/>
                <a:cs typeface="Gill Sans SemiBold"/>
              </a:rPr>
              <a:t>Berkeley’s disclosure laws are stricter than many places:  all mailings required to state how much was donated and by whom (ABA)</a:t>
            </a:r>
          </a:p>
          <a:p>
            <a:pPr>
              <a:spcBef>
                <a:spcPts val="0"/>
              </a:spcBef>
              <a:spcAft>
                <a:spcPts val="1200"/>
              </a:spcAft>
            </a:pPr>
            <a:r>
              <a:rPr lang="en-US" sz="2600" dirty="0" smtClean="0">
                <a:latin typeface="Gill Sans SemiBold"/>
                <a:cs typeface="Gill Sans SemiBold"/>
              </a:rPr>
              <a:t>Good policy decisions for winning</a:t>
            </a:r>
          </a:p>
          <a:p>
            <a:pPr>
              <a:spcBef>
                <a:spcPts val="0"/>
              </a:spcBef>
              <a:spcAft>
                <a:spcPts val="200"/>
              </a:spcAft>
            </a:pPr>
            <a:r>
              <a:rPr lang="en-US" sz="2600" dirty="0" smtClean="0">
                <a:latin typeface="Gill Sans SemiBold"/>
                <a:cs typeface="Gill Sans SemiBold"/>
              </a:rPr>
              <a:t>Berkeley is a small city (117,000 residents with </a:t>
            </a:r>
            <a:r>
              <a:rPr lang="en-US" sz="2600" dirty="0">
                <a:latin typeface="Gill Sans SemiBold"/>
                <a:cs typeface="Gill Sans SemiBold"/>
              </a:rPr>
              <a:t>8</a:t>
            </a:r>
            <a:r>
              <a:rPr lang="en-US" sz="2600" dirty="0" smtClean="0">
                <a:latin typeface="Gill Sans SemiBold"/>
                <a:cs typeface="Gill Sans SemiBold"/>
              </a:rPr>
              <a:t>0,000 voters): </a:t>
            </a:r>
          </a:p>
          <a:p>
            <a:pPr lvl="1">
              <a:spcBef>
                <a:spcPts val="0"/>
              </a:spcBef>
              <a:spcAft>
                <a:spcPts val="200"/>
              </a:spcAft>
            </a:pPr>
            <a:r>
              <a:rPr lang="en-US" sz="2600" dirty="0">
                <a:latin typeface="Gill Sans SemiBold"/>
                <a:cs typeface="Gill Sans SemiBold"/>
              </a:rPr>
              <a:t>E</a:t>
            </a:r>
            <a:r>
              <a:rPr lang="en-US" sz="2600" dirty="0" smtClean="0">
                <a:latin typeface="Gill Sans SemiBold"/>
                <a:cs typeface="Gill Sans SemiBold"/>
              </a:rPr>
              <a:t>asier to canvass and talk person to person</a:t>
            </a:r>
          </a:p>
          <a:p>
            <a:pPr lvl="1">
              <a:spcBef>
                <a:spcPts val="0"/>
              </a:spcBef>
              <a:spcAft>
                <a:spcPts val="1200"/>
              </a:spcAft>
            </a:pPr>
            <a:r>
              <a:rPr lang="en-US" sz="2600" dirty="0" smtClean="0">
                <a:latin typeface="Gill Sans SemiBold"/>
                <a:cs typeface="Gill Sans SemiBold"/>
              </a:rPr>
              <a:t>Big Soda’s campaign really saturated – and pissed people off</a:t>
            </a:r>
          </a:p>
          <a:p>
            <a:pPr>
              <a:spcBef>
                <a:spcPts val="0"/>
              </a:spcBef>
              <a:spcAft>
                <a:spcPts val="1200"/>
              </a:spcAft>
            </a:pPr>
            <a:r>
              <a:rPr lang="en-US" sz="2600" dirty="0" err="1" smtClean="0">
                <a:latin typeface="Gill Sans SemiBold"/>
                <a:cs typeface="Gill Sans SemiBold"/>
              </a:rPr>
              <a:t>Tola</a:t>
            </a:r>
            <a:r>
              <a:rPr lang="en-US" sz="2600" dirty="0" smtClean="0">
                <a:latin typeface="Gill Sans SemiBold"/>
                <a:cs typeface="Gill Sans SemiBold"/>
              </a:rPr>
              <a:t> fellows – canvassing and phone banking for stipends</a:t>
            </a:r>
          </a:p>
          <a:p>
            <a:pPr>
              <a:spcBef>
                <a:spcPts val="0"/>
              </a:spcBef>
              <a:spcAft>
                <a:spcPts val="1200"/>
              </a:spcAft>
            </a:pPr>
            <a:r>
              <a:rPr lang="en-US" sz="2600" dirty="0" smtClean="0">
                <a:latin typeface="Gill Sans SemiBold"/>
                <a:cs typeface="Gill Sans SemiBold"/>
              </a:rPr>
              <a:t>We were winning by 59-69% before Bloomberg’s donation</a:t>
            </a:r>
          </a:p>
          <a:p>
            <a:pPr>
              <a:spcBef>
                <a:spcPts val="0"/>
              </a:spcBef>
              <a:spcAft>
                <a:spcPts val="600"/>
              </a:spcAft>
            </a:pPr>
            <a:r>
              <a:rPr lang="en-US" sz="2600" dirty="0" smtClean="0">
                <a:latin typeface="Gill Sans SemiBold"/>
                <a:cs typeface="Gill Sans SemiBold"/>
              </a:rPr>
              <a:t>We worked our butts off!</a:t>
            </a:r>
          </a:p>
          <a:p>
            <a:pPr>
              <a:spcBef>
                <a:spcPts val="0"/>
              </a:spcBef>
              <a:spcAft>
                <a:spcPts val="600"/>
              </a:spcAft>
            </a:pPr>
            <a:endParaRPr lang="en-US" sz="2000" dirty="0" smtClean="0">
              <a:latin typeface="Gill Sans SemiBold"/>
              <a:cs typeface="Gill Sans SemiBold"/>
            </a:endParaRPr>
          </a:p>
          <a:p>
            <a:pPr lvl="1">
              <a:spcBef>
                <a:spcPts val="0"/>
              </a:spcBef>
              <a:spcAft>
                <a:spcPts val="600"/>
              </a:spcAft>
            </a:pPr>
            <a:endParaRPr lang="en-US" sz="2000" dirty="0" smtClean="0">
              <a:latin typeface="Gill Sans SemiBold"/>
              <a:cs typeface="Gill Sans SemiBold"/>
            </a:endParaRPr>
          </a:p>
          <a:p>
            <a:pPr lvl="1">
              <a:spcBef>
                <a:spcPts val="0"/>
              </a:spcBef>
            </a:pPr>
            <a:endParaRPr lang="en-US" sz="2000" dirty="0">
              <a:latin typeface="Gill Sans SemiBold"/>
              <a:cs typeface="Gill Sans SemiBold"/>
            </a:endParaRPr>
          </a:p>
        </p:txBody>
      </p:sp>
    </p:spTree>
    <p:extLst>
      <p:ext uri="{BB962C8B-B14F-4D97-AF65-F5344CB8AC3E}">
        <p14:creationId xmlns:p14="http://schemas.microsoft.com/office/powerpoint/2010/main" val="1290181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from Berkeley tax</a:t>
            </a:r>
            <a:endParaRPr lang="en-US" dirty="0"/>
          </a:p>
        </p:txBody>
      </p:sp>
      <p:sp>
        <p:nvSpPr>
          <p:cNvPr id="3" name="Content Placeholder 2"/>
          <p:cNvSpPr>
            <a:spLocks noGrp="1"/>
          </p:cNvSpPr>
          <p:nvPr>
            <p:ph idx="1"/>
          </p:nvPr>
        </p:nvSpPr>
        <p:spPr>
          <a:xfrm>
            <a:off x="457200" y="1600200"/>
            <a:ext cx="8229600" cy="4977063"/>
          </a:xfrm>
        </p:spPr>
        <p:txBody>
          <a:bodyPr>
            <a:normAutofit fontScale="92500"/>
          </a:bodyPr>
          <a:lstStyle/>
          <a:p>
            <a:pPr marL="0" indent="0">
              <a:buNone/>
            </a:pPr>
            <a:r>
              <a:rPr lang="en-US" dirty="0" smtClean="0"/>
              <a:t>$1.5 million raised first year:</a:t>
            </a:r>
          </a:p>
          <a:p>
            <a:pPr marL="0" indent="0">
              <a:buNone/>
            </a:pPr>
            <a:endParaRPr lang="en-US" sz="1100" dirty="0" smtClean="0"/>
          </a:p>
          <a:p>
            <a:pPr>
              <a:spcAft>
                <a:spcPts val="600"/>
              </a:spcAft>
            </a:pPr>
            <a:r>
              <a:rPr lang="en-US" dirty="0" smtClean="0"/>
              <a:t>15% to administer and evaluate - $225,000</a:t>
            </a:r>
          </a:p>
          <a:p>
            <a:pPr>
              <a:spcAft>
                <a:spcPts val="600"/>
              </a:spcAft>
            </a:pPr>
            <a:r>
              <a:rPr lang="en-US" dirty="0" smtClean="0"/>
              <a:t>Remaining funds divided equally: $637,500 each</a:t>
            </a:r>
            <a:endParaRPr lang="en-US" dirty="0"/>
          </a:p>
          <a:p>
            <a:pPr lvl="1">
              <a:spcAft>
                <a:spcPts val="600"/>
              </a:spcAft>
              <a:buFont typeface="Wingdings" charset="2"/>
              <a:buChar char="Ø"/>
            </a:pPr>
            <a:r>
              <a:rPr lang="en-US" dirty="0" smtClean="0"/>
              <a:t>school district garden and nutrition program </a:t>
            </a:r>
          </a:p>
          <a:p>
            <a:pPr lvl="1">
              <a:spcAft>
                <a:spcPts val="600"/>
              </a:spcAft>
              <a:buFont typeface="Wingdings" charset="2"/>
              <a:buChar char="Ø"/>
            </a:pPr>
            <a:r>
              <a:rPr lang="en-US" dirty="0" smtClean="0"/>
              <a:t>community programs targeting communities with highest diabetes rates</a:t>
            </a:r>
          </a:p>
          <a:p>
            <a:pPr marL="0" indent="0">
              <a:spcAft>
                <a:spcPts val="600"/>
              </a:spcAft>
              <a:buNone/>
            </a:pPr>
            <a:r>
              <a:rPr lang="en-US" dirty="0" smtClean="0"/>
              <a:t>Need to continue to advocate through coalition and advisory commission to ensure funding allocation.</a:t>
            </a:r>
          </a:p>
          <a:p>
            <a:pPr lvl="1">
              <a:buFont typeface="Wingdings" charset="2"/>
              <a:buChar char="Ø"/>
            </a:pPr>
            <a:endParaRPr lang="en-US" dirty="0" smtClean="0"/>
          </a:p>
        </p:txBody>
      </p:sp>
    </p:spTree>
    <p:extLst>
      <p:ext uri="{BB962C8B-B14F-4D97-AF65-F5344CB8AC3E}">
        <p14:creationId xmlns:p14="http://schemas.microsoft.com/office/powerpoint/2010/main" val="1921387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 Area Soda Tax:  History</a:t>
            </a:r>
            <a:endParaRPr lang="en-US" dirty="0"/>
          </a:p>
        </p:txBody>
      </p:sp>
      <p:sp>
        <p:nvSpPr>
          <p:cNvPr id="3" name="Content Placeholder 2"/>
          <p:cNvSpPr>
            <a:spLocks noGrp="1"/>
          </p:cNvSpPr>
          <p:nvPr>
            <p:ph idx="1"/>
          </p:nvPr>
        </p:nvSpPr>
        <p:spPr>
          <a:xfrm>
            <a:off x="457200" y="1417638"/>
            <a:ext cx="8229600" cy="5287962"/>
          </a:xfrm>
        </p:spPr>
        <p:txBody>
          <a:bodyPr>
            <a:normAutofit fontScale="92500" lnSpcReduction="10000"/>
          </a:bodyPr>
          <a:lstStyle/>
          <a:p>
            <a:r>
              <a:rPr lang="en-US" dirty="0" smtClean="0">
                <a:solidFill>
                  <a:srgbClr val="953735"/>
                </a:solidFill>
              </a:rPr>
              <a:t>2012 </a:t>
            </a:r>
            <a:r>
              <a:rPr lang="mr-IN" dirty="0" smtClean="0">
                <a:solidFill>
                  <a:srgbClr val="953735"/>
                </a:solidFill>
              </a:rPr>
              <a:t>–</a:t>
            </a:r>
            <a:r>
              <a:rPr lang="en-US" dirty="0" smtClean="0">
                <a:solidFill>
                  <a:srgbClr val="953735"/>
                </a:solidFill>
              </a:rPr>
              <a:t> Richmond lost:  </a:t>
            </a:r>
            <a:r>
              <a:rPr lang="en-US" dirty="0" smtClean="0"/>
              <a:t>33% of vote</a:t>
            </a:r>
          </a:p>
          <a:p>
            <a:pPr lvl="1"/>
            <a:r>
              <a:rPr lang="en-US" dirty="0" smtClean="0"/>
              <a:t>Beverage Association spent $2.5 million to defeat</a:t>
            </a:r>
          </a:p>
          <a:p>
            <a:pPr lvl="1"/>
            <a:endParaRPr lang="en-US" sz="1200" dirty="0" smtClean="0"/>
          </a:p>
          <a:p>
            <a:r>
              <a:rPr lang="en-US" dirty="0" smtClean="0">
                <a:solidFill>
                  <a:srgbClr val="953735"/>
                </a:solidFill>
              </a:rPr>
              <a:t>2014 </a:t>
            </a:r>
            <a:r>
              <a:rPr lang="mr-IN" dirty="0" smtClean="0">
                <a:solidFill>
                  <a:srgbClr val="953735"/>
                </a:solidFill>
              </a:rPr>
              <a:t>–</a:t>
            </a:r>
            <a:r>
              <a:rPr lang="en-US" dirty="0" smtClean="0">
                <a:solidFill>
                  <a:srgbClr val="953735"/>
                </a:solidFill>
              </a:rPr>
              <a:t> Berkeley won:  76% of vote</a:t>
            </a:r>
          </a:p>
          <a:p>
            <a:pPr marL="0" indent="0">
              <a:buNone/>
            </a:pPr>
            <a:r>
              <a:rPr lang="en-US" dirty="0" smtClean="0"/>
              <a:t>		- $2.4 million spent to defeat</a:t>
            </a:r>
          </a:p>
          <a:p>
            <a:r>
              <a:rPr lang="en-US" dirty="0" smtClean="0">
                <a:solidFill>
                  <a:srgbClr val="953735"/>
                </a:solidFill>
              </a:rPr>
              <a:t>2014 </a:t>
            </a:r>
            <a:r>
              <a:rPr lang="mr-IN" dirty="0" smtClean="0">
                <a:solidFill>
                  <a:srgbClr val="953735"/>
                </a:solidFill>
              </a:rPr>
              <a:t>–</a:t>
            </a:r>
            <a:r>
              <a:rPr lang="en-US" dirty="0" smtClean="0">
                <a:solidFill>
                  <a:srgbClr val="953735"/>
                </a:solidFill>
              </a:rPr>
              <a:t> San Francisco lost:</a:t>
            </a:r>
            <a:r>
              <a:rPr lang="en-US" dirty="0" smtClean="0"/>
              <a:t> 55% of vote</a:t>
            </a:r>
          </a:p>
          <a:p>
            <a:pPr marL="0" indent="0">
              <a:buNone/>
            </a:pPr>
            <a:r>
              <a:rPr lang="en-US" dirty="0"/>
              <a:t>	</a:t>
            </a:r>
            <a:r>
              <a:rPr lang="en-US" dirty="0" smtClean="0"/>
              <a:t>	- $10 million spent to defeat</a:t>
            </a:r>
          </a:p>
          <a:p>
            <a:r>
              <a:rPr lang="en-US" dirty="0" smtClean="0">
                <a:solidFill>
                  <a:srgbClr val="953735"/>
                </a:solidFill>
              </a:rPr>
              <a:t>2016 </a:t>
            </a:r>
            <a:r>
              <a:rPr lang="mr-IN" dirty="0" smtClean="0">
                <a:solidFill>
                  <a:srgbClr val="953735"/>
                </a:solidFill>
              </a:rPr>
              <a:t>–</a:t>
            </a:r>
            <a:r>
              <a:rPr lang="en-US" dirty="0" smtClean="0">
                <a:solidFill>
                  <a:srgbClr val="953735"/>
                </a:solidFill>
              </a:rPr>
              <a:t> Albany won:  72% </a:t>
            </a:r>
          </a:p>
          <a:p>
            <a:pPr marL="0" indent="0">
              <a:buNone/>
            </a:pPr>
            <a:r>
              <a:rPr lang="en-US" dirty="0" smtClean="0">
                <a:solidFill>
                  <a:srgbClr val="953735"/>
                </a:solidFill>
              </a:rPr>
              <a:t>			 Oakland won: 61% </a:t>
            </a:r>
          </a:p>
          <a:p>
            <a:pPr marL="0" indent="0">
              <a:buNone/>
            </a:pPr>
            <a:r>
              <a:rPr lang="en-US" dirty="0" smtClean="0">
                <a:solidFill>
                  <a:srgbClr val="953735"/>
                </a:solidFill>
              </a:rPr>
              <a:t>			 San Francisco won: 62%</a:t>
            </a:r>
          </a:p>
          <a:p>
            <a:pPr marL="0" indent="0">
              <a:buNone/>
            </a:pPr>
            <a:r>
              <a:rPr lang="en-US" dirty="0" smtClean="0"/>
              <a:t>- $30 million spent in 2016 to defeat Bay Area taxes</a:t>
            </a:r>
          </a:p>
        </p:txBody>
      </p:sp>
    </p:spTree>
    <p:extLst>
      <p:ext uri="{BB962C8B-B14F-4D97-AF65-F5344CB8AC3E}">
        <p14:creationId xmlns:p14="http://schemas.microsoft.com/office/powerpoint/2010/main" val="1608679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4294967295"/>
          </p:nvPr>
        </p:nvSpPr>
        <p:spPr>
          <a:xfrm>
            <a:off x="4785895" y="936773"/>
            <a:ext cx="4251158" cy="2833122"/>
          </a:xfrm>
        </p:spPr>
        <p:txBody>
          <a:bodyPr>
            <a:normAutofit lnSpcReduction="10000"/>
          </a:bodyPr>
          <a:lstStyle/>
          <a:p>
            <a:pPr marL="285750" indent="-285750">
              <a:spcBef>
                <a:spcPts val="0"/>
              </a:spcBef>
              <a:spcAft>
                <a:spcPts val="1200"/>
              </a:spcAft>
              <a:buFont typeface="Wingdings" charset="2"/>
              <a:buChar char="Ø"/>
            </a:pPr>
            <a:r>
              <a:rPr lang="en-US" sz="2800" dirty="0" smtClean="0">
                <a:latin typeface="Gill Sans"/>
                <a:cs typeface="Gill Sans"/>
              </a:rPr>
              <a:t>Polling</a:t>
            </a:r>
          </a:p>
          <a:p>
            <a:pPr>
              <a:spcBef>
                <a:spcPts val="0"/>
              </a:spcBef>
              <a:spcAft>
                <a:spcPts val="1200"/>
              </a:spcAft>
              <a:buFont typeface="Wingdings" charset="2"/>
              <a:buChar char="Ø"/>
            </a:pPr>
            <a:r>
              <a:rPr lang="en-US" sz="2800" dirty="0" smtClean="0">
                <a:latin typeface="Gill Sans"/>
                <a:cs typeface="Gill Sans"/>
              </a:rPr>
              <a:t>Recruit leaders &amp; build coalition</a:t>
            </a:r>
          </a:p>
          <a:p>
            <a:pPr marL="285750" indent="-285750">
              <a:spcBef>
                <a:spcPts val="0"/>
              </a:spcBef>
              <a:spcAft>
                <a:spcPts val="1200"/>
              </a:spcAft>
              <a:buFont typeface="Wingdings" charset="2"/>
              <a:buChar char="Ø"/>
            </a:pPr>
            <a:r>
              <a:rPr lang="en-US" sz="2800" dirty="0">
                <a:latin typeface="Gill Sans"/>
                <a:cs typeface="Gill Sans"/>
              </a:rPr>
              <a:t>Engage </a:t>
            </a:r>
            <a:r>
              <a:rPr lang="en-US" sz="2800" dirty="0" smtClean="0">
                <a:latin typeface="Gill Sans"/>
                <a:cs typeface="Gill Sans"/>
              </a:rPr>
              <a:t>community</a:t>
            </a:r>
          </a:p>
          <a:p>
            <a:pPr marL="285750" indent="-285750">
              <a:spcBef>
                <a:spcPts val="0"/>
              </a:spcBef>
              <a:spcAft>
                <a:spcPts val="1200"/>
              </a:spcAft>
              <a:buFont typeface="Wingdings" charset="2"/>
              <a:buChar char="Ø"/>
            </a:pPr>
            <a:r>
              <a:rPr lang="en-US" sz="2800" dirty="0" smtClean="0">
                <a:latin typeface="Gill Sans"/>
                <a:cs typeface="Gill Sans"/>
              </a:rPr>
              <a:t>Business outreach</a:t>
            </a:r>
          </a:p>
          <a:p>
            <a:pPr marL="285750" lvl="0" indent="-285750">
              <a:spcBef>
                <a:spcPts val="0"/>
              </a:spcBef>
              <a:spcAft>
                <a:spcPts val="1200"/>
              </a:spcAft>
              <a:buFont typeface="Wingdings" charset="2"/>
              <a:buChar char="Ø"/>
            </a:pPr>
            <a:endParaRPr lang="en-US" sz="2400" dirty="0" smtClean="0">
              <a:latin typeface="Gill Sans"/>
              <a:cs typeface="Gill Sans"/>
            </a:endParaRPr>
          </a:p>
        </p:txBody>
      </p:sp>
      <p:sp>
        <p:nvSpPr>
          <p:cNvPr id="10" name="TextBox 9"/>
          <p:cNvSpPr txBox="1"/>
          <p:nvPr/>
        </p:nvSpPr>
        <p:spPr>
          <a:xfrm>
            <a:off x="327130" y="3916949"/>
            <a:ext cx="7851387" cy="2708434"/>
          </a:xfrm>
          <a:prstGeom prst="rect">
            <a:avLst/>
          </a:prstGeom>
          <a:noFill/>
        </p:spPr>
        <p:txBody>
          <a:bodyPr wrap="square" rtlCol="0">
            <a:spAutoFit/>
          </a:bodyPr>
          <a:lstStyle/>
          <a:p>
            <a:pPr marL="285750" lvl="0" indent="-285750">
              <a:spcAft>
                <a:spcPts val="600"/>
              </a:spcAft>
              <a:buFont typeface="Wingdings" charset="2"/>
              <a:buChar char="Ø"/>
            </a:pPr>
            <a:r>
              <a:rPr lang="en-US" sz="2800" dirty="0">
                <a:latin typeface="Gill Sans"/>
                <a:cs typeface="Gill Sans"/>
              </a:rPr>
              <a:t>Frame the issue:  </a:t>
            </a:r>
          </a:p>
          <a:p>
            <a:pPr marL="800100" lvl="1" indent="-342900">
              <a:spcAft>
                <a:spcPts val="600"/>
              </a:spcAft>
              <a:buFont typeface="Wingdings" charset="2"/>
              <a:buChar char="§"/>
            </a:pPr>
            <a:r>
              <a:rPr lang="en-US" sz="2800" dirty="0">
                <a:latin typeface="Gill Sans"/>
                <a:cs typeface="Gill Sans"/>
              </a:rPr>
              <a:t>Health of our Kids </a:t>
            </a:r>
          </a:p>
          <a:p>
            <a:pPr marL="800100" lvl="1" indent="-342900">
              <a:spcAft>
                <a:spcPts val="1200"/>
              </a:spcAft>
              <a:buFont typeface="Wingdings" charset="2"/>
              <a:buChar char="§"/>
            </a:pPr>
            <a:r>
              <a:rPr lang="en-US" sz="2800" dirty="0">
                <a:latin typeface="Gill Sans"/>
                <a:cs typeface="Gill Sans"/>
              </a:rPr>
              <a:t>Big Soda’s target marketing and profit motive</a:t>
            </a:r>
          </a:p>
          <a:p>
            <a:pPr marL="285750" indent="-285750">
              <a:spcAft>
                <a:spcPts val="1200"/>
              </a:spcAft>
              <a:buFont typeface="Wingdings" charset="2"/>
              <a:buChar char="Ø"/>
            </a:pPr>
            <a:r>
              <a:rPr lang="en-US" sz="2800" dirty="0" smtClean="0">
                <a:latin typeface="Gill Sans"/>
                <a:cs typeface="Gill Sans"/>
              </a:rPr>
              <a:t>Resources</a:t>
            </a:r>
            <a:r>
              <a:rPr lang="en-US" sz="2800" dirty="0">
                <a:latin typeface="Gill Sans"/>
                <a:cs typeface="Gill Sans"/>
              </a:rPr>
              <a:t>:  people, </a:t>
            </a:r>
            <a:r>
              <a:rPr lang="en-US" sz="2800" dirty="0" smtClean="0">
                <a:latin typeface="Gill Sans"/>
                <a:cs typeface="Gill Sans"/>
              </a:rPr>
              <a:t>RAISE $, </a:t>
            </a:r>
            <a:r>
              <a:rPr lang="en-US" sz="2800" dirty="0">
                <a:latin typeface="Gill Sans"/>
                <a:cs typeface="Gill Sans"/>
              </a:rPr>
              <a:t>expertise, NGOs</a:t>
            </a:r>
          </a:p>
          <a:p>
            <a:pPr marL="285750" lvl="0" indent="-285750">
              <a:spcAft>
                <a:spcPts val="1200"/>
              </a:spcAft>
              <a:buFont typeface="Wingdings" charset="2"/>
              <a:buChar char="Ø"/>
            </a:pPr>
            <a:r>
              <a:rPr lang="en-US" sz="2800" dirty="0" smtClean="0">
                <a:latin typeface="Gill Sans"/>
                <a:cs typeface="Gill Sans"/>
              </a:rPr>
              <a:t>Strategic policy decisions to ensure </a:t>
            </a:r>
            <a:r>
              <a:rPr lang="en-US" sz="2800" dirty="0" err="1" smtClean="0">
                <a:latin typeface="Gill Sans"/>
                <a:cs typeface="Gill Sans"/>
              </a:rPr>
              <a:t>winnability</a:t>
            </a:r>
            <a:r>
              <a:rPr lang="en-US" sz="2800" dirty="0" smtClean="0">
                <a:latin typeface="Gill Sans"/>
                <a:cs typeface="Gill Sans"/>
              </a:rPr>
              <a:t> </a:t>
            </a:r>
          </a:p>
        </p:txBody>
      </p:sp>
      <p:pic>
        <p:nvPicPr>
          <p:cNvPr id="11" name="Picture 10" descr="Xavier and young canvassers.jp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l="-2494"/>
          <a:stretch/>
        </p:blipFill>
        <p:spPr>
          <a:xfrm>
            <a:off x="327130" y="1076405"/>
            <a:ext cx="3883924" cy="2559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327130" y="172435"/>
            <a:ext cx="7012133" cy="52322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latin typeface="Palatino"/>
                <a:cs typeface="Palatino"/>
              </a:rPr>
              <a:t>Overview of </a:t>
            </a:r>
            <a:r>
              <a:rPr lang="en-US" sz="2800" b="1" dirty="0" smtClean="0">
                <a:latin typeface="Palatino"/>
                <a:cs typeface="Palatino"/>
              </a:rPr>
              <a:t>Strategy: Getting Started</a:t>
            </a:r>
            <a:endParaRPr lang="en-US" sz="2800" b="1" dirty="0"/>
          </a:p>
        </p:txBody>
      </p:sp>
    </p:spTree>
    <p:extLst>
      <p:ext uri="{BB962C8B-B14F-4D97-AF65-F5344CB8AC3E}">
        <p14:creationId xmlns:p14="http://schemas.microsoft.com/office/powerpoint/2010/main" val="1922720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Palatino"/>
                <a:cs typeface="Palatino"/>
              </a:rPr>
              <a:t>How we pre-empted Big Soda play book</a:t>
            </a:r>
            <a:endParaRPr lang="en-US" sz="3200" b="1" dirty="0">
              <a:latin typeface="Palatino"/>
              <a:cs typeface="Palatino"/>
            </a:endParaRPr>
          </a:p>
        </p:txBody>
      </p:sp>
      <p:sp>
        <p:nvSpPr>
          <p:cNvPr id="3" name="Content Placeholder 2"/>
          <p:cNvSpPr>
            <a:spLocks noGrp="1"/>
          </p:cNvSpPr>
          <p:nvPr>
            <p:ph sz="half" idx="1"/>
          </p:nvPr>
        </p:nvSpPr>
        <p:spPr>
          <a:xfrm>
            <a:off x="364283" y="1600201"/>
            <a:ext cx="3938197" cy="4340688"/>
          </a:xfrm>
        </p:spPr>
        <p:txBody>
          <a:bodyPr>
            <a:normAutofit fontScale="92500" lnSpcReduction="10000"/>
          </a:bodyPr>
          <a:lstStyle/>
          <a:p>
            <a:pPr marL="0" indent="0">
              <a:buNone/>
            </a:pPr>
            <a:r>
              <a:rPr lang="en-US" sz="2400" dirty="0" smtClean="0">
                <a:solidFill>
                  <a:srgbClr val="830000"/>
                </a:solidFill>
                <a:latin typeface="Gill Sans SemiBold"/>
                <a:cs typeface="Gill Sans SemiBold"/>
              </a:rPr>
              <a:t>Big Soda tried to…</a:t>
            </a:r>
          </a:p>
          <a:p>
            <a:pPr marL="457200" indent="-457200">
              <a:buFont typeface="+mj-lt"/>
              <a:buAutoNum type="arabicPeriod"/>
            </a:pPr>
            <a:r>
              <a:rPr lang="en-US" sz="2000" dirty="0">
                <a:latin typeface="Gill Sans SemiBold"/>
                <a:cs typeface="Gill Sans SemiBold"/>
              </a:rPr>
              <a:t>B</a:t>
            </a:r>
            <a:r>
              <a:rPr lang="en-US" sz="2000" dirty="0" smtClean="0">
                <a:latin typeface="Gill Sans SemiBold"/>
                <a:cs typeface="Gill Sans SemiBold"/>
              </a:rPr>
              <a:t>uy off organizations and churches of color</a:t>
            </a:r>
          </a:p>
          <a:p>
            <a:pPr marL="457200" indent="-457200">
              <a:buFont typeface="+mj-lt"/>
              <a:buAutoNum type="arabicPeriod"/>
            </a:pPr>
            <a:r>
              <a:rPr lang="en-US" sz="2000" dirty="0" smtClean="0">
                <a:latin typeface="Gill Sans SemiBold"/>
                <a:cs typeface="Gill Sans SemiBold"/>
              </a:rPr>
              <a:t>Convince local business that it will hurt their profits</a:t>
            </a:r>
          </a:p>
          <a:p>
            <a:pPr marL="457200" indent="-457200">
              <a:buFont typeface="+mj-lt"/>
              <a:buAutoNum type="arabicPeriod"/>
            </a:pPr>
            <a:endParaRPr lang="en-US" sz="2000" dirty="0">
              <a:latin typeface="Gill Sans SemiBold"/>
              <a:cs typeface="Gill Sans SemiBold"/>
            </a:endParaRPr>
          </a:p>
          <a:p>
            <a:pPr marL="457200" indent="-457200">
              <a:buFont typeface="+mj-lt"/>
              <a:buAutoNum type="arabicPeriod"/>
            </a:pPr>
            <a:endParaRPr lang="en-US" sz="2000" dirty="0" smtClean="0">
              <a:latin typeface="Gill Sans SemiBold"/>
              <a:cs typeface="Gill Sans SemiBold"/>
            </a:endParaRPr>
          </a:p>
          <a:p>
            <a:pPr marL="457200" indent="-457200">
              <a:buFont typeface="+mj-lt"/>
              <a:buAutoNum type="arabicPeriod"/>
            </a:pPr>
            <a:endParaRPr lang="en-US" sz="2000" dirty="0" smtClean="0">
              <a:latin typeface="Gill Sans SemiBold"/>
              <a:cs typeface="Gill Sans SemiBold"/>
            </a:endParaRPr>
          </a:p>
          <a:p>
            <a:pPr marL="457200" indent="-457200">
              <a:buFont typeface="+mj-lt"/>
              <a:buAutoNum type="arabicPeriod"/>
            </a:pPr>
            <a:r>
              <a:rPr lang="en-US" sz="2000" dirty="0" smtClean="0">
                <a:latin typeface="Gill Sans SemiBold"/>
                <a:cs typeface="Gill Sans SemiBold"/>
              </a:rPr>
              <a:t>Distract voters:                “Grocery Tax” </a:t>
            </a:r>
          </a:p>
          <a:p>
            <a:pPr marL="457200" indent="-457200">
              <a:buFont typeface="+mj-lt"/>
              <a:buAutoNum type="arabicPeriod"/>
            </a:pPr>
            <a:endParaRPr lang="en-US" sz="2000" dirty="0">
              <a:latin typeface="Gill Sans SemiBold"/>
              <a:cs typeface="Gill Sans SemiBold"/>
            </a:endParaRPr>
          </a:p>
          <a:p>
            <a:pPr marL="0" indent="0">
              <a:buNone/>
            </a:pPr>
            <a:endParaRPr lang="en-US" sz="1500" dirty="0" smtClean="0">
              <a:latin typeface="Gill Sans SemiBold"/>
              <a:cs typeface="Gill Sans SemiBold"/>
            </a:endParaRPr>
          </a:p>
          <a:p>
            <a:pPr marL="457200" indent="-457200">
              <a:buFont typeface="+mj-lt"/>
              <a:buAutoNum type="arabicPeriod"/>
            </a:pPr>
            <a:r>
              <a:rPr lang="en-US" sz="2000" dirty="0" smtClean="0">
                <a:latin typeface="Gill Sans SemiBold"/>
                <a:cs typeface="Gill Sans SemiBold"/>
              </a:rPr>
              <a:t>Confuse voters by attacking the measure</a:t>
            </a:r>
          </a:p>
          <a:p>
            <a:pPr marL="457200" indent="-457200">
              <a:buFont typeface="+mj-lt"/>
              <a:buAutoNum type="arabicPeriod"/>
            </a:pPr>
            <a:endParaRPr lang="en-US" sz="2000" dirty="0" smtClean="0">
              <a:latin typeface="Gill Sans SemiBold"/>
              <a:cs typeface="Gill Sans SemiBold"/>
            </a:endParaRPr>
          </a:p>
          <a:p>
            <a:pPr marL="457200" indent="-457200">
              <a:buAutoNum type="arabicPeriod"/>
            </a:pPr>
            <a:endParaRPr lang="en-US" sz="2000" dirty="0">
              <a:latin typeface="Gill Sans SemiBold"/>
              <a:cs typeface="Gill Sans SemiBold"/>
            </a:endParaRPr>
          </a:p>
        </p:txBody>
      </p:sp>
      <p:sp>
        <p:nvSpPr>
          <p:cNvPr id="4" name="Content Placeholder 3"/>
          <p:cNvSpPr>
            <a:spLocks noGrp="1"/>
          </p:cNvSpPr>
          <p:nvPr>
            <p:ph sz="half" idx="2"/>
          </p:nvPr>
        </p:nvSpPr>
        <p:spPr>
          <a:xfrm>
            <a:off x="4302481" y="1600200"/>
            <a:ext cx="4715990" cy="4525963"/>
          </a:xfrm>
        </p:spPr>
        <p:txBody>
          <a:bodyPr>
            <a:normAutofit fontScale="92500" lnSpcReduction="10000"/>
          </a:bodyPr>
          <a:lstStyle/>
          <a:p>
            <a:pPr marL="0" indent="0">
              <a:buNone/>
            </a:pPr>
            <a:r>
              <a:rPr lang="en-US" sz="2400" dirty="0" smtClean="0">
                <a:solidFill>
                  <a:srgbClr val="830000"/>
                </a:solidFill>
                <a:latin typeface="Gill Sans SemiBold"/>
                <a:cs typeface="Gill Sans SemiBold"/>
              </a:rPr>
              <a:t>So we tried to... </a:t>
            </a:r>
            <a:endParaRPr lang="en-US" sz="2400" dirty="0" smtClean="0">
              <a:latin typeface="Gill Sans SemiBold"/>
              <a:cs typeface="Gill Sans SemiBold"/>
            </a:endParaRPr>
          </a:p>
          <a:p>
            <a:pPr marL="0" indent="0">
              <a:spcBef>
                <a:spcPts val="600"/>
              </a:spcBef>
              <a:spcAft>
                <a:spcPts val="600"/>
              </a:spcAft>
              <a:buNone/>
            </a:pPr>
            <a:r>
              <a:rPr lang="en-US" sz="2000" dirty="0" smtClean="0">
                <a:latin typeface="Gill Sans SemiBold"/>
                <a:cs typeface="Gill Sans SemiBold"/>
              </a:rPr>
              <a:t>1.	Meet with key organizations / 	leaders       	through our pre-existing relationships</a:t>
            </a:r>
          </a:p>
          <a:p>
            <a:pPr marL="457200" indent="-457200">
              <a:spcBef>
                <a:spcPts val="24"/>
              </a:spcBef>
              <a:buAutoNum type="arabicPeriod" startAt="2"/>
            </a:pPr>
            <a:r>
              <a:rPr lang="en-US" sz="2000" dirty="0" smtClean="0">
                <a:latin typeface="Gill Sans SemiBold"/>
                <a:cs typeface="Gill Sans SemiBold"/>
              </a:rPr>
              <a:t>Meet with leaders &amp; neighborhood businesses to neutralize </a:t>
            </a:r>
          </a:p>
          <a:p>
            <a:pPr marL="0" indent="0">
              <a:spcBef>
                <a:spcPts val="24"/>
              </a:spcBef>
              <a:spcAft>
                <a:spcPts val="600"/>
              </a:spcAft>
              <a:buNone/>
            </a:pPr>
            <a:r>
              <a:rPr lang="en-US" sz="2000" dirty="0" smtClean="0">
                <a:latin typeface="Gill Sans SemiBold"/>
                <a:cs typeface="Gill Sans SemiBold"/>
              </a:rPr>
              <a:t>2a. 	Focus the measure on the big 	companies that market to kids while 	easing the law for local business</a:t>
            </a:r>
          </a:p>
          <a:p>
            <a:pPr marL="0" indent="0">
              <a:buNone/>
            </a:pPr>
            <a:r>
              <a:rPr lang="en-US" sz="2000" dirty="0" smtClean="0">
                <a:latin typeface="Gill Sans SemiBold"/>
                <a:cs typeface="Gill Sans SemiBold"/>
              </a:rPr>
              <a:t>3.  	Educate the community about the 	science behind this policy &amp;</a:t>
            </a:r>
          </a:p>
          <a:p>
            <a:pPr marL="0" indent="0">
              <a:spcBef>
                <a:spcPts val="100"/>
              </a:spcBef>
              <a:spcAft>
                <a:spcPts val="600"/>
              </a:spcAft>
              <a:buNone/>
            </a:pPr>
            <a:r>
              <a:rPr lang="en-US" sz="2000" dirty="0" smtClean="0">
                <a:latin typeface="Gill Sans SemiBold"/>
                <a:cs typeface="Gill Sans SemiBold"/>
              </a:rPr>
              <a:t>3a. 	Tell voters that Big Soda has huge 	profits to lose. Who do you trust?</a:t>
            </a:r>
          </a:p>
          <a:p>
            <a:pPr marL="0" indent="0">
              <a:buNone/>
            </a:pPr>
            <a:r>
              <a:rPr lang="en-US" sz="2000" dirty="0" smtClean="0">
                <a:latin typeface="Gill Sans SemiBold"/>
                <a:cs typeface="Gill Sans SemiBold"/>
              </a:rPr>
              <a:t>4.	Stay on message – what the 	measure is and what it is not</a:t>
            </a:r>
          </a:p>
        </p:txBody>
      </p:sp>
      <p:sp>
        <p:nvSpPr>
          <p:cNvPr id="6" name="TextBox 5"/>
          <p:cNvSpPr txBox="1"/>
          <p:nvPr/>
        </p:nvSpPr>
        <p:spPr>
          <a:xfrm>
            <a:off x="262382" y="6105171"/>
            <a:ext cx="8648097" cy="400110"/>
          </a:xfrm>
          <a:prstGeom prst="rect">
            <a:avLst/>
          </a:prstGeom>
          <a:noFill/>
        </p:spPr>
        <p:txBody>
          <a:bodyPr wrap="square" rtlCol="0">
            <a:spAutoFit/>
          </a:bodyPr>
          <a:lstStyle/>
          <a:p>
            <a:r>
              <a:rPr lang="en-US" sz="2000" b="1" dirty="0" smtClean="0">
                <a:solidFill>
                  <a:srgbClr val="7A0000"/>
                </a:solidFill>
                <a:latin typeface="Chalkduster"/>
                <a:cs typeface="Chalkduster"/>
              </a:rPr>
              <a:t>“Confusion is the last resort of scoundrels.”</a:t>
            </a:r>
            <a:r>
              <a:rPr lang="en-US" sz="2000" dirty="0" smtClean="0">
                <a:solidFill>
                  <a:srgbClr val="7A0000"/>
                </a:solidFill>
                <a:latin typeface="Chalkduster"/>
                <a:cs typeface="Chalkduster"/>
              </a:rPr>
              <a:t>  </a:t>
            </a:r>
            <a:r>
              <a:rPr lang="en-US" sz="1600" dirty="0" smtClean="0">
                <a:solidFill>
                  <a:srgbClr val="7A0000"/>
                </a:solidFill>
                <a:latin typeface="Chalkduster"/>
                <a:cs typeface="Chalkduster"/>
              </a:rPr>
              <a:t>- Harry Snyder</a:t>
            </a:r>
            <a:endParaRPr lang="en-US" sz="1600" dirty="0">
              <a:solidFill>
                <a:srgbClr val="7A0000"/>
              </a:solidFill>
              <a:latin typeface="Chalkduster"/>
              <a:cs typeface="Chalkduster"/>
            </a:endParaRPr>
          </a:p>
        </p:txBody>
      </p:sp>
    </p:spTree>
    <p:extLst>
      <p:ext uri="{BB962C8B-B14F-4D97-AF65-F5344CB8AC3E}">
        <p14:creationId xmlns:p14="http://schemas.microsoft.com/office/powerpoint/2010/main" val="107460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0"/>
            <a:ext cx="8229600" cy="819150"/>
          </a:xfrm>
        </p:spPr>
        <p:txBody>
          <a:bodyPr>
            <a:normAutofit fontScale="90000"/>
          </a:bodyPr>
          <a:lstStyle/>
          <a:p>
            <a:r>
              <a:rPr lang="en-US" sz="3600" b="1" dirty="0" smtClean="0">
                <a:solidFill>
                  <a:schemeClr val="accent1">
                    <a:lumMod val="75000"/>
                  </a:schemeClr>
                </a:solidFill>
                <a:latin typeface="Palatino"/>
                <a:cs typeface="Palatino"/>
              </a:rPr>
              <a:t>Community</a:t>
            </a:r>
            <a:r>
              <a:rPr lang="en-US" b="1" dirty="0" smtClean="0">
                <a:solidFill>
                  <a:schemeClr val="accent1">
                    <a:lumMod val="75000"/>
                  </a:schemeClr>
                </a:solidFill>
                <a:latin typeface="Palatino"/>
                <a:cs typeface="Palatino"/>
              </a:rPr>
              <a:t> </a:t>
            </a:r>
            <a:r>
              <a:rPr lang="en-US" sz="3600" b="1" dirty="0" smtClean="0">
                <a:solidFill>
                  <a:schemeClr val="accent1">
                    <a:lumMod val="75000"/>
                  </a:schemeClr>
                </a:solidFill>
                <a:latin typeface="Palatino"/>
                <a:cs typeface="Palatino"/>
              </a:rPr>
              <a:t>Engagement / Mobilization</a:t>
            </a:r>
            <a:endParaRPr lang="en-US" sz="3600" b="1" dirty="0">
              <a:solidFill>
                <a:schemeClr val="accent1">
                  <a:lumMod val="75000"/>
                </a:schemeClr>
              </a:solidFill>
              <a:latin typeface="Palatino"/>
              <a:cs typeface="Palatino"/>
            </a:endParaRPr>
          </a:p>
        </p:txBody>
      </p:sp>
      <p:sp>
        <p:nvSpPr>
          <p:cNvPr id="3" name="Content Placeholder 2"/>
          <p:cNvSpPr>
            <a:spLocks noGrp="1"/>
          </p:cNvSpPr>
          <p:nvPr>
            <p:ph idx="1"/>
          </p:nvPr>
        </p:nvSpPr>
        <p:spPr>
          <a:xfrm>
            <a:off x="457200" y="850900"/>
            <a:ext cx="8577356" cy="5275263"/>
          </a:xfrm>
        </p:spPr>
        <p:txBody>
          <a:bodyPr>
            <a:normAutofit/>
          </a:bodyPr>
          <a:lstStyle/>
          <a:p>
            <a:pPr>
              <a:spcBef>
                <a:spcPts val="0"/>
              </a:spcBef>
              <a:spcAft>
                <a:spcPts val="600"/>
              </a:spcAft>
              <a:buFont typeface="Wingdings" charset="2"/>
              <a:buChar char="Ø"/>
            </a:pPr>
            <a:r>
              <a:rPr lang="en-US" sz="1800" b="1" dirty="0" smtClean="0">
                <a:latin typeface="Gill Sans"/>
                <a:cs typeface="Gill Sans"/>
              </a:rPr>
              <a:t>Communities of Color </a:t>
            </a:r>
            <a:r>
              <a:rPr lang="en-US" sz="1800" dirty="0" smtClean="0">
                <a:latin typeface="Gill Sans SemiBold"/>
                <a:cs typeface="Gill Sans SemiBold"/>
              </a:rPr>
              <a:t>– events, leadership organizations, canvassing neighborhoods, youth</a:t>
            </a:r>
          </a:p>
          <a:p>
            <a:pPr>
              <a:spcBef>
                <a:spcPts val="0"/>
              </a:spcBef>
              <a:spcAft>
                <a:spcPts val="600"/>
              </a:spcAft>
              <a:buFont typeface="Wingdings" charset="2"/>
              <a:buChar char="Ø"/>
            </a:pPr>
            <a:r>
              <a:rPr lang="en-US" sz="1800" b="1" dirty="0" smtClean="0">
                <a:latin typeface="Gill Sans"/>
                <a:cs typeface="Gill Sans"/>
              </a:rPr>
              <a:t>Schools / parents:  </a:t>
            </a:r>
            <a:r>
              <a:rPr lang="en-US" sz="1800" dirty="0" smtClean="0">
                <a:latin typeface="Gill Sans SemiBold"/>
                <a:cs typeface="Gill Sans SemiBold"/>
              </a:rPr>
              <a:t>PTA, </a:t>
            </a:r>
            <a:r>
              <a:rPr lang="en-US" sz="1800" dirty="0" err="1" smtClean="0">
                <a:latin typeface="Gill Sans SemiBold"/>
                <a:cs typeface="Gill Sans SemiBold"/>
              </a:rPr>
              <a:t>etrees</a:t>
            </a:r>
            <a:r>
              <a:rPr lang="en-US" sz="1800" dirty="0" smtClean="0">
                <a:latin typeface="Gill Sans SemiBold"/>
                <a:cs typeface="Gill Sans SemiBold"/>
              </a:rPr>
              <a:t>, events, volunteer recruitment</a:t>
            </a:r>
          </a:p>
          <a:p>
            <a:pPr>
              <a:spcBef>
                <a:spcPts val="0"/>
              </a:spcBef>
              <a:spcAft>
                <a:spcPts val="600"/>
              </a:spcAft>
              <a:buFont typeface="Wingdings" charset="2"/>
              <a:buChar char="Ø"/>
            </a:pPr>
            <a:r>
              <a:rPr lang="en-US" sz="1800" b="1" dirty="0" smtClean="0">
                <a:latin typeface="Gill Sans"/>
                <a:cs typeface="Gill Sans"/>
              </a:rPr>
              <a:t>UC:  </a:t>
            </a:r>
            <a:r>
              <a:rPr lang="en-US" sz="1800" dirty="0" smtClean="0">
                <a:latin typeface="Gill Sans SemiBold"/>
                <a:cs typeface="Gill Sans SemiBold"/>
              </a:rPr>
              <a:t>SPH internship, student leadership, faculty </a:t>
            </a:r>
          </a:p>
          <a:p>
            <a:pPr>
              <a:spcBef>
                <a:spcPts val="0"/>
              </a:spcBef>
              <a:spcAft>
                <a:spcPts val="600"/>
              </a:spcAft>
              <a:buFont typeface="Wingdings" charset="2"/>
              <a:buChar char="Ø"/>
            </a:pPr>
            <a:r>
              <a:rPr lang="en-US" sz="1800" b="1" dirty="0" smtClean="0">
                <a:latin typeface="Gill Sans"/>
                <a:cs typeface="Gill Sans"/>
              </a:rPr>
              <a:t>Soda Series:  </a:t>
            </a:r>
            <a:r>
              <a:rPr lang="en-US" sz="1800" dirty="0" smtClean="0">
                <a:latin typeface="Gill Sans SemiBold"/>
                <a:cs typeface="Gill Sans SemiBold"/>
              </a:rPr>
              <a:t>targeting different voting groups, especially hills voters and UC faculty &amp; staff</a:t>
            </a:r>
          </a:p>
          <a:p>
            <a:pPr>
              <a:spcBef>
                <a:spcPts val="0"/>
              </a:spcBef>
              <a:spcAft>
                <a:spcPts val="600"/>
              </a:spcAft>
              <a:buFont typeface="Wingdings" charset="2"/>
              <a:buChar char="Ø"/>
            </a:pPr>
            <a:r>
              <a:rPr lang="en-US" sz="1800" b="1" dirty="0" smtClean="0">
                <a:latin typeface="Gill Sans"/>
                <a:cs typeface="Gill Sans"/>
              </a:rPr>
              <a:t>Local business:  </a:t>
            </a:r>
            <a:r>
              <a:rPr lang="en-US" sz="1800" dirty="0" smtClean="0">
                <a:latin typeface="Gill Sans SemiBold"/>
                <a:cs typeface="Gill Sans SemiBold"/>
              </a:rPr>
              <a:t>lots of outreach to explain the health impact and recruit supporters.  Debate at Chamber of Commerce.  </a:t>
            </a:r>
          </a:p>
        </p:txBody>
      </p:sp>
      <p:pic>
        <p:nvPicPr>
          <p:cNvPr id="6" name="Picture 5" descr="10401510_726187277420199_1013543582063327600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8197" y="3505274"/>
            <a:ext cx="4990161" cy="3110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57200" y="3505275"/>
            <a:ext cx="3412077" cy="2693045"/>
          </a:xfrm>
          <a:prstGeom prst="rect">
            <a:avLst/>
          </a:prstGeom>
          <a:noFill/>
        </p:spPr>
        <p:txBody>
          <a:bodyPr wrap="square" rtlCol="0">
            <a:spAutoFit/>
          </a:bodyPr>
          <a:lstStyle/>
          <a:p>
            <a:pPr marL="285750" indent="-285750">
              <a:spcAft>
                <a:spcPts val="600"/>
              </a:spcAft>
              <a:buFont typeface="Wingdings" charset="2"/>
              <a:buChar char="Ø"/>
            </a:pPr>
            <a:r>
              <a:rPr lang="en-US" b="1" dirty="0">
                <a:latin typeface="Gill Sans"/>
                <a:cs typeface="Gill Sans"/>
              </a:rPr>
              <a:t>Role of youth:  </a:t>
            </a:r>
            <a:r>
              <a:rPr lang="en-US" dirty="0">
                <a:latin typeface="Gill Sans SemiBold"/>
                <a:cs typeface="Gill Sans SemiBold"/>
              </a:rPr>
              <a:t>Ecology Center &amp; LCHC hired teen and young adults to canvass.  Tried to get funding for youth outreach and education before we started.</a:t>
            </a:r>
          </a:p>
          <a:p>
            <a:pPr marL="285750" indent="-285750">
              <a:spcBef>
                <a:spcPts val="0"/>
              </a:spcBef>
              <a:spcAft>
                <a:spcPts val="600"/>
              </a:spcAft>
              <a:buFont typeface="Wingdings" charset="2"/>
              <a:buChar char="Ø"/>
            </a:pPr>
            <a:r>
              <a:rPr lang="en-US" b="1" dirty="0">
                <a:latin typeface="Gill Sans"/>
                <a:cs typeface="Gill Sans"/>
              </a:rPr>
              <a:t>Bloomberg </a:t>
            </a:r>
            <a:r>
              <a:rPr lang="en-US" b="1" dirty="0" smtClean="0">
                <a:latin typeface="Gill Sans"/>
                <a:cs typeface="Gill Sans"/>
              </a:rPr>
              <a:t>funds</a:t>
            </a:r>
            <a:r>
              <a:rPr lang="en-US" dirty="0" smtClean="0">
                <a:latin typeface="Gill Sans SemiBold"/>
                <a:cs typeface="Gill Sans SemiBold"/>
              </a:rPr>
              <a:t> enabled hiring 30 </a:t>
            </a:r>
            <a:r>
              <a:rPr lang="en-US" dirty="0">
                <a:latin typeface="Gill Sans SemiBold"/>
                <a:cs typeface="Gill Sans SemiBold"/>
              </a:rPr>
              <a:t>people for the last two weeks</a:t>
            </a:r>
            <a:r>
              <a:rPr lang="en-US" sz="2000" dirty="0"/>
              <a:t>.</a:t>
            </a:r>
          </a:p>
        </p:txBody>
      </p:sp>
    </p:spTree>
    <p:extLst>
      <p:ext uri="{BB962C8B-B14F-4D97-AF65-F5344CB8AC3E}">
        <p14:creationId xmlns:p14="http://schemas.microsoft.com/office/powerpoint/2010/main" val="2300391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20027</TotalTime>
  <Words>3568</Words>
  <Application>Microsoft Office PowerPoint</Application>
  <PresentationFormat>On-screen Show (4:3)</PresentationFormat>
  <Paragraphs>468</Paragraphs>
  <Slides>46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Chalkduster</vt:lpstr>
      <vt:lpstr>Gill Sans</vt:lpstr>
      <vt:lpstr>Gill Sans SemiBold</vt:lpstr>
      <vt:lpstr>Mangal</vt:lpstr>
      <vt:lpstr>Palatino</vt:lpstr>
      <vt:lpstr>Wingdings</vt:lpstr>
      <vt:lpstr>Office Theme</vt:lpstr>
      <vt:lpstr>How Berkeley Beat Big Soda  &amp; your city can too!</vt:lpstr>
      <vt:lpstr>Bay Area Sugary Drink Tax Basics</vt:lpstr>
      <vt:lpstr>Bay Area Sugary Drink Taxes: What does it tax?</vt:lpstr>
      <vt:lpstr>Bay Area Sugary Drink Tax Basics 2</vt:lpstr>
      <vt:lpstr>Outcome from Berkeley tax</vt:lpstr>
      <vt:lpstr>Bay Area Soda Tax:  History</vt:lpstr>
      <vt:lpstr>PowerPoint Presentation</vt:lpstr>
      <vt:lpstr>How we pre-empted Big Soda play book</vt:lpstr>
      <vt:lpstr>Community Engagement / Mobilization</vt:lpstr>
      <vt:lpstr>Resources in Berkeley</vt:lpstr>
      <vt:lpstr>Lessons Learned from 2016 campaigns</vt:lpstr>
      <vt:lpstr>Money in 2014</vt:lpstr>
      <vt:lpstr>Money in 2016</vt:lpstr>
      <vt:lpstr>Why did Bay Area soda taxes win?</vt:lpstr>
      <vt:lpstr>Assess your community’s readiness</vt:lpstr>
      <vt:lpstr>Difference between passing the tax and the Public Health win </vt:lpstr>
      <vt:lpstr>Together, we can beat Big Soda!</vt:lpstr>
      <vt:lpstr>Berkeley vs Big Soda best mail piece</vt:lpstr>
      <vt:lpstr>PowerPoint Presentation</vt:lpstr>
      <vt:lpstr>Framing the Issue:  Individual Responsibility</vt:lpstr>
      <vt:lpstr>Framing the issue:  Environmental </vt:lpstr>
      <vt:lpstr>Opposition messages</vt:lpstr>
      <vt:lpstr>Voter Polls</vt:lpstr>
      <vt:lpstr> Key decisions in Berkeley soda tax effort: </vt:lpstr>
      <vt:lpstr>Community Assessment:  Was Berkeley Ready?</vt:lpstr>
      <vt:lpstr>Analyze Community Vulnerabilities:</vt:lpstr>
      <vt:lpstr>Lessons from Tobacco Prevention</vt:lpstr>
      <vt:lpstr>Public visibility and media: </vt:lpstr>
      <vt:lpstr>Together, we can beat Big Soda!</vt:lpstr>
      <vt:lpstr>PowerPoint Presentation</vt:lpstr>
      <vt:lpstr>Framing the issue:</vt:lpstr>
      <vt:lpstr>Berkeley’s Measure D</vt:lpstr>
      <vt:lpstr>YES on Measure D talking points:</vt:lpstr>
      <vt:lpstr>Accountability</vt:lpstr>
      <vt:lpstr> Decision to go with a general tax </vt:lpstr>
      <vt:lpstr>PowerPoint Presentation</vt:lpstr>
      <vt:lpstr>Why a sugary drink tax?</vt:lpstr>
      <vt:lpstr>Why a sugary drink tax?</vt:lpstr>
      <vt:lpstr>Why a sugary drink tax?</vt:lpstr>
      <vt:lpstr>Beverage Industry Marketing </vt:lpstr>
      <vt:lpstr>PowerPoint Presentation</vt:lpstr>
      <vt:lpstr>How do taxes improve health?</vt:lpstr>
      <vt:lpstr>Outcome from Berkeley tax</vt:lpstr>
      <vt:lpstr>What Berkeley funded in 2015/16</vt:lpstr>
      <vt:lpstr>Berkeley’s Tax WORKS!  </vt:lpstr>
      <vt:lpstr>Why did Berkeley win?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Berkeley Beat Big Soda – and how your city can too!</dc:title>
  <dc:creator>Holly Scheider</dc:creator>
  <cp:lastModifiedBy>Margaret</cp:lastModifiedBy>
  <cp:revision>159</cp:revision>
  <cp:lastPrinted>2017-02-15T14:49:29Z</cp:lastPrinted>
  <dcterms:created xsi:type="dcterms:W3CDTF">2014-12-01T01:54:48Z</dcterms:created>
  <dcterms:modified xsi:type="dcterms:W3CDTF">2017-02-21T03:41:29Z</dcterms:modified>
</cp:coreProperties>
</file>