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7.xml" ContentType="application/vnd.openxmlformats-officedocument.drawingml.chart+xml"/>
  <Override PartName="/ppt/notesSlides/notesSlide1.xml" ContentType="application/vnd.openxmlformats-officedocument.presentationml.notesSlide+xml"/>
  <Override PartName="/ppt/charts/chart8.xml" ContentType="application/vnd.openxmlformats-officedocument.drawingml.chart+xml"/>
  <Override PartName="/ppt/notesSlides/notesSlide2.xml" ContentType="application/vnd.openxmlformats-officedocument.presentationml.notesSlide+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1"/>
  </p:sldMasterIdLst>
  <p:notesMasterIdLst>
    <p:notesMasterId r:id="rId23"/>
  </p:notesMasterIdLst>
  <p:sldIdLst>
    <p:sldId id="258" r:id="rId2"/>
    <p:sldId id="443" r:id="rId3"/>
    <p:sldId id="407" r:id="rId4"/>
    <p:sldId id="446" r:id="rId5"/>
    <p:sldId id="447" r:id="rId6"/>
    <p:sldId id="448" r:id="rId7"/>
    <p:sldId id="449" r:id="rId8"/>
    <p:sldId id="450" r:id="rId9"/>
    <p:sldId id="451" r:id="rId10"/>
    <p:sldId id="452" r:id="rId11"/>
    <p:sldId id="453" r:id="rId12"/>
    <p:sldId id="454" r:id="rId13"/>
    <p:sldId id="455" r:id="rId14"/>
    <p:sldId id="458" r:id="rId15"/>
    <p:sldId id="456" r:id="rId16"/>
    <p:sldId id="457" r:id="rId17"/>
    <p:sldId id="459" r:id="rId18"/>
    <p:sldId id="460" r:id="rId19"/>
    <p:sldId id="444" r:id="rId20"/>
    <p:sldId id="445" r:id="rId21"/>
    <p:sldId id="461" r:id="rId22"/>
  </p:sldIdLst>
  <p:sldSz cx="9144000" cy="6858000" type="letter"/>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6E00"/>
    <a:srgbClr val="FF9900"/>
    <a:srgbClr val="00FFFF"/>
    <a:srgbClr val="CCCCFF"/>
    <a:srgbClr val="CC0099"/>
    <a:srgbClr val="0099CC"/>
    <a:srgbClr val="FF3300"/>
    <a:srgbClr val="006600"/>
    <a:srgbClr val="66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446" y="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282"/>
    </p:cViewPr>
  </p:sorter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052223251505331E-2"/>
          <c:y val="1.8356648407904973E-2"/>
          <c:w val="0.84516685427850047"/>
          <c:h val="0.94872176378348161"/>
        </c:manualLayout>
      </c:layout>
      <c:pieChart>
        <c:varyColors val="1"/>
        <c:ser>
          <c:idx val="0"/>
          <c:order val="0"/>
          <c:tx>
            <c:strRef>
              <c:f>Sheet1!$B$1</c:f>
              <c:strCache>
                <c:ptCount val="1"/>
                <c:pt idx="0">
                  <c:v>Column2</c:v>
                </c:pt>
              </c:strCache>
            </c:strRef>
          </c:tx>
          <c:spPr>
            <a:ln>
              <a:noFill/>
            </a:ln>
            <a:effectLst/>
            <a:scene3d>
              <a:camera prst="orthographicFront"/>
              <a:lightRig rig="soft" dir="t"/>
            </a:scene3d>
            <a:sp3d/>
          </c:spPr>
          <c:dPt>
            <c:idx val="0"/>
            <c:bubble3D val="0"/>
            <c:extLst xmlns:c16r2="http://schemas.microsoft.com/office/drawing/2015/06/chart">
              <c:ext xmlns:c16="http://schemas.microsoft.com/office/drawing/2014/chart" uri="{C3380CC4-5D6E-409C-BE32-E72D297353CC}">
                <c16:uniqueId val="{00000001-41E1-4AD0-BBCB-67EA7EEE9D9D}"/>
              </c:ext>
            </c:extLst>
          </c:dPt>
          <c:dPt>
            <c:idx val="1"/>
            <c:bubble3D val="0"/>
            <c:spPr>
              <a:solidFill>
                <a:schemeClr val="accent4"/>
              </a:solidFill>
              <a:ln>
                <a:noFill/>
              </a:ln>
              <a:effectLst/>
              <a:scene3d>
                <a:camera prst="orthographicFront"/>
                <a:lightRig rig="soft" dir="t"/>
              </a:scene3d>
              <a:sp3d/>
            </c:spPr>
            <c:extLst xmlns:c16r2="http://schemas.microsoft.com/office/drawing/2015/06/chart">
              <c:ext xmlns:c16="http://schemas.microsoft.com/office/drawing/2014/chart" uri="{C3380CC4-5D6E-409C-BE32-E72D297353CC}">
                <c16:uniqueId val="{00000003-41E1-4AD0-BBCB-67EA7EEE9D9D}"/>
              </c:ext>
            </c:extLst>
          </c:dPt>
          <c:dPt>
            <c:idx val="2"/>
            <c:bubble3D val="0"/>
            <c:spPr>
              <a:solidFill>
                <a:schemeClr val="accent6"/>
              </a:solidFill>
              <a:ln>
                <a:noFill/>
              </a:ln>
              <a:effectLst/>
              <a:scene3d>
                <a:camera prst="orthographicFront"/>
                <a:lightRig rig="soft" dir="t"/>
              </a:scene3d>
              <a:sp3d/>
            </c:spPr>
            <c:extLst xmlns:c16r2="http://schemas.microsoft.com/office/drawing/2015/06/chart">
              <c:ext xmlns:c16="http://schemas.microsoft.com/office/drawing/2014/chart" uri="{C3380CC4-5D6E-409C-BE32-E72D297353CC}">
                <c16:uniqueId val="{00000005-41E1-4AD0-BBCB-67EA7EEE9D9D}"/>
              </c:ext>
            </c:extLst>
          </c:dPt>
          <c:dLbls>
            <c:dLbl>
              <c:idx val="0"/>
              <c:layout>
                <c:manualLayout>
                  <c:x val="0.21399158184495232"/>
                  <c:y val="0.18434748370835286"/>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1-41E1-4AD0-BBCB-67EA7EEE9D9D}"/>
                </c:ext>
                <c:ext xmlns:c15="http://schemas.microsoft.com/office/drawing/2012/chart" uri="{CE6537A1-D6FC-4f65-9D91-7224C49458BB}"/>
              </c:extLst>
            </c:dLbl>
            <c:dLbl>
              <c:idx val="1"/>
              <c:layout>
                <c:manualLayout>
                  <c:x val="-0.19825779399526272"/>
                  <c:y val="2.4197042459447014E-2"/>
                </c:manualLayout>
              </c:layout>
              <c:dLblPos val="bestFi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3-41E1-4AD0-BBCB-67EA7EEE9D9D}"/>
                </c:ext>
                <c:ext xmlns:c15="http://schemas.microsoft.com/office/drawing/2012/chart" uri="{CE6537A1-D6FC-4f65-9D91-7224C49458BB}"/>
              </c:extLst>
            </c:dLbl>
            <c:dLbl>
              <c:idx val="2"/>
              <c:layout>
                <c:manualLayout>
                  <c:x val="-4.8709109532040204E-2"/>
                  <c:y val="-6.4573514871182985E-2"/>
                </c:manualLayout>
              </c:layout>
              <c:spPr>
                <a:noFill/>
                <a:ln>
                  <a:noFill/>
                </a:ln>
                <a:effectLst/>
              </c:spPr>
              <c:txPr>
                <a:bodyPr wrap="square" lIns="38100" tIns="19050" rIns="38100" bIns="19050" anchor="ctr">
                  <a:spAutoFit/>
                </a:bodyPr>
                <a:lstStyle/>
                <a:p>
                  <a:pPr>
                    <a:defRPr sz="1800">
                      <a:solidFill>
                        <a:schemeClr val="tx1"/>
                      </a:solidFill>
                    </a:defRPr>
                  </a:pPr>
                  <a:endParaRPr lang="en-US"/>
                </a:p>
              </c:txPr>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5-41E1-4AD0-BBCB-67EA7EEE9D9D}"/>
                </c:ext>
                <c:ext xmlns:c15="http://schemas.microsoft.com/office/drawing/2012/chart" uri="{CE6537A1-D6FC-4f65-9D91-7224C49458BB}">
                  <c15:layout>
                    <c:manualLayout>
                      <c:w val="0.18792186799820754"/>
                      <c:h val="0.25552646895289788"/>
                    </c:manualLayout>
                  </c15:layout>
                </c:ext>
              </c:extLst>
            </c:dLbl>
            <c:spPr>
              <a:noFill/>
              <a:ln>
                <a:noFill/>
              </a:ln>
              <a:effectLst/>
            </c:spPr>
            <c:txPr>
              <a:bodyPr wrap="square" lIns="38100" tIns="19050" rIns="38100" bIns="19050" anchor="ctr">
                <a:spAutoFit/>
              </a:bodyPr>
              <a:lstStyle/>
              <a:p>
                <a:pPr>
                  <a:defRPr sz="1800">
                    <a:solidFill>
                      <a:schemeClr val="accent3"/>
                    </a:solidFill>
                  </a:defRPr>
                </a:pPr>
                <a:endParaRPr lang="en-US"/>
              </a:p>
            </c:txPr>
            <c:showLegendKey val="0"/>
            <c:showVal val="1"/>
            <c:showCatName val="1"/>
            <c:showSerName val="0"/>
            <c:showPercent val="0"/>
            <c:showBubbleSize val="0"/>
            <c:separator>
</c:separator>
            <c:showLeaderLines val="1"/>
            <c:extLst xmlns:c16r2="http://schemas.microsoft.com/office/drawing/2015/06/chart">
              <c:ext xmlns:c15="http://schemas.microsoft.com/office/drawing/2012/chart" uri="{CE6537A1-D6FC-4f65-9D91-7224C49458BB}"/>
            </c:extLst>
          </c:dLbls>
          <c:cat>
            <c:strRef>
              <c:f>Sheet1!$A$2:$A$4</c:f>
              <c:strCache>
                <c:ptCount val="3"/>
                <c:pt idx="0">
                  <c:v>Right Direction</c:v>
                </c:pt>
                <c:pt idx="1">
                  <c:v>Wrong Track</c:v>
                </c:pt>
                <c:pt idx="2">
                  <c:v>Don't Know</c:v>
                </c:pt>
              </c:strCache>
            </c:strRef>
          </c:cat>
          <c:val>
            <c:numRef>
              <c:f>Sheet1!$B$2:$B$4</c:f>
              <c:numCache>
                <c:formatCode>0%</c:formatCode>
                <c:ptCount val="3"/>
                <c:pt idx="0">
                  <c:v>0.51</c:v>
                </c:pt>
                <c:pt idx="1">
                  <c:v>0.31</c:v>
                </c:pt>
                <c:pt idx="2">
                  <c:v>0.18</c:v>
                </c:pt>
              </c:numCache>
            </c:numRef>
          </c:val>
          <c:extLst xmlns:c16r2="http://schemas.microsoft.com/office/drawing/2015/06/chart">
            <c:ext xmlns:c16="http://schemas.microsoft.com/office/drawing/2014/chart" uri="{C3380CC4-5D6E-409C-BE32-E72D297353CC}">
              <c16:uniqueId val="{00000008-41E1-4AD0-BBCB-67EA7EEE9D9D}"/>
            </c:ext>
          </c:extLst>
        </c:ser>
        <c:dLbls>
          <c:showLegendKey val="0"/>
          <c:showVal val="0"/>
          <c:showCatName val="0"/>
          <c:showSerName val="0"/>
          <c:showPercent val="0"/>
          <c:showBubbleSize val="0"/>
          <c:showLeaderLines val="1"/>
        </c:dLbls>
        <c:firstSliceAng val="206"/>
      </c:pieChart>
    </c:plotArea>
    <c:plotVisOnly val="1"/>
    <c:dispBlanksAs val="zero"/>
    <c:showDLblsOverMax val="0"/>
  </c:chart>
  <c:spPr>
    <a:scene3d>
      <a:camera prst="orthographicFront"/>
      <a:lightRig rig="threePt" dir="t"/>
    </a:scene3d>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168035764861629"/>
          <c:y val="3.4840468313753752E-2"/>
          <c:w val="0.65804611265570756"/>
          <c:h val="0.87934623619443331"/>
        </c:manualLayout>
      </c:layout>
      <c:barChart>
        <c:barDir val="bar"/>
        <c:grouping val="clustered"/>
        <c:varyColors val="0"/>
        <c:ser>
          <c:idx val="0"/>
          <c:order val="0"/>
          <c:tx>
            <c:strRef>
              <c:f>Sheet1!$B$1</c:f>
              <c:strCache>
                <c:ptCount val="1"/>
                <c:pt idx="0">
                  <c:v>Q2</c:v>
                </c:pt>
              </c:strCache>
            </c:strRef>
          </c:tx>
          <c:spPr>
            <a:solidFill>
              <a:schemeClr val="accent1"/>
            </a:solidFill>
            <a:ln>
              <a:noFill/>
            </a:ln>
            <a:effectLst/>
          </c:spPr>
          <c:invertIfNegative val="0"/>
          <c:dPt>
            <c:idx val="1"/>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1-C106-4DD4-99B1-6BB5DA2295FA}"/>
              </c:ext>
            </c:extLst>
          </c:dPt>
          <c:dPt>
            <c:idx val="2"/>
            <c:invertIfNegative val="0"/>
            <c:bubble3D val="0"/>
            <c:spPr>
              <a:solidFill>
                <a:schemeClr val="accent1">
                  <a:lumMod val="20000"/>
                  <a:lumOff val="80000"/>
                </a:schemeClr>
              </a:solidFill>
              <a:ln>
                <a:noFill/>
              </a:ln>
              <a:effectLst/>
            </c:spPr>
            <c:extLst xmlns:c16r2="http://schemas.microsoft.com/office/drawing/2015/06/chart">
              <c:ext xmlns:c16="http://schemas.microsoft.com/office/drawing/2014/chart" uri="{C3380CC4-5D6E-409C-BE32-E72D297353CC}">
                <c16:uniqueId val="{00000003-C106-4DD4-99B1-6BB5DA2295FA}"/>
              </c:ext>
            </c:extLst>
          </c:dPt>
          <c:dPt>
            <c:idx val="4"/>
            <c:invertIfNegative val="0"/>
            <c:bubble3D val="0"/>
            <c:spPr>
              <a:solidFill>
                <a:schemeClr val="accent5">
                  <a:lumMod val="40000"/>
                  <a:lumOff val="60000"/>
                </a:schemeClr>
              </a:solidFill>
              <a:ln>
                <a:noFill/>
              </a:ln>
              <a:effectLst/>
            </c:spPr>
            <c:extLst xmlns:c16r2="http://schemas.microsoft.com/office/drawing/2015/06/chart">
              <c:ext xmlns:c16="http://schemas.microsoft.com/office/drawing/2014/chart" uri="{C3380CC4-5D6E-409C-BE32-E72D297353CC}">
                <c16:uniqueId val="{00000005-C106-4DD4-99B1-6BB5DA2295FA}"/>
              </c:ext>
            </c:extLst>
          </c:dPt>
          <c:dPt>
            <c:idx val="5"/>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7-C106-4DD4-99B1-6BB5DA2295FA}"/>
              </c:ext>
            </c:extLst>
          </c:dPt>
          <c:dPt>
            <c:idx val="6"/>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9-C106-4DD4-99B1-6BB5DA2295FA}"/>
              </c:ext>
            </c:extLst>
          </c:dPt>
          <c:dPt>
            <c:idx val="8"/>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C106-4DD4-99B1-6BB5DA2295F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Definitely yes</c:v>
                </c:pt>
                <c:pt idx="1">
                  <c:v>Probably yes</c:v>
                </c:pt>
                <c:pt idx="2">
                  <c:v>Undecided, lean yes</c:v>
                </c:pt>
                <c:pt idx="4">
                  <c:v>Undecided, lean no</c:v>
                </c:pt>
                <c:pt idx="5">
                  <c:v>Probably no</c:v>
                </c:pt>
                <c:pt idx="6">
                  <c:v>Definitely no</c:v>
                </c:pt>
                <c:pt idx="8">
                  <c:v>Undecided</c:v>
                </c:pt>
              </c:strCache>
            </c:strRef>
          </c:cat>
          <c:val>
            <c:numRef>
              <c:f>Sheet1!$B$2:$B$10</c:f>
              <c:numCache>
                <c:formatCode>0%</c:formatCode>
                <c:ptCount val="9"/>
                <c:pt idx="0">
                  <c:v>0.33</c:v>
                </c:pt>
                <c:pt idx="1">
                  <c:v>0.2</c:v>
                </c:pt>
                <c:pt idx="2">
                  <c:v>0.04</c:v>
                </c:pt>
                <c:pt idx="4">
                  <c:v>0.03</c:v>
                </c:pt>
                <c:pt idx="5">
                  <c:v>0.11</c:v>
                </c:pt>
                <c:pt idx="6">
                  <c:v>0.23</c:v>
                </c:pt>
                <c:pt idx="8">
                  <c:v>0.06</c:v>
                </c:pt>
              </c:numCache>
            </c:numRef>
          </c:val>
          <c:extLst xmlns:c16r2="http://schemas.microsoft.com/office/drawing/2015/06/chart">
            <c:ext xmlns:c16="http://schemas.microsoft.com/office/drawing/2014/chart" uri="{C3380CC4-5D6E-409C-BE32-E72D297353CC}">
              <c16:uniqueId val="{0000000C-C106-4DD4-99B1-6BB5DA2295FA}"/>
            </c:ext>
          </c:extLst>
        </c:ser>
        <c:dLbls>
          <c:showLegendKey val="0"/>
          <c:showVal val="0"/>
          <c:showCatName val="0"/>
          <c:showSerName val="0"/>
          <c:showPercent val="0"/>
          <c:showBubbleSize val="0"/>
        </c:dLbls>
        <c:gapWidth val="21"/>
        <c:axId val="412058040"/>
        <c:axId val="412058432"/>
      </c:barChart>
      <c:catAx>
        <c:axId val="41205804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12058432"/>
        <c:crosses val="autoZero"/>
        <c:auto val="1"/>
        <c:lblAlgn val="ctr"/>
        <c:lblOffset val="100"/>
        <c:noMultiLvlLbl val="0"/>
      </c:catAx>
      <c:valAx>
        <c:axId val="412058432"/>
        <c:scaling>
          <c:orientation val="minMax"/>
        </c:scaling>
        <c:delete val="1"/>
        <c:axPos val="b"/>
        <c:numFmt formatCode="0%" sourceLinked="0"/>
        <c:majorTickMark val="out"/>
        <c:minorTickMark val="none"/>
        <c:tickLblPos val="nextTo"/>
        <c:crossAx val="412058040"/>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4616615512919973"/>
          <c:y val="5.320309972084962E-2"/>
          <c:w val="0.32849222119822347"/>
          <c:h val="0.8805068621673956"/>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1"/>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C106-4DD4-99B1-6BB5DA2295FA}"/>
              </c:ext>
            </c:extLst>
          </c:dPt>
          <c:dPt>
            <c:idx val="2"/>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3-C106-4DD4-99B1-6BB5DA2295FA}"/>
              </c:ext>
            </c:extLst>
          </c:dPt>
          <c:dPt>
            <c:idx val="4"/>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5-C106-4DD4-99B1-6BB5DA2295FA}"/>
              </c:ext>
            </c:extLst>
          </c:dPt>
          <c:dPt>
            <c:idx val="5"/>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7-C106-4DD4-99B1-6BB5DA2295FA}"/>
              </c:ext>
            </c:extLst>
          </c:dPt>
          <c:dPt>
            <c:idx val="6"/>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9-C106-4DD4-99B1-6BB5DA2295FA}"/>
              </c:ext>
            </c:extLst>
          </c:dPt>
          <c:dPt>
            <c:idx val="8"/>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B-C106-4DD4-99B1-6BB5DA2295FA}"/>
              </c:ext>
            </c:extLst>
          </c:dPt>
          <c:dPt>
            <c:idx val="14"/>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0-D685-4DA6-8C15-25E305D69CA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Should be taxed like everything else/other businesses</c:v>
                </c:pt>
                <c:pt idx="1">
                  <c:v>Brings money/revenue into the county</c:v>
                </c:pt>
                <c:pt idx="2">
                  <c:v>Will be put towards good causes (general)</c:v>
                </c:pt>
                <c:pt idx="3">
                  <c:v>Good idea/Support</c:v>
                </c:pt>
                <c:pt idx="4">
                  <c:v>Supports education/children</c:v>
                </c:pt>
                <c:pt idx="5">
                  <c:v>Medical marijuana helps people</c:v>
                </c:pt>
                <c:pt idx="6">
                  <c:v>Going to grow/use marijuana anyway</c:v>
                </c:pt>
                <c:pt idx="7">
                  <c:v>Supports health/addiction rehabilitation</c:v>
                </c:pt>
                <c:pt idx="8">
                  <c:v>Marijuana should be legal</c:v>
                </c:pt>
                <c:pt idx="9">
                  <c:v>Will deter people from using/selling marijuana</c:v>
                </c:pt>
                <c:pt idx="10">
                  <c:v>Should have regulations/Government regulated</c:v>
                </c:pt>
                <c:pt idx="11">
                  <c:v>Marijuana shouldn't be legal/It's dangerous</c:v>
                </c:pt>
              </c:strCache>
            </c:strRef>
          </c:cat>
          <c:val>
            <c:numRef>
              <c:f>Sheet1!$B$2:$B$13</c:f>
              <c:numCache>
                <c:formatCode>0%</c:formatCode>
                <c:ptCount val="12"/>
                <c:pt idx="0">
                  <c:v>0.22</c:v>
                </c:pt>
                <c:pt idx="1">
                  <c:v>0.2</c:v>
                </c:pt>
                <c:pt idx="2">
                  <c:v>0.13</c:v>
                </c:pt>
                <c:pt idx="3">
                  <c:v>0.12</c:v>
                </c:pt>
                <c:pt idx="4">
                  <c:v>0.09</c:v>
                </c:pt>
                <c:pt idx="5">
                  <c:v>7.0000000000000007E-2</c:v>
                </c:pt>
                <c:pt idx="6">
                  <c:v>0.06</c:v>
                </c:pt>
                <c:pt idx="7">
                  <c:v>0.06</c:v>
                </c:pt>
                <c:pt idx="8">
                  <c:v>0.05</c:v>
                </c:pt>
                <c:pt idx="9">
                  <c:v>0.05</c:v>
                </c:pt>
                <c:pt idx="10">
                  <c:v>0.04</c:v>
                </c:pt>
                <c:pt idx="11">
                  <c:v>0.04</c:v>
                </c:pt>
              </c:numCache>
            </c:numRef>
          </c:val>
          <c:extLst xmlns:c16r2="http://schemas.microsoft.com/office/drawing/2015/06/chart">
            <c:ext xmlns:c16="http://schemas.microsoft.com/office/drawing/2014/chart" uri="{C3380CC4-5D6E-409C-BE32-E72D297353CC}">
              <c16:uniqueId val="{0000000C-C106-4DD4-99B1-6BB5DA2295FA}"/>
            </c:ext>
          </c:extLst>
        </c:ser>
        <c:dLbls>
          <c:showLegendKey val="0"/>
          <c:showVal val="0"/>
          <c:showCatName val="0"/>
          <c:showSerName val="0"/>
          <c:showPercent val="0"/>
          <c:showBubbleSize val="0"/>
        </c:dLbls>
        <c:gapWidth val="21"/>
        <c:axId val="412059216"/>
        <c:axId val="412059608"/>
      </c:barChart>
      <c:catAx>
        <c:axId val="4120592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nSpc>
                <a:spcPct val="100000"/>
              </a:lnSpc>
              <a:defRPr sz="1600" b="0" i="0" u="none" strike="noStrike" kern="1200" baseline="0">
                <a:solidFill>
                  <a:schemeClr val="tx1"/>
                </a:solidFill>
                <a:latin typeface="+mn-lt"/>
                <a:ea typeface="+mn-ea"/>
                <a:cs typeface="+mn-cs"/>
              </a:defRPr>
            </a:pPr>
            <a:endParaRPr lang="en-US"/>
          </a:p>
        </c:txPr>
        <c:crossAx val="412059608"/>
        <c:crosses val="autoZero"/>
        <c:auto val="1"/>
        <c:lblAlgn val="ctr"/>
        <c:lblOffset val="100"/>
        <c:noMultiLvlLbl val="0"/>
      </c:catAx>
      <c:valAx>
        <c:axId val="412059608"/>
        <c:scaling>
          <c:orientation val="minMax"/>
        </c:scaling>
        <c:delete val="1"/>
        <c:axPos val="b"/>
        <c:numFmt formatCode="0%" sourceLinked="0"/>
        <c:majorTickMark val="out"/>
        <c:minorTickMark val="none"/>
        <c:tickLblPos val="nextTo"/>
        <c:crossAx val="412059216"/>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2217869141367577"/>
          <c:y val="5.5807303110093319E-2"/>
          <c:w val="0.35247966729040825"/>
          <c:h val="0.8779026980607566"/>
        </c:manualLayout>
      </c:layout>
      <c:barChart>
        <c:barDir val="bar"/>
        <c:grouping val="clustered"/>
        <c:varyColors val="0"/>
        <c:ser>
          <c:idx val="0"/>
          <c:order val="0"/>
          <c:tx>
            <c:strRef>
              <c:f>Sheet1!$B$1</c:f>
              <c:strCache>
                <c:ptCount val="1"/>
                <c:pt idx="0">
                  <c:v>Column1</c:v>
                </c:pt>
              </c:strCache>
            </c:strRef>
          </c:tx>
          <c:spPr>
            <a:solidFill>
              <a:schemeClr val="accent4"/>
            </a:solidFill>
            <a:ln>
              <a:noFill/>
            </a:ln>
            <a:effectLst/>
          </c:spPr>
          <c:invertIfNegative val="0"/>
          <c:dPt>
            <c:idx val="1"/>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1-C106-4DD4-99B1-6BB5DA2295FA}"/>
              </c:ext>
            </c:extLst>
          </c:dPt>
          <c:dPt>
            <c:idx val="2"/>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3-C106-4DD4-99B1-6BB5DA2295FA}"/>
              </c:ext>
            </c:extLst>
          </c:dPt>
          <c:dPt>
            <c:idx val="4"/>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5-C106-4DD4-99B1-6BB5DA2295FA}"/>
              </c:ext>
            </c:extLst>
          </c:dPt>
          <c:dPt>
            <c:idx val="5"/>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7-C106-4DD4-99B1-6BB5DA2295FA}"/>
              </c:ext>
            </c:extLst>
          </c:dPt>
          <c:dPt>
            <c:idx val="6"/>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9-C106-4DD4-99B1-6BB5DA2295FA}"/>
              </c:ext>
            </c:extLst>
          </c:dPt>
          <c:dPt>
            <c:idx val="8"/>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B-C106-4DD4-99B1-6BB5DA2295FA}"/>
              </c:ext>
            </c:extLst>
          </c:dPt>
          <c:dPt>
            <c:idx val="14"/>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0-D685-4DA6-8C15-25E305D69CA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Tax is too high/excessive</c:v>
                </c:pt>
                <c:pt idx="1">
                  <c:v>Oppose drugs/Marijuana should be illegal</c:v>
                </c:pt>
                <c:pt idx="2">
                  <c:v>Dislike all taxes</c:v>
                </c:pt>
                <c:pt idx="3">
                  <c:v>Bad idea/Disagree</c:v>
                </c:pt>
                <c:pt idx="4">
                  <c:v>Government cash grab/Gimmick</c:v>
                </c:pt>
                <c:pt idx="5">
                  <c:v>Dangerous/Will increase crime/Undesirable activities</c:v>
                </c:pt>
                <c:pt idx="6">
                  <c:v>Money won't go where it's supposed to go</c:v>
                </c:pt>
                <c:pt idx="7">
                  <c:v>Unfair for businesses/Discourages business</c:v>
                </c:pt>
                <c:pt idx="8">
                  <c:v>Taxing it makes it permanently legal</c:v>
                </c:pt>
                <c:pt idx="9">
                  <c:v>Kids could have access to it/Gateway drug</c:v>
                </c:pt>
              </c:strCache>
            </c:strRef>
          </c:cat>
          <c:val>
            <c:numRef>
              <c:f>Sheet1!$B$2:$B$11</c:f>
              <c:numCache>
                <c:formatCode>0%</c:formatCode>
                <c:ptCount val="10"/>
                <c:pt idx="0">
                  <c:v>0.2</c:v>
                </c:pt>
                <c:pt idx="1">
                  <c:v>0.16</c:v>
                </c:pt>
                <c:pt idx="2">
                  <c:v>0.13</c:v>
                </c:pt>
                <c:pt idx="3">
                  <c:v>0.09</c:v>
                </c:pt>
                <c:pt idx="4">
                  <c:v>0.06</c:v>
                </c:pt>
                <c:pt idx="5">
                  <c:v>0.06</c:v>
                </c:pt>
                <c:pt idx="6">
                  <c:v>0.05</c:v>
                </c:pt>
                <c:pt idx="7">
                  <c:v>0.04</c:v>
                </c:pt>
                <c:pt idx="8">
                  <c:v>0.04</c:v>
                </c:pt>
                <c:pt idx="9">
                  <c:v>0.04</c:v>
                </c:pt>
              </c:numCache>
            </c:numRef>
          </c:val>
          <c:extLst xmlns:c16r2="http://schemas.microsoft.com/office/drawing/2015/06/chart">
            <c:ext xmlns:c16="http://schemas.microsoft.com/office/drawing/2014/chart" uri="{C3380CC4-5D6E-409C-BE32-E72D297353CC}">
              <c16:uniqueId val="{0000000C-C106-4DD4-99B1-6BB5DA2295FA}"/>
            </c:ext>
          </c:extLst>
        </c:ser>
        <c:dLbls>
          <c:showLegendKey val="0"/>
          <c:showVal val="0"/>
          <c:showCatName val="0"/>
          <c:showSerName val="0"/>
          <c:showPercent val="0"/>
          <c:showBubbleSize val="0"/>
        </c:dLbls>
        <c:gapWidth val="21"/>
        <c:axId val="412060392"/>
        <c:axId val="412060784"/>
      </c:barChart>
      <c:catAx>
        <c:axId val="4120603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nSpc>
                <a:spcPct val="100000"/>
              </a:lnSpc>
              <a:defRPr sz="1600" b="0" i="0" u="none" strike="noStrike" kern="1200" baseline="0">
                <a:solidFill>
                  <a:schemeClr val="tx1"/>
                </a:solidFill>
                <a:latin typeface="+mn-lt"/>
                <a:ea typeface="+mn-ea"/>
                <a:cs typeface="+mn-cs"/>
              </a:defRPr>
            </a:pPr>
            <a:endParaRPr lang="en-US"/>
          </a:p>
        </c:txPr>
        <c:crossAx val="412060784"/>
        <c:crosses val="autoZero"/>
        <c:auto val="1"/>
        <c:lblAlgn val="ctr"/>
        <c:lblOffset val="100"/>
        <c:noMultiLvlLbl val="0"/>
      </c:catAx>
      <c:valAx>
        <c:axId val="412060784"/>
        <c:scaling>
          <c:orientation val="minMax"/>
        </c:scaling>
        <c:delete val="1"/>
        <c:axPos val="b"/>
        <c:numFmt formatCode="0%" sourceLinked="0"/>
        <c:majorTickMark val="out"/>
        <c:minorTickMark val="none"/>
        <c:tickLblPos val="nextTo"/>
        <c:crossAx val="412060392"/>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168035764861629"/>
          <c:y val="3.4840468313753752E-2"/>
          <c:w val="0.65804611265570756"/>
          <c:h val="0.87934623619443331"/>
        </c:manualLayout>
      </c:layout>
      <c:barChart>
        <c:barDir val="bar"/>
        <c:grouping val="clustered"/>
        <c:varyColors val="0"/>
        <c:ser>
          <c:idx val="0"/>
          <c:order val="0"/>
          <c:tx>
            <c:strRef>
              <c:f>Sheet1!$B$1</c:f>
              <c:strCache>
                <c:ptCount val="1"/>
                <c:pt idx="0">
                  <c:v>Q8</c:v>
                </c:pt>
              </c:strCache>
            </c:strRef>
          </c:tx>
          <c:spPr>
            <a:solidFill>
              <a:schemeClr val="accent1"/>
            </a:solidFill>
            <a:ln>
              <a:noFill/>
            </a:ln>
            <a:effectLst/>
          </c:spPr>
          <c:invertIfNegative val="0"/>
          <c:dPt>
            <c:idx val="1"/>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1-C106-4DD4-99B1-6BB5DA2295FA}"/>
              </c:ext>
            </c:extLst>
          </c:dPt>
          <c:dPt>
            <c:idx val="2"/>
            <c:invertIfNegative val="0"/>
            <c:bubble3D val="0"/>
            <c:spPr>
              <a:solidFill>
                <a:schemeClr val="accent1">
                  <a:lumMod val="20000"/>
                  <a:lumOff val="80000"/>
                </a:schemeClr>
              </a:solidFill>
              <a:ln>
                <a:noFill/>
              </a:ln>
              <a:effectLst/>
            </c:spPr>
            <c:extLst xmlns:c16r2="http://schemas.microsoft.com/office/drawing/2015/06/chart">
              <c:ext xmlns:c16="http://schemas.microsoft.com/office/drawing/2014/chart" uri="{C3380CC4-5D6E-409C-BE32-E72D297353CC}">
                <c16:uniqueId val="{00000003-C106-4DD4-99B1-6BB5DA2295FA}"/>
              </c:ext>
            </c:extLst>
          </c:dPt>
          <c:dPt>
            <c:idx val="4"/>
            <c:invertIfNegative val="0"/>
            <c:bubble3D val="0"/>
            <c:spPr>
              <a:solidFill>
                <a:schemeClr val="accent5">
                  <a:lumMod val="40000"/>
                  <a:lumOff val="60000"/>
                </a:schemeClr>
              </a:solidFill>
              <a:ln>
                <a:noFill/>
              </a:ln>
              <a:effectLst/>
            </c:spPr>
            <c:extLst xmlns:c16r2="http://schemas.microsoft.com/office/drawing/2015/06/chart">
              <c:ext xmlns:c16="http://schemas.microsoft.com/office/drawing/2014/chart" uri="{C3380CC4-5D6E-409C-BE32-E72D297353CC}">
                <c16:uniqueId val="{00000005-C106-4DD4-99B1-6BB5DA2295FA}"/>
              </c:ext>
            </c:extLst>
          </c:dPt>
          <c:dPt>
            <c:idx val="5"/>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7-C106-4DD4-99B1-6BB5DA2295FA}"/>
              </c:ext>
            </c:extLst>
          </c:dPt>
          <c:dPt>
            <c:idx val="6"/>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9-C106-4DD4-99B1-6BB5DA2295FA}"/>
              </c:ext>
            </c:extLst>
          </c:dPt>
          <c:dPt>
            <c:idx val="8"/>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C106-4DD4-99B1-6BB5DA2295F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Definitely yes</c:v>
                </c:pt>
                <c:pt idx="1">
                  <c:v>Probably yes</c:v>
                </c:pt>
                <c:pt idx="2">
                  <c:v>Undecided, lean yes</c:v>
                </c:pt>
                <c:pt idx="4">
                  <c:v>Undecided, lean no</c:v>
                </c:pt>
                <c:pt idx="5">
                  <c:v>Probably no</c:v>
                </c:pt>
                <c:pt idx="6">
                  <c:v>Definitely no</c:v>
                </c:pt>
                <c:pt idx="8">
                  <c:v>Undecided</c:v>
                </c:pt>
              </c:strCache>
            </c:strRef>
          </c:cat>
          <c:val>
            <c:numRef>
              <c:f>Sheet1!$B$2:$B$10</c:f>
              <c:numCache>
                <c:formatCode>0%</c:formatCode>
                <c:ptCount val="9"/>
                <c:pt idx="0">
                  <c:v>0.4</c:v>
                </c:pt>
                <c:pt idx="1">
                  <c:v>0.26</c:v>
                </c:pt>
                <c:pt idx="2">
                  <c:v>0.03</c:v>
                </c:pt>
                <c:pt idx="4">
                  <c:v>0.02</c:v>
                </c:pt>
                <c:pt idx="5">
                  <c:v>0.06</c:v>
                </c:pt>
                <c:pt idx="6">
                  <c:v>0.18</c:v>
                </c:pt>
                <c:pt idx="8">
                  <c:v>0.05</c:v>
                </c:pt>
              </c:numCache>
            </c:numRef>
          </c:val>
          <c:extLst xmlns:c16r2="http://schemas.microsoft.com/office/drawing/2015/06/chart">
            <c:ext xmlns:c16="http://schemas.microsoft.com/office/drawing/2014/chart" uri="{C3380CC4-5D6E-409C-BE32-E72D297353CC}">
              <c16:uniqueId val="{0000000C-C106-4DD4-99B1-6BB5DA2295FA}"/>
            </c:ext>
          </c:extLst>
        </c:ser>
        <c:dLbls>
          <c:showLegendKey val="0"/>
          <c:showVal val="0"/>
          <c:showCatName val="0"/>
          <c:showSerName val="0"/>
          <c:showPercent val="0"/>
          <c:showBubbleSize val="0"/>
        </c:dLbls>
        <c:gapWidth val="21"/>
        <c:axId val="412061568"/>
        <c:axId val="413167496"/>
      </c:barChart>
      <c:catAx>
        <c:axId val="41206156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13167496"/>
        <c:crosses val="autoZero"/>
        <c:auto val="1"/>
        <c:lblAlgn val="ctr"/>
        <c:lblOffset val="100"/>
        <c:noMultiLvlLbl val="0"/>
      </c:catAx>
      <c:valAx>
        <c:axId val="413167496"/>
        <c:scaling>
          <c:orientation val="minMax"/>
        </c:scaling>
        <c:delete val="1"/>
        <c:axPos val="b"/>
        <c:numFmt formatCode="0%" sourceLinked="0"/>
        <c:majorTickMark val="out"/>
        <c:minorTickMark val="none"/>
        <c:tickLblPos val="nextTo"/>
        <c:crossAx val="412061568"/>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168035764861629"/>
          <c:y val="3.4840468313753752E-2"/>
          <c:w val="0.65804611265570756"/>
          <c:h val="0.87934623619443331"/>
        </c:manualLayout>
      </c:layout>
      <c:barChart>
        <c:barDir val="bar"/>
        <c:grouping val="clustered"/>
        <c:varyColors val="0"/>
        <c:ser>
          <c:idx val="0"/>
          <c:order val="0"/>
          <c:tx>
            <c:strRef>
              <c:f>Sheet1!$B$1</c:f>
              <c:strCache>
                <c:ptCount val="1"/>
                <c:pt idx="0">
                  <c:v>Q9</c:v>
                </c:pt>
              </c:strCache>
            </c:strRef>
          </c:tx>
          <c:spPr>
            <a:solidFill>
              <a:schemeClr val="accent1"/>
            </a:solidFill>
            <a:ln>
              <a:noFill/>
            </a:ln>
            <a:effectLst/>
          </c:spPr>
          <c:invertIfNegative val="0"/>
          <c:dPt>
            <c:idx val="1"/>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1-C106-4DD4-99B1-6BB5DA2295FA}"/>
              </c:ext>
            </c:extLst>
          </c:dPt>
          <c:dPt>
            <c:idx val="2"/>
            <c:invertIfNegative val="0"/>
            <c:bubble3D val="0"/>
            <c:spPr>
              <a:solidFill>
                <a:schemeClr val="accent1">
                  <a:lumMod val="20000"/>
                  <a:lumOff val="80000"/>
                </a:schemeClr>
              </a:solidFill>
              <a:ln>
                <a:noFill/>
              </a:ln>
              <a:effectLst/>
            </c:spPr>
            <c:extLst xmlns:c16r2="http://schemas.microsoft.com/office/drawing/2015/06/chart">
              <c:ext xmlns:c16="http://schemas.microsoft.com/office/drawing/2014/chart" uri="{C3380CC4-5D6E-409C-BE32-E72D297353CC}">
                <c16:uniqueId val="{00000003-C106-4DD4-99B1-6BB5DA2295FA}"/>
              </c:ext>
            </c:extLst>
          </c:dPt>
          <c:dPt>
            <c:idx val="4"/>
            <c:invertIfNegative val="0"/>
            <c:bubble3D val="0"/>
            <c:spPr>
              <a:solidFill>
                <a:schemeClr val="accent5">
                  <a:lumMod val="40000"/>
                  <a:lumOff val="60000"/>
                </a:schemeClr>
              </a:solidFill>
              <a:ln>
                <a:noFill/>
              </a:ln>
              <a:effectLst/>
            </c:spPr>
            <c:extLst xmlns:c16r2="http://schemas.microsoft.com/office/drawing/2015/06/chart">
              <c:ext xmlns:c16="http://schemas.microsoft.com/office/drawing/2014/chart" uri="{C3380CC4-5D6E-409C-BE32-E72D297353CC}">
                <c16:uniqueId val="{00000005-C106-4DD4-99B1-6BB5DA2295FA}"/>
              </c:ext>
            </c:extLst>
          </c:dPt>
          <c:dPt>
            <c:idx val="5"/>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7-C106-4DD4-99B1-6BB5DA2295FA}"/>
              </c:ext>
            </c:extLst>
          </c:dPt>
          <c:dPt>
            <c:idx val="6"/>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9-C106-4DD4-99B1-6BB5DA2295FA}"/>
              </c:ext>
            </c:extLst>
          </c:dPt>
          <c:dPt>
            <c:idx val="8"/>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C106-4DD4-99B1-6BB5DA2295F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Definitely yes</c:v>
                </c:pt>
                <c:pt idx="1">
                  <c:v>Probably yes</c:v>
                </c:pt>
                <c:pt idx="2">
                  <c:v>Undecided, lean yes</c:v>
                </c:pt>
                <c:pt idx="4">
                  <c:v>Undecided, lean no</c:v>
                </c:pt>
                <c:pt idx="5">
                  <c:v>Probably no</c:v>
                </c:pt>
                <c:pt idx="6">
                  <c:v>Definitely no</c:v>
                </c:pt>
                <c:pt idx="8">
                  <c:v>Undecided</c:v>
                </c:pt>
              </c:strCache>
            </c:strRef>
          </c:cat>
          <c:val>
            <c:numRef>
              <c:f>Sheet1!$B$2:$B$10</c:f>
              <c:numCache>
                <c:formatCode>0%</c:formatCode>
                <c:ptCount val="9"/>
                <c:pt idx="0">
                  <c:v>0.3</c:v>
                </c:pt>
                <c:pt idx="1">
                  <c:v>0.22</c:v>
                </c:pt>
                <c:pt idx="2">
                  <c:v>0.02</c:v>
                </c:pt>
                <c:pt idx="4">
                  <c:v>0.03</c:v>
                </c:pt>
                <c:pt idx="5">
                  <c:v>0.14000000000000001</c:v>
                </c:pt>
                <c:pt idx="6">
                  <c:v>0.22</c:v>
                </c:pt>
                <c:pt idx="8">
                  <c:v>7.0000000000000007E-2</c:v>
                </c:pt>
              </c:numCache>
            </c:numRef>
          </c:val>
          <c:extLst xmlns:c16r2="http://schemas.microsoft.com/office/drawing/2015/06/chart">
            <c:ext xmlns:c16="http://schemas.microsoft.com/office/drawing/2014/chart" uri="{C3380CC4-5D6E-409C-BE32-E72D297353CC}">
              <c16:uniqueId val="{0000000C-C106-4DD4-99B1-6BB5DA2295FA}"/>
            </c:ext>
          </c:extLst>
        </c:ser>
        <c:dLbls>
          <c:showLegendKey val="0"/>
          <c:showVal val="0"/>
          <c:showCatName val="0"/>
          <c:showSerName val="0"/>
          <c:showPercent val="0"/>
          <c:showBubbleSize val="0"/>
        </c:dLbls>
        <c:gapWidth val="21"/>
        <c:axId val="413168280"/>
        <c:axId val="413168672"/>
      </c:barChart>
      <c:catAx>
        <c:axId val="41316828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13168672"/>
        <c:crosses val="autoZero"/>
        <c:auto val="1"/>
        <c:lblAlgn val="ctr"/>
        <c:lblOffset val="100"/>
        <c:noMultiLvlLbl val="0"/>
      </c:catAx>
      <c:valAx>
        <c:axId val="413168672"/>
        <c:scaling>
          <c:orientation val="minMax"/>
        </c:scaling>
        <c:delete val="1"/>
        <c:axPos val="b"/>
        <c:numFmt formatCode="0%" sourceLinked="0"/>
        <c:majorTickMark val="out"/>
        <c:minorTickMark val="none"/>
        <c:tickLblPos val="nextTo"/>
        <c:crossAx val="413168280"/>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545163502644153"/>
          <c:y val="8.6435549064701939E-2"/>
          <c:w val="0.52733769790744223"/>
          <c:h val="0.90140470611427725"/>
        </c:manualLayout>
      </c:layout>
      <c:barChart>
        <c:barDir val="bar"/>
        <c:grouping val="stacked"/>
        <c:varyColors val="0"/>
        <c:ser>
          <c:idx val="0"/>
          <c:order val="0"/>
          <c:tx>
            <c:strRef>
              <c:f>Sheet1!$B$1</c:f>
              <c:strCache>
                <c:ptCount val="1"/>
                <c:pt idx="0">
                  <c:v>  1st</c:v>
                </c:pt>
              </c:strCache>
            </c:strRef>
          </c:tx>
          <c:spPr>
            <a:solidFill>
              <a:schemeClr val="accent1"/>
            </a:solidFill>
            <a:ln>
              <a:noFill/>
            </a:ln>
          </c:spPr>
          <c:invertIfNegative val="0"/>
          <c:dLbls>
            <c:spPr>
              <a:noFill/>
              <a:ln>
                <a:noFill/>
              </a:ln>
              <a:effectLst/>
            </c:spPr>
            <c:txPr>
              <a:bodyPr/>
              <a:lstStyle/>
              <a:p>
                <a:pPr>
                  <a:defRPr sz="1600">
                    <a:solidFill>
                      <a:schemeClr val="accent3"/>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Early childhood education and other programs for children and youth</c:v>
                </c:pt>
                <c:pt idx="1">
                  <c:v>Substance abuse prevention and treatment programs</c:v>
                </c:pt>
                <c:pt idx="2">
                  <c:v>Public health programs</c:v>
                </c:pt>
                <c:pt idx="3">
                  <c:v>Public safety and cannabis enforcement programs</c:v>
                </c:pt>
                <c:pt idx="4">
                  <c:v>All/None/Don't know/NA</c:v>
                </c:pt>
              </c:strCache>
            </c:strRef>
          </c:cat>
          <c:val>
            <c:numRef>
              <c:f>Sheet1!$B$2:$B$6</c:f>
              <c:numCache>
                <c:formatCode>0%</c:formatCode>
                <c:ptCount val="5"/>
                <c:pt idx="0">
                  <c:v>0.41</c:v>
                </c:pt>
                <c:pt idx="1">
                  <c:v>0.21</c:v>
                </c:pt>
                <c:pt idx="2">
                  <c:v>0.17</c:v>
                </c:pt>
                <c:pt idx="3">
                  <c:v>0.14000000000000001</c:v>
                </c:pt>
                <c:pt idx="4">
                  <c:v>0.08</c:v>
                </c:pt>
              </c:numCache>
            </c:numRef>
          </c:val>
          <c:extLst xmlns:c16r2="http://schemas.microsoft.com/office/drawing/2015/06/chart">
            <c:ext xmlns:c16="http://schemas.microsoft.com/office/drawing/2014/chart" uri="{C3380CC4-5D6E-409C-BE32-E72D297353CC}">
              <c16:uniqueId val="{00000000-5851-4C85-B15E-85E8C5824175}"/>
            </c:ext>
          </c:extLst>
        </c:ser>
        <c:ser>
          <c:idx val="1"/>
          <c:order val="1"/>
          <c:tx>
            <c:strRef>
              <c:f>Sheet1!$C$1</c:f>
              <c:strCache>
                <c:ptCount val="1"/>
                <c:pt idx="0">
                  <c:v>2nd</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Early childhood education and other programs for children and youth</c:v>
                </c:pt>
                <c:pt idx="1">
                  <c:v>Substance abuse prevention and treatment programs</c:v>
                </c:pt>
                <c:pt idx="2">
                  <c:v>Public health programs</c:v>
                </c:pt>
                <c:pt idx="3">
                  <c:v>Public safety and cannabis enforcement programs</c:v>
                </c:pt>
                <c:pt idx="4">
                  <c:v>All/None/Don't know/NA</c:v>
                </c:pt>
              </c:strCache>
            </c:strRef>
          </c:cat>
          <c:val>
            <c:numRef>
              <c:f>Sheet1!$C$2:$C$6</c:f>
              <c:numCache>
                <c:formatCode>0%</c:formatCode>
                <c:ptCount val="5"/>
                <c:pt idx="0">
                  <c:v>0.19</c:v>
                </c:pt>
                <c:pt idx="1">
                  <c:v>0.25</c:v>
                </c:pt>
                <c:pt idx="2">
                  <c:v>0.28999999999999998</c:v>
                </c:pt>
                <c:pt idx="3">
                  <c:v>0.17</c:v>
                </c:pt>
                <c:pt idx="4">
                  <c:v>0.1</c:v>
                </c:pt>
              </c:numCache>
            </c:numRef>
          </c:val>
          <c:extLst xmlns:c16r2="http://schemas.microsoft.com/office/drawing/2015/06/chart">
            <c:ext xmlns:c16="http://schemas.microsoft.com/office/drawing/2014/chart" uri="{C3380CC4-5D6E-409C-BE32-E72D297353CC}">
              <c16:uniqueId val="{00000001-5851-4C85-B15E-85E8C5824175}"/>
            </c:ext>
          </c:extLst>
        </c:ser>
        <c:ser>
          <c:idx val="2"/>
          <c:order val="2"/>
          <c:tx>
            <c:strRef>
              <c:f>Sheet1!$D$1</c:f>
              <c:strCache>
                <c:ptCount val="1"/>
                <c:pt idx="0">
                  <c:v>3rd</c:v>
                </c:pt>
              </c:strCache>
            </c:strRef>
          </c:tx>
          <c:spPr>
            <a:solidFill>
              <a:schemeClr val="accent2">
                <a:lumMod val="20000"/>
                <a:lumOff val="80000"/>
              </a:schemeClr>
            </a:solidFill>
            <a:ln>
              <a:noFill/>
            </a:ln>
          </c:spPr>
          <c:invertIfNegative val="0"/>
          <c:dLbls>
            <c:spPr>
              <a:noFill/>
              <a:ln>
                <a:noFill/>
              </a:ln>
              <a:effectLst/>
            </c:spPr>
            <c:txPr>
              <a:bodyPr wrap="square" lIns="38100" tIns="19050" rIns="38100" bIns="19050" anchor="ctr">
                <a:spAutoFit/>
              </a:bodyPr>
              <a:lstStyle/>
              <a:p>
                <a:pPr>
                  <a:defRPr sz="1600" b="0">
                    <a:solidFill>
                      <a:schemeClr val="tx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Sheet1!$A$2:$A$6</c:f>
              <c:strCache>
                <c:ptCount val="5"/>
                <c:pt idx="0">
                  <c:v>Early childhood education and other programs for children and youth</c:v>
                </c:pt>
                <c:pt idx="1">
                  <c:v>Substance abuse prevention and treatment programs</c:v>
                </c:pt>
                <c:pt idx="2">
                  <c:v>Public health programs</c:v>
                </c:pt>
                <c:pt idx="3">
                  <c:v>Public safety and cannabis enforcement programs</c:v>
                </c:pt>
                <c:pt idx="4">
                  <c:v>All/None/Don't know/NA</c:v>
                </c:pt>
              </c:strCache>
            </c:strRef>
          </c:cat>
          <c:val>
            <c:numRef>
              <c:f>Sheet1!$D$2:$D$6</c:f>
              <c:numCache>
                <c:formatCode>0%</c:formatCode>
                <c:ptCount val="5"/>
                <c:pt idx="0">
                  <c:v>0.18</c:v>
                </c:pt>
                <c:pt idx="1">
                  <c:v>0.23</c:v>
                </c:pt>
                <c:pt idx="2">
                  <c:v>0.21</c:v>
                </c:pt>
                <c:pt idx="3">
                  <c:v>0.21</c:v>
                </c:pt>
                <c:pt idx="4">
                  <c:v>0.17</c:v>
                </c:pt>
              </c:numCache>
            </c:numRef>
          </c:val>
          <c:extLst xmlns:c16r2="http://schemas.microsoft.com/office/drawing/2015/06/chart">
            <c:ext xmlns:c16="http://schemas.microsoft.com/office/drawing/2014/chart" uri="{C3380CC4-5D6E-409C-BE32-E72D297353CC}">
              <c16:uniqueId val="{00000005-5851-4C85-B15E-85E8C5824175}"/>
            </c:ext>
          </c:extLst>
        </c:ser>
        <c:dLbls>
          <c:dLblPos val="ctr"/>
          <c:showLegendKey val="0"/>
          <c:showVal val="1"/>
          <c:showCatName val="0"/>
          <c:showSerName val="0"/>
          <c:showPercent val="0"/>
          <c:showBubbleSize val="0"/>
        </c:dLbls>
        <c:gapWidth val="48"/>
        <c:overlap val="100"/>
        <c:axId val="414075176"/>
        <c:axId val="414075568"/>
      </c:barChart>
      <c:catAx>
        <c:axId val="414075176"/>
        <c:scaling>
          <c:orientation val="maxMin"/>
        </c:scaling>
        <c:delete val="0"/>
        <c:axPos val="l"/>
        <c:numFmt formatCode="General" sourceLinked="1"/>
        <c:majorTickMark val="none"/>
        <c:minorTickMark val="none"/>
        <c:tickLblPos val="nextTo"/>
        <c:spPr>
          <a:ln>
            <a:noFill/>
          </a:ln>
        </c:spPr>
        <c:txPr>
          <a:bodyPr/>
          <a:lstStyle/>
          <a:p>
            <a:pPr algn="r">
              <a:lnSpc>
                <a:spcPct val="100000"/>
              </a:lnSpc>
              <a:defRPr sz="1600"/>
            </a:pPr>
            <a:endParaRPr lang="en-US"/>
          </a:p>
        </c:txPr>
        <c:crossAx val="414075568"/>
        <c:crosses val="autoZero"/>
        <c:auto val="1"/>
        <c:lblAlgn val="ctr"/>
        <c:lblOffset val="100"/>
        <c:noMultiLvlLbl val="0"/>
      </c:catAx>
      <c:valAx>
        <c:axId val="414075568"/>
        <c:scaling>
          <c:orientation val="minMax"/>
          <c:max val="1"/>
          <c:min val="0"/>
        </c:scaling>
        <c:delete val="1"/>
        <c:axPos val="b"/>
        <c:numFmt formatCode="0%" sourceLinked="1"/>
        <c:majorTickMark val="out"/>
        <c:minorTickMark val="none"/>
        <c:tickLblPos val="nextTo"/>
        <c:crossAx val="414075176"/>
        <c:crosses val="max"/>
        <c:crossBetween val="between"/>
        <c:majorUnit val="0.2"/>
      </c:valAx>
    </c:plotArea>
    <c:legend>
      <c:legendPos val="t"/>
      <c:layout>
        <c:manualLayout>
          <c:xMode val="edge"/>
          <c:yMode val="edge"/>
          <c:x val="0.61074352591902836"/>
          <c:y val="7.8401627461394396E-3"/>
          <c:w val="0.19278776331737779"/>
          <c:h val="6.5370275909706108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283047387336657"/>
          <c:y val="8.034993589763556E-2"/>
          <c:w val="0.56805859546562076"/>
          <c:h val="0.85175024853310921"/>
        </c:manualLayout>
      </c:layout>
      <c:barChart>
        <c:barDir val="bar"/>
        <c:grouping val="percentStacked"/>
        <c:varyColors val="0"/>
        <c:ser>
          <c:idx val="0"/>
          <c:order val="0"/>
          <c:tx>
            <c:strRef>
              <c:f>Sheet1!$B$1</c:f>
              <c:strCache>
                <c:ptCount val="1"/>
                <c:pt idx="0">
                  <c:v>Ext. Impt.</c:v>
                </c:pt>
              </c:strCache>
            </c:strRef>
          </c:tx>
          <c:spPr>
            <a:solidFill>
              <a:schemeClr val="accent1"/>
            </a:solidFill>
            <a:ln>
              <a:noFill/>
            </a:ln>
          </c:spPr>
          <c:invertIfNegative val="0"/>
          <c:dLbls>
            <c:spPr>
              <a:noFill/>
              <a:ln>
                <a:noFill/>
              </a:ln>
              <a:effectLst/>
            </c:spPr>
            <c:txPr>
              <a:bodyPr/>
              <a:lstStyle/>
              <a:p>
                <a:pPr>
                  <a:defRPr sz="1600">
                    <a:solidFill>
                      <a:schemeClr val="accent3"/>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Expanding childhood literacy and reading programs</c:v>
                </c:pt>
                <c:pt idx="1">
                  <c:v>Providing funds to reduce crime, gangs and drugs in our neighborhoods</c:v>
                </c:pt>
                <c:pt idx="2">
                  <c:v>Expanding mental health treatment</c:v>
                </c:pt>
                <c:pt idx="3">
                  <c:v>^Providing programs for veterans</c:v>
                </c:pt>
                <c:pt idx="4">
                  <c:v>Providing after-school programs</c:v>
                </c:pt>
                <c:pt idx="5">
                  <c:v>Investigating and preventing illegal drug sales</c:v>
                </c:pt>
              </c:strCache>
            </c:strRef>
          </c:cat>
          <c:val>
            <c:numRef>
              <c:f>Sheet1!$B$2:$B$7</c:f>
              <c:numCache>
                <c:formatCode>0%</c:formatCode>
                <c:ptCount val="6"/>
                <c:pt idx="0">
                  <c:v>0.41</c:v>
                </c:pt>
                <c:pt idx="1">
                  <c:v>0.4</c:v>
                </c:pt>
                <c:pt idx="2">
                  <c:v>0.34</c:v>
                </c:pt>
                <c:pt idx="3">
                  <c:v>0.32</c:v>
                </c:pt>
                <c:pt idx="4">
                  <c:v>0.3</c:v>
                </c:pt>
                <c:pt idx="5">
                  <c:v>0.28000000000000003</c:v>
                </c:pt>
              </c:numCache>
            </c:numRef>
          </c:val>
          <c:extLst xmlns:c16r2="http://schemas.microsoft.com/office/drawing/2015/06/chart">
            <c:ext xmlns:c16="http://schemas.microsoft.com/office/drawing/2014/chart" uri="{C3380CC4-5D6E-409C-BE32-E72D297353CC}">
              <c16:uniqueId val="{00000000-5851-4C85-B15E-85E8C5824175}"/>
            </c:ext>
          </c:extLst>
        </c:ser>
        <c:ser>
          <c:idx val="1"/>
          <c:order val="1"/>
          <c:tx>
            <c:strRef>
              <c:f>Sheet1!$C$1</c:f>
              <c:strCache>
                <c:ptCount val="1"/>
                <c:pt idx="0">
                  <c:v>Very Impt.</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Expanding childhood literacy and reading programs</c:v>
                </c:pt>
                <c:pt idx="1">
                  <c:v>Providing funds to reduce crime, gangs and drugs in our neighborhoods</c:v>
                </c:pt>
                <c:pt idx="2">
                  <c:v>Expanding mental health treatment</c:v>
                </c:pt>
                <c:pt idx="3">
                  <c:v>^Providing programs for veterans</c:v>
                </c:pt>
                <c:pt idx="4">
                  <c:v>Providing after-school programs</c:v>
                </c:pt>
                <c:pt idx="5">
                  <c:v>Investigating and preventing illegal drug sales</c:v>
                </c:pt>
              </c:strCache>
            </c:strRef>
          </c:cat>
          <c:val>
            <c:numRef>
              <c:f>Sheet1!$C$2:$C$7</c:f>
              <c:numCache>
                <c:formatCode>0%</c:formatCode>
                <c:ptCount val="6"/>
                <c:pt idx="0">
                  <c:v>0.31</c:v>
                </c:pt>
                <c:pt idx="1">
                  <c:v>0.39</c:v>
                </c:pt>
                <c:pt idx="2">
                  <c:v>0.37</c:v>
                </c:pt>
                <c:pt idx="3">
                  <c:v>0.39</c:v>
                </c:pt>
                <c:pt idx="4">
                  <c:v>0.38</c:v>
                </c:pt>
                <c:pt idx="5">
                  <c:v>0.35</c:v>
                </c:pt>
              </c:numCache>
            </c:numRef>
          </c:val>
          <c:extLst xmlns:c16r2="http://schemas.microsoft.com/office/drawing/2015/06/chart">
            <c:ext xmlns:c16="http://schemas.microsoft.com/office/drawing/2014/chart" uri="{C3380CC4-5D6E-409C-BE32-E72D297353CC}">
              <c16:uniqueId val="{00000001-5851-4C85-B15E-85E8C5824175}"/>
            </c:ext>
          </c:extLst>
        </c:ser>
        <c:ser>
          <c:idx val="2"/>
          <c:order val="2"/>
          <c:tx>
            <c:strRef>
              <c:f>Sheet1!$D$1</c:f>
              <c:strCache>
                <c:ptCount val="1"/>
                <c:pt idx="0">
                  <c:v>Smwt. Impt.</c:v>
                </c:pt>
              </c:strCache>
            </c:strRef>
          </c:tx>
          <c:spPr>
            <a:solidFill>
              <a:schemeClr val="accent5"/>
            </a:solidFill>
            <a:ln>
              <a:noFill/>
            </a:ln>
          </c:spPr>
          <c:invertIfNegative val="0"/>
          <c:dLbls>
            <c:dLbl>
              <c:idx val="0"/>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E42-4256-B185-AA6EE50E320C}"/>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600">
                    <a:solidFill>
                      <a:schemeClr val="tx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Sheet1!$A$2:$A$7</c:f>
              <c:strCache>
                <c:ptCount val="6"/>
                <c:pt idx="0">
                  <c:v>Expanding childhood literacy and reading programs</c:v>
                </c:pt>
                <c:pt idx="1">
                  <c:v>Providing funds to reduce crime, gangs and drugs in our neighborhoods</c:v>
                </c:pt>
                <c:pt idx="2">
                  <c:v>Expanding mental health treatment</c:v>
                </c:pt>
                <c:pt idx="3">
                  <c:v>^Providing programs for veterans</c:v>
                </c:pt>
                <c:pt idx="4">
                  <c:v>Providing after-school programs</c:v>
                </c:pt>
                <c:pt idx="5">
                  <c:v>Investigating and preventing illegal drug sales</c:v>
                </c:pt>
              </c:strCache>
            </c:strRef>
          </c:cat>
          <c:val>
            <c:numRef>
              <c:f>Sheet1!$D$2:$D$7</c:f>
              <c:numCache>
                <c:formatCode>0%</c:formatCode>
                <c:ptCount val="6"/>
                <c:pt idx="0">
                  <c:v>0.14000000000000001</c:v>
                </c:pt>
                <c:pt idx="1">
                  <c:v>0.16</c:v>
                </c:pt>
                <c:pt idx="2">
                  <c:v>0.18</c:v>
                </c:pt>
                <c:pt idx="3">
                  <c:v>0.19</c:v>
                </c:pt>
                <c:pt idx="4">
                  <c:v>0.2</c:v>
                </c:pt>
                <c:pt idx="5">
                  <c:v>0.27</c:v>
                </c:pt>
              </c:numCache>
            </c:numRef>
          </c:val>
          <c:extLst xmlns:c16r2="http://schemas.microsoft.com/office/drawing/2015/06/chart">
            <c:ext xmlns:c16="http://schemas.microsoft.com/office/drawing/2014/chart" uri="{C3380CC4-5D6E-409C-BE32-E72D297353CC}">
              <c16:uniqueId val="{00000005-5851-4C85-B15E-85E8C5824175}"/>
            </c:ext>
          </c:extLst>
        </c:ser>
        <c:ser>
          <c:idx val="3"/>
          <c:order val="3"/>
          <c:tx>
            <c:strRef>
              <c:f>Sheet1!$E$1</c:f>
              <c:strCache>
                <c:ptCount val="1"/>
                <c:pt idx="0">
                  <c:v>Not Too Impt.</c:v>
                </c:pt>
              </c:strCache>
            </c:strRef>
          </c:tx>
          <c:spPr>
            <a:solidFill>
              <a:schemeClr val="accent4"/>
            </a:solidFill>
            <a:ln>
              <a:noFill/>
            </a:ln>
          </c:spPr>
          <c:invertIfNegative val="0"/>
          <c:dLbls>
            <c:dLbl>
              <c:idx val="0"/>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B3B6-4C96-8DAA-3276B25E3C6B}"/>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7-5851-4C85-B15E-85E8C5824175}"/>
                </c:ext>
                <c:ext xmlns:c15="http://schemas.microsoft.com/office/drawing/2012/chart" uri="{CE6537A1-D6FC-4f65-9D91-7224C49458BB}"/>
              </c:extLst>
            </c:dLbl>
            <c:dLbl>
              <c:idx val="6"/>
              <c:spPr>
                <a:noFill/>
                <a:ln>
                  <a:noFill/>
                </a:ln>
                <a:effectLst/>
              </c:spPr>
              <c:txPr>
                <a:bodyPr wrap="square" lIns="38100" tIns="19050" rIns="38100" bIns="19050" anchor="ctr">
                  <a:spAutoFit/>
                </a:bodyPr>
                <a:lstStyle/>
                <a:p>
                  <a:pPr>
                    <a:defRPr sz="1200">
                      <a:solidFill>
                        <a:schemeClr val="bg1"/>
                      </a:solidFill>
                    </a:defRPr>
                  </a:pPr>
                  <a:endParaRPr lang="en-US"/>
                </a:p>
              </c:txPr>
              <c:dLblPos val="ctr"/>
              <c:showLegendKey val="0"/>
              <c:showVal val="1"/>
              <c:showCatName val="0"/>
              <c:showSerName val="0"/>
              <c:showPercent val="0"/>
              <c:showBubbleSize val="0"/>
            </c:dLbl>
            <c:dLbl>
              <c:idx val="7"/>
              <c:spPr>
                <a:noFill/>
                <a:ln>
                  <a:noFill/>
                </a:ln>
                <a:effectLst/>
              </c:spPr>
              <c:txPr>
                <a:bodyPr wrap="square" lIns="38100" tIns="19050" rIns="38100" bIns="19050" anchor="ctr">
                  <a:spAutoFit/>
                </a:bodyPr>
                <a:lstStyle/>
                <a:p>
                  <a:pPr>
                    <a:defRPr sz="1200">
                      <a:solidFill>
                        <a:schemeClr val="bg1"/>
                      </a:solidFill>
                    </a:defRPr>
                  </a:pPr>
                  <a:endParaRPr lang="en-US"/>
                </a:p>
              </c:txPr>
              <c:dLblPos val="ctr"/>
              <c:showLegendKey val="0"/>
              <c:showVal val="1"/>
              <c:showCatName val="0"/>
              <c:showSerName val="0"/>
              <c:showPercent val="0"/>
              <c:showBubbleSize val="0"/>
            </c:dLbl>
            <c:dLbl>
              <c:idx val="8"/>
              <c:spPr>
                <a:noFill/>
                <a:ln>
                  <a:noFill/>
                </a:ln>
                <a:effectLst/>
              </c:spPr>
              <c:txPr>
                <a:bodyPr wrap="square" lIns="38100" tIns="19050" rIns="38100" bIns="19050" anchor="ctr">
                  <a:spAutoFit/>
                </a:bodyPr>
                <a:lstStyle/>
                <a:p>
                  <a:pPr>
                    <a:defRPr sz="1400">
                      <a:solidFill>
                        <a:schemeClr val="bg1"/>
                      </a:solidFill>
                    </a:defRPr>
                  </a:pPr>
                  <a:endParaRPr lang="en-US"/>
                </a:p>
              </c:txPr>
              <c:dLblPos val="ct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600">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Sheet1!$A$2:$A$7</c:f>
              <c:strCache>
                <c:ptCount val="6"/>
                <c:pt idx="0">
                  <c:v>Expanding childhood literacy and reading programs</c:v>
                </c:pt>
                <c:pt idx="1">
                  <c:v>Providing funds to reduce crime, gangs and drugs in our neighborhoods</c:v>
                </c:pt>
                <c:pt idx="2">
                  <c:v>Expanding mental health treatment</c:v>
                </c:pt>
                <c:pt idx="3">
                  <c:v>^Providing programs for veterans</c:v>
                </c:pt>
                <c:pt idx="4">
                  <c:v>Providing after-school programs</c:v>
                </c:pt>
                <c:pt idx="5">
                  <c:v>Investigating and preventing illegal drug sales</c:v>
                </c:pt>
              </c:strCache>
            </c:strRef>
          </c:cat>
          <c:val>
            <c:numRef>
              <c:f>Sheet1!$E$2:$E$7</c:f>
              <c:numCache>
                <c:formatCode>0%</c:formatCode>
                <c:ptCount val="6"/>
                <c:pt idx="0">
                  <c:v>0.13</c:v>
                </c:pt>
                <c:pt idx="1">
                  <c:v>0.04</c:v>
                </c:pt>
                <c:pt idx="2">
                  <c:v>0.09</c:v>
                </c:pt>
                <c:pt idx="3">
                  <c:v>0.09</c:v>
                </c:pt>
                <c:pt idx="4">
                  <c:v>0.11</c:v>
                </c:pt>
                <c:pt idx="5">
                  <c:v>0.09</c:v>
                </c:pt>
              </c:numCache>
            </c:numRef>
          </c:val>
          <c:extLst xmlns:c16r2="http://schemas.microsoft.com/office/drawing/2015/06/chart">
            <c:ext xmlns:c16="http://schemas.microsoft.com/office/drawing/2014/chart" uri="{C3380CC4-5D6E-409C-BE32-E72D297353CC}">
              <c16:uniqueId val="{0000000C-5851-4C85-B15E-85E8C5824175}"/>
            </c:ext>
          </c:extLst>
        </c:ser>
        <c:ser>
          <c:idx val="4"/>
          <c:order val="4"/>
          <c:tx>
            <c:strRef>
              <c:f>Sheet1!$F$1</c:f>
              <c:strCache>
                <c:ptCount val="1"/>
                <c:pt idx="0">
                  <c:v>DK/NA</c:v>
                </c:pt>
              </c:strCache>
            </c:strRef>
          </c:tx>
          <c:spPr>
            <a:solidFill>
              <a:schemeClr val="accent6"/>
            </a:solidFill>
            <a:ln>
              <a:noFill/>
            </a:ln>
          </c:spPr>
          <c:invertIfNegative val="0"/>
          <c:dLbls>
            <c:delete val="1"/>
          </c:dLbls>
          <c:cat>
            <c:strRef>
              <c:f>Sheet1!$A$2:$A$7</c:f>
              <c:strCache>
                <c:ptCount val="6"/>
                <c:pt idx="0">
                  <c:v>Expanding childhood literacy and reading programs</c:v>
                </c:pt>
                <c:pt idx="1">
                  <c:v>Providing funds to reduce crime, gangs and drugs in our neighborhoods</c:v>
                </c:pt>
                <c:pt idx="2">
                  <c:v>Expanding mental health treatment</c:v>
                </c:pt>
                <c:pt idx="3">
                  <c:v>^Providing programs for veterans</c:v>
                </c:pt>
                <c:pt idx="4">
                  <c:v>Providing after-school programs</c:v>
                </c:pt>
                <c:pt idx="5">
                  <c:v>Investigating and preventing illegal drug sales</c:v>
                </c:pt>
              </c:strCache>
            </c:strRef>
          </c:cat>
          <c:val>
            <c:numRef>
              <c:f>Sheet1!$F$2:$F$7</c:f>
              <c:numCache>
                <c:formatCode>0%</c:formatCode>
                <c:ptCount val="6"/>
                <c:pt idx="0">
                  <c:v>0.02</c:v>
                </c:pt>
                <c:pt idx="1">
                  <c:v>0</c:v>
                </c:pt>
                <c:pt idx="2">
                  <c:v>0.02</c:v>
                </c:pt>
                <c:pt idx="3">
                  <c:v>0.02</c:v>
                </c:pt>
                <c:pt idx="4">
                  <c:v>0.01</c:v>
                </c:pt>
                <c:pt idx="5">
                  <c:v>0.01</c:v>
                </c:pt>
              </c:numCache>
            </c:numRef>
          </c:val>
          <c:extLst xmlns:c16r2="http://schemas.microsoft.com/office/drawing/2015/06/chart">
            <c:ext xmlns:c16="http://schemas.microsoft.com/office/drawing/2014/chart" uri="{C3380CC4-5D6E-409C-BE32-E72D297353CC}">
              <c16:uniqueId val="{00000000-8572-41A1-90C7-71BBDB761575}"/>
            </c:ext>
          </c:extLst>
        </c:ser>
        <c:dLbls>
          <c:dLblPos val="ctr"/>
          <c:showLegendKey val="0"/>
          <c:showVal val="1"/>
          <c:showCatName val="0"/>
          <c:showSerName val="0"/>
          <c:showPercent val="0"/>
          <c:showBubbleSize val="0"/>
        </c:dLbls>
        <c:gapWidth val="48"/>
        <c:overlap val="100"/>
        <c:axId val="414076352"/>
        <c:axId val="414076744"/>
      </c:barChart>
      <c:catAx>
        <c:axId val="414076352"/>
        <c:scaling>
          <c:orientation val="maxMin"/>
        </c:scaling>
        <c:delete val="0"/>
        <c:axPos val="l"/>
        <c:numFmt formatCode="General" sourceLinked="1"/>
        <c:majorTickMark val="none"/>
        <c:minorTickMark val="none"/>
        <c:tickLblPos val="nextTo"/>
        <c:spPr>
          <a:ln>
            <a:noFill/>
          </a:ln>
        </c:spPr>
        <c:txPr>
          <a:bodyPr/>
          <a:lstStyle/>
          <a:p>
            <a:pPr algn="r">
              <a:lnSpc>
                <a:spcPts val="1500"/>
              </a:lnSpc>
              <a:defRPr sz="1600"/>
            </a:pPr>
            <a:endParaRPr lang="en-US"/>
          </a:p>
        </c:txPr>
        <c:crossAx val="414076744"/>
        <c:crosses val="autoZero"/>
        <c:auto val="1"/>
        <c:lblAlgn val="ctr"/>
        <c:lblOffset val="100"/>
        <c:noMultiLvlLbl val="0"/>
      </c:catAx>
      <c:valAx>
        <c:axId val="414076744"/>
        <c:scaling>
          <c:orientation val="minMax"/>
          <c:max val="1"/>
          <c:min val="0"/>
        </c:scaling>
        <c:delete val="1"/>
        <c:axPos val="b"/>
        <c:numFmt formatCode="0%" sourceLinked="1"/>
        <c:majorTickMark val="out"/>
        <c:minorTickMark val="none"/>
        <c:tickLblPos val="nextTo"/>
        <c:crossAx val="414076352"/>
        <c:crosses val="max"/>
        <c:crossBetween val="between"/>
        <c:majorUnit val="0.2"/>
      </c:valAx>
    </c:plotArea>
    <c:legend>
      <c:legendPos val="t"/>
      <c:layout>
        <c:manualLayout>
          <c:xMode val="edge"/>
          <c:yMode val="edge"/>
          <c:x val="0.29401422843327163"/>
          <c:y val="6.0855916908193579E-3"/>
          <c:w val="0.63715292961965375"/>
          <c:h val="5.456315972591376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283047387336657"/>
          <c:y val="8.034993589763556E-2"/>
          <c:w val="0.56805859546562076"/>
          <c:h val="0.85175024853310921"/>
        </c:manualLayout>
      </c:layout>
      <c:barChart>
        <c:barDir val="bar"/>
        <c:grouping val="percentStacked"/>
        <c:varyColors val="0"/>
        <c:ser>
          <c:idx val="0"/>
          <c:order val="0"/>
          <c:tx>
            <c:strRef>
              <c:f>Sheet1!$B$1</c:f>
              <c:strCache>
                <c:ptCount val="1"/>
                <c:pt idx="0">
                  <c:v>Ext. Impt.</c:v>
                </c:pt>
              </c:strCache>
            </c:strRef>
          </c:tx>
          <c:spPr>
            <a:solidFill>
              <a:schemeClr val="accent1"/>
            </a:solidFill>
            <a:ln>
              <a:noFill/>
            </a:ln>
          </c:spPr>
          <c:invertIfNegative val="0"/>
          <c:dLbls>
            <c:spPr>
              <a:noFill/>
              <a:ln>
                <a:noFill/>
              </a:ln>
              <a:effectLst/>
            </c:spPr>
            <c:txPr>
              <a:bodyPr/>
              <a:lstStyle/>
              <a:p>
                <a:pPr>
                  <a:defRPr sz="1600">
                    <a:solidFill>
                      <a:schemeClr val="accent3"/>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Providing substance abuse education and prevention programs</c:v>
                </c:pt>
                <c:pt idx="1">
                  <c:v>^Expanding services to help the homeless and prevent homelessness</c:v>
                </c:pt>
                <c:pt idx="2">
                  <c:v>Providing affordable, high-quality pre-school</c:v>
                </c:pt>
                <c:pt idx="3">
                  <c:v>Providing substance abuse education and prevention programs for youth</c:v>
                </c:pt>
                <c:pt idx="4">
                  <c:v>^Enforcing cannabis cultivation laws, rules and regulations</c:v>
                </c:pt>
                <c:pt idx="5">
                  <c:v>Providing additional support to foster youth</c:v>
                </c:pt>
                <c:pt idx="6">
                  <c:v>Providing public safety services to address illegal cannabis activity</c:v>
                </c:pt>
              </c:strCache>
            </c:strRef>
          </c:cat>
          <c:val>
            <c:numRef>
              <c:f>Sheet1!$B$2:$B$8</c:f>
              <c:numCache>
                <c:formatCode>0%</c:formatCode>
                <c:ptCount val="7"/>
                <c:pt idx="0">
                  <c:v>0.28000000000000003</c:v>
                </c:pt>
                <c:pt idx="1">
                  <c:v>0.27</c:v>
                </c:pt>
                <c:pt idx="2">
                  <c:v>0.26</c:v>
                </c:pt>
                <c:pt idx="3">
                  <c:v>0.26</c:v>
                </c:pt>
                <c:pt idx="4">
                  <c:v>0.22</c:v>
                </c:pt>
                <c:pt idx="5">
                  <c:v>0.21</c:v>
                </c:pt>
                <c:pt idx="6">
                  <c:v>0.16</c:v>
                </c:pt>
              </c:numCache>
            </c:numRef>
          </c:val>
          <c:extLst xmlns:c16r2="http://schemas.microsoft.com/office/drawing/2015/06/chart">
            <c:ext xmlns:c16="http://schemas.microsoft.com/office/drawing/2014/chart" uri="{C3380CC4-5D6E-409C-BE32-E72D297353CC}">
              <c16:uniqueId val="{00000000-5851-4C85-B15E-85E8C5824175}"/>
            </c:ext>
          </c:extLst>
        </c:ser>
        <c:ser>
          <c:idx val="1"/>
          <c:order val="1"/>
          <c:tx>
            <c:strRef>
              <c:f>Sheet1!$C$1</c:f>
              <c:strCache>
                <c:ptCount val="1"/>
                <c:pt idx="0">
                  <c:v>Very Impt.</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Providing substance abuse education and prevention programs</c:v>
                </c:pt>
                <c:pt idx="1">
                  <c:v>^Expanding services to help the homeless and prevent homelessness</c:v>
                </c:pt>
                <c:pt idx="2">
                  <c:v>Providing affordable, high-quality pre-school</c:v>
                </c:pt>
                <c:pt idx="3">
                  <c:v>Providing substance abuse education and prevention programs for youth</c:v>
                </c:pt>
                <c:pt idx="4">
                  <c:v>^Enforcing cannabis cultivation laws, rules and regulations</c:v>
                </c:pt>
                <c:pt idx="5">
                  <c:v>Providing additional support to foster youth</c:v>
                </c:pt>
                <c:pt idx="6">
                  <c:v>Providing public safety services to address illegal cannabis activity</c:v>
                </c:pt>
              </c:strCache>
            </c:strRef>
          </c:cat>
          <c:val>
            <c:numRef>
              <c:f>Sheet1!$C$2:$C$8</c:f>
              <c:numCache>
                <c:formatCode>0%</c:formatCode>
                <c:ptCount val="7"/>
                <c:pt idx="0">
                  <c:v>0.36</c:v>
                </c:pt>
                <c:pt idx="1">
                  <c:v>0.34</c:v>
                </c:pt>
                <c:pt idx="2">
                  <c:v>0.36</c:v>
                </c:pt>
                <c:pt idx="3">
                  <c:v>0.49</c:v>
                </c:pt>
                <c:pt idx="4">
                  <c:v>0.31</c:v>
                </c:pt>
                <c:pt idx="5">
                  <c:v>0.45</c:v>
                </c:pt>
                <c:pt idx="6">
                  <c:v>0.35</c:v>
                </c:pt>
              </c:numCache>
            </c:numRef>
          </c:val>
          <c:extLst xmlns:c16r2="http://schemas.microsoft.com/office/drawing/2015/06/chart">
            <c:ext xmlns:c16="http://schemas.microsoft.com/office/drawing/2014/chart" uri="{C3380CC4-5D6E-409C-BE32-E72D297353CC}">
              <c16:uniqueId val="{00000001-5851-4C85-B15E-85E8C5824175}"/>
            </c:ext>
          </c:extLst>
        </c:ser>
        <c:ser>
          <c:idx val="2"/>
          <c:order val="2"/>
          <c:tx>
            <c:strRef>
              <c:f>Sheet1!$D$1</c:f>
              <c:strCache>
                <c:ptCount val="1"/>
                <c:pt idx="0">
                  <c:v>Smwt. Impt.</c:v>
                </c:pt>
              </c:strCache>
            </c:strRef>
          </c:tx>
          <c:spPr>
            <a:solidFill>
              <a:schemeClr val="accent5"/>
            </a:solidFill>
            <a:ln>
              <a:noFill/>
            </a:ln>
          </c:spPr>
          <c:invertIfNegative val="0"/>
          <c:dLbls>
            <c:dLbl>
              <c:idx val="0"/>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E42-4256-B185-AA6EE50E320C}"/>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600">
                    <a:solidFill>
                      <a:schemeClr val="tx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Sheet1!$A$2:$A$8</c:f>
              <c:strCache>
                <c:ptCount val="7"/>
                <c:pt idx="0">
                  <c:v>Providing substance abuse education and prevention programs</c:v>
                </c:pt>
                <c:pt idx="1">
                  <c:v>^Expanding services to help the homeless and prevent homelessness</c:v>
                </c:pt>
                <c:pt idx="2">
                  <c:v>Providing affordable, high-quality pre-school</c:v>
                </c:pt>
                <c:pt idx="3">
                  <c:v>Providing substance abuse education and prevention programs for youth</c:v>
                </c:pt>
                <c:pt idx="4">
                  <c:v>^Enforcing cannabis cultivation laws, rules and regulations</c:v>
                </c:pt>
                <c:pt idx="5">
                  <c:v>Providing additional support to foster youth</c:v>
                </c:pt>
                <c:pt idx="6">
                  <c:v>Providing public safety services to address illegal cannabis activity</c:v>
                </c:pt>
              </c:strCache>
            </c:strRef>
          </c:cat>
          <c:val>
            <c:numRef>
              <c:f>Sheet1!$D$2:$D$8</c:f>
              <c:numCache>
                <c:formatCode>0%</c:formatCode>
                <c:ptCount val="7"/>
                <c:pt idx="0">
                  <c:v>0.23</c:v>
                </c:pt>
                <c:pt idx="1">
                  <c:v>0.22</c:v>
                </c:pt>
                <c:pt idx="2">
                  <c:v>0.21</c:v>
                </c:pt>
                <c:pt idx="3">
                  <c:v>0.2</c:v>
                </c:pt>
                <c:pt idx="4">
                  <c:v>0.23</c:v>
                </c:pt>
                <c:pt idx="5">
                  <c:v>0.22</c:v>
                </c:pt>
                <c:pt idx="6">
                  <c:v>0.27</c:v>
                </c:pt>
              </c:numCache>
            </c:numRef>
          </c:val>
          <c:extLst xmlns:c16r2="http://schemas.microsoft.com/office/drawing/2015/06/chart">
            <c:ext xmlns:c16="http://schemas.microsoft.com/office/drawing/2014/chart" uri="{C3380CC4-5D6E-409C-BE32-E72D297353CC}">
              <c16:uniqueId val="{00000005-5851-4C85-B15E-85E8C5824175}"/>
            </c:ext>
          </c:extLst>
        </c:ser>
        <c:ser>
          <c:idx val="3"/>
          <c:order val="3"/>
          <c:tx>
            <c:strRef>
              <c:f>Sheet1!$E$1</c:f>
              <c:strCache>
                <c:ptCount val="1"/>
                <c:pt idx="0">
                  <c:v>Not Too Impt.</c:v>
                </c:pt>
              </c:strCache>
            </c:strRef>
          </c:tx>
          <c:spPr>
            <a:solidFill>
              <a:schemeClr val="accent4"/>
            </a:solidFill>
            <a:ln>
              <a:noFill/>
            </a:ln>
          </c:spPr>
          <c:invertIfNegative val="0"/>
          <c:dLbls>
            <c:dLbl>
              <c:idx val="0"/>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B3B6-4C96-8DAA-3276B25E3C6B}"/>
                </c:ext>
                <c:ext xmlns:c15="http://schemas.microsoft.com/office/drawing/2012/chart" uri="{CE6537A1-D6FC-4f65-9D91-7224C49458BB}"/>
              </c:extLst>
            </c:dLbl>
            <c:dLbl>
              <c:idx val="1"/>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5851-4C85-B15E-85E8C5824175}"/>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1-F075-4BFF-B64B-1849AAECDF33}"/>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600">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Sheet1!$A$2:$A$8</c:f>
              <c:strCache>
                <c:ptCount val="7"/>
                <c:pt idx="0">
                  <c:v>Providing substance abuse education and prevention programs</c:v>
                </c:pt>
                <c:pt idx="1">
                  <c:v>^Expanding services to help the homeless and prevent homelessness</c:v>
                </c:pt>
                <c:pt idx="2">
                  <c:v>Providing affordable, high-quality pre-school</c:v>
                </c:pt>
                <c:pt idx="3">
                  <c:v>Providing substance abuse education and prevention programs for youth</c:v>
                </c:pt>
                <c:pt idx="4">
                  <c:v>^Enforcing cannabis cultivation laws, rules and regulations</c:v>
                </c:pt>
                <c:pt idx="5">
                  <c:v>Providing additional support to foster youth</c:v>
                </c:pt>
                <c:pt idx="6">
                  <c:v>Providing public safety services to address illegal cannabis activity</c:v>
                </c:pt>
              </c:strCache>
            </c:strRef>
          </c:cat>
          <c:val>
            <c:numRef>
              <c:f>Sheet1!$E$2:$E$8</c:f>
              <c:numCache>
                <c:formatCode>0%</c:formatCode>
                <c:ptCount val="7"/>
                <c:pt idx="0">
                  <c:v>0.12</c:v>
                </c:pt>
                <c:pt idx="1">
                  <c:v>0.14000000000000001</c:v>
                </c:pt>
                <c:pt idx="2">
                  <c:v>0.15</c:v>
                </c:pt>
                <c:pt idx="3">
                  <c:v>0.04</c:v>
                </c:pt>
                <c:pt idx="4">
                  <c:v>0.22</c:v>
                </c:pt>
                <c:pt idx="5">
                  <c:v>0.09</c:v>
                </c:pt>
                <c:pt idx="6">
                  <c:v>0.23</c:v>
                </c:pt>
              </c:numCache>
            </c:numRef>
          </c:val>
          <c:extLst xmlns:c16r2="http://schemas.microsoft.com/office/drawing/2015/06/chart">
            <c:ext xmlns:c16="http://schemas.microsoft.com/office/drawing/2014/chart" uri="{C3380CC4-5D6E-409C-BE32-E72D297353CC}">
              <c16:uniqueId val="{0000000C-5851-4C85-B15E-85E8C5824175}"/>
            </c:ext>
          </c:extLst>
        </c:ser>
        <c:ser>
          <c:idx val="4"/>
          <c:order val="4"/>
          <c:tx>
            <c:strRef>
              <c:f>Sheet1!$F$1</c:f>
              <c:strCache>
                <c:ptCount val="1"/>
                <c:pt idx="0">
                  <c:v>DK/NA</c:v>
                </c:pt>
              </c:strCache>
            </c:strRef>
          </c:tx>
          <c:spPr>
            <a:solidFill>
              <a:schemeClr val="accent6"/>
            </a:solidFill>
            <a:ln>
              <a:noFill/>
            </a:ln>
          </c:spPr>
          <c:invertIfNegative val="0"/>
          <c:dLbls>
            <c:delete val="1"/>
          </c:dLbls>
          <c:cat>
            <c:strRef>
              <c:f>Sheet1!$A$2:$A$8</c:f>
              <c:strCache>
                <c:ptCount val="7"/>
                <c:pt idx="0">
                  <c:v>Providing substance abuse education and prevention programs</c:v>
                </c:pt>
                <c:pt idx="1">
                  <c:v>^Expanding services to help the homeless and prevent homelessness</c:v>
                </c:pt>
                <c:pt idx="2">
                  <c:v>Providing affordable, high-quality pre-school</c:v>
                </c:pt>
                <c:pt idx="3">
                  <c:v>Providing substance abuse education and prevention programs for youth</c:v>
                </c:pt>
                <c:pt idx="4">
                  <c:v>^Enforcing cannabis cultivation laws, rules and regulations</c:v>
                </c:pt>
                <c:pt idx="5">
                  <c:v>Providing additional support to foster youth</c:v>
                </c:pt>
                <c:pt idx="6">
                  <c:v>Providing public safety services to address illegal cannabis activity</c:v>
                </c:pt>
              </c:strCache>
            </c:strRef>
          </c:cat>
          <c:val>
            <c:numRef>
              <c:f>Sheet1!$F$2:$F$8</c:f>
              <c:numCache>
                <c:formatCode>0%</c:formatCode>
                <c:ptCount val="7"/>
                <c:pt idx="0">
                  <c:v>0.01</c:v>
                </c:pt>
                <c:pt idx="1">
                  <c:v>0.01</c:v>
                </c:pt>
                <c:pt idx="2">
                  <c:v>0.03</c:v>
                </c:pt>
                <c:pt idx="3">
                  <c:v>0</c:v>
                </c:pt>
                <c:pt idx="4">
                  <c:v>0.02</c:v>
                </c:pt>
                <c:pt idx="5">
                  <c:v>0.02</c:v>
                </c:pt>
                <c:pt idx="6">
                  <c:v>0</c:v>
                </c:pt>
              </c:numCache>
            </c:numRef>
          </c:val>
          <c:extLst xmlns:c16r2="http://schemas.microsoft.com/office/drawing/2015/06/chart">
            <c:ext xmlns:c16="http://schemas.microsoft.com/office/drawing/2014/chart" uri="{C3380CC4-5D6E-409C-BE32-E72D297353CC}">
              <c16:uniqueId val="{00000000-8572-41A1-90C7-71BBDB761575}"/>
            </c:ext>
          </c:extLst>
        </c:ser>
        <c:dLbls>
          <c:dLblPos val="ctr"/>
          <c:showLegendKey val="0"/>
          <c:showVal val="1"/>
          <c:showCatName val="0"/>
          <c:showSerName val="0"/>
          <c:showPercent val="0"/>
          <c:showBubbleSize val="0"/>
        </c:dLbls>
        <c:gapWidth val="48"/>
        <c:overlap val="100"/>
        <c:axId val="414077920"/>
        <c:axId val="414078312"/>
      </c:barChart>
      <c:catAx>
        <c:axId val="414077920"/>
        <c:scaling>
          <c:orientation val="maxMin"/>
        </c:scaling>
        <c:delete val="0"/>
        <c:axPos val="l"/>
        <c:numFmt formatCode="General" sourceLinked="1"/>
        <c:majorTickMark val="none"/>
        <c:minorTickMark val="none"/>
        <c:tickLblPos val="nextTo"/>
        <c:spPr>
          <a:ln>
            <a:noFill/>
          </a:ln>
        </c:spPr>
        <c:txPr>
          <a:bodyPr/>
          <a:lstStyle/>
          <a:p>
            <a:pPr algn="r">
              <a:lnSpc>
                <a:spcPts val="1500"/>
              </a:lnSpc>
              <a:defRPr sz="1600"/>
            </a:pPr>
            <a:endParaRPr lang="en-US"/>
          </a:p>
        </c:txPr>
        <c:crossAx val="414078312"/>
        <c:crosses val="autoZero"/>
        <c:auto val="1"/>
        <c:lblAlgn val="ctr"/>
        <c:lblOffset val="100"/>
        <c:noMultiLvlLbl val="0"/>
      </c:catAx>
      <c:valAx>
        <c:axId val="414078312"/>
        <c:scaling>
          <c:orientation val="minMax"/>
          <c:max val="1"/>
          <c:min val="0"/>
        </c:scaling>
        <c:delete val="1"/>
        <c:axPos val="b"/>
        <c:numFmt formatCode="0%" sourceLinked="1"/>
        <c:majorTickMark val="out"/>
        <c:minorTickMark val="none"/>
        <c:tickLblPos val="nextTo"/>
        <c:crossAx val="414077920"/>
        <c:crosses val="max"/>
        <c:crossBetween val="between"/>
        <c:majorUnit val="0.2"/>
      </c:valAx>
    </c:plotArea>
    <c:legend>
      <c:legendPos val="t"/>
      <c:layout>
        <c:manualLayout>
          <c:xMode val="edge"/>
          <c:yMode val="edge"/>
          <c:x val="0.29401422843327163"/>
          <c:y val="6.0855916908193579E-3"/>
          <c:w val="0.63715292961965375"/>
          <c:h val="4.7244875568333254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EA352A-AF19-4194-A3C3-E81DD6087189}"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DBBD8ED6-8E26-4B66-9378-E13F66434E55}">
      <dgm:prSet phldrT="[Text]" custT="1"/>
      <dgm:spPr/>
      <dgm:t>
        <a:bodyPr/>
        <a:lstStyle/>
        <a:p>
          <a:r>
            <a:rPr lang="en-US" sz="4400" dirty="0"/>
            <a:t>53%</a:t>
          </a:r>
        </a:p>
      </dgm:t>
    </dgm:pt>
    <dgm:pt modelId="{90760C71-3831-4B01-81C5-3A681E9972A4}" type="parTrans" cxnId="{79C2B5B3-528F-4422-B1E0-47DB62D2D083}">
      <dgm:prSet/>
      <dgm:spPr/>
      <dgm:t>
        <a:bodyPr/>
        <a:lstStyle/>
        <a:p>
          <a:endParaRPr lang="en-US"/>
        </a:p>
      </dgm:t>
    </dgm:pt>
    <dgm:pt modelId="{7C08B7A8-E012-4385-BEC4-C1921A0BDD24}" type="sibTrans" cxnId="{79C2B5B3-528F-4422-B1E0-47DB62D2D083}">
      <dgm:prSet/>
      <dgm:spPr/>
      <dgm:t>
        <a:bodyPr/>
        <a:lstStyle/>
        <a:p>
          <a:endParaRPr lang="en-US"/>
        </a:p>
      </dgm:t>
    </dgm:pt>
    <dgm:pt modelId="{7FDBFF53-17BC-4113-911C-B091C5071B9C}">
      <dgm:prSet phldrT="[Text]" custT="1"/>
      <dgm:spPr>
        <a:noFill/>
        <a:ln>
          <a:solidFill>
            <a:schemeClr val="accent1"/>
          </a:solidFill>
        </a:ln>
      </dgm:spPr>
      <dgm:t>
        <a:bodyPr/>
        <a:lstStyle/>
        <a:p>
          <a:r>
            <a:rPr lang="en-US" sz="1800" dirty="0"/>
            <a:t>The measure should include specific requirements that direct what percentage of the measure’s revenue should go to each of its funding areas, which the Board of Supervisors could </a:t>
          </a:r>
          <a:r>
            <a:rPr lang="en-US" sz="1800" u="sng" dirty="0"/>
            <a:t>not</a:t>
          </a:r>
          <a:r>
            <a:rPr lang="en-US" sz="1800" dirty="0"/>
            <a:t> change</a:t>
          </a:r>
        </a:p>
      </dgm:t>
    </dgm:pt>
    <dgm:pt modelId="{EB4B5CDC-C2E5-4B14-8C0C-E063C457A693}" type="parTrans" cxnId="{B7C822EF-3696-42A9-A7A9-709A787BD88A}">
      <dgm:prSet/>
      <dgm:spPr/>
      <dgm:t>
        <a:bodyPr/>
        <a:lstStyle/>
        <a:p>
          <a:endParaRPr lang="en-US"/>
        </a:p>
      </dgm:t>
    </dgm:pt>
    <dgm:pt modelId="{9178D2AE-D2E9-4037-AEAC-2571055DBFFE}" type="sibTrans" cxnId="{B7C822EF-3696-42A9-A7A9-709A787BD88A}">
      <dgm:prSet/>
      <dgm:spPr/>
      <dgm:t>
        <a:bodyPr/>
        <a:lstStyle/>
        <a:p>
          <a:endParaRPr lang="en-US"/>
        </a:p>
      </dgm:t>
    </dgm:pt>
    <dgm:pt modelId="{B66ABF36-7EF8-4915-BB3B-B0E7095DA10B}">
      <dgm:prSet custT="1"/>
      <dgm:spPr>
        <a:solidFill>
          <a:schemeClr val="accent2"/>
        </a:solidFill>
      </dgm:spPr>
      <dgm:t>
        <a:bodyPr/>
        <a:lstStyle/>
        <a:p>
          <a:r>
            <a:rPr lang="en-US" sz="4400" dirty="0">
              <a:solidFill>
                <a:schemeClr val="tx1"/>
              </a:solidFill>
            </a:rPr>
            <a:t>33%</a:t>
          </a:r>
        </a:p>
      </dgm:t>
    </dgm:pt>
    <dgm:pt modelId="{21101C47-E3C9-42AE-A129-E8EAC3BADF21}" type="parTrans" cxnId="{708C0ED0-266A-4372-8F17-E2C67C595321}">
      <dgm:prSet/>
      <dgm:spPr/>
      <dgm:t>
        <a:bodyPr/>
        <a:lstStyle/>
        <a:p>
          <a:endParaRPr lang="en-US"/>
        </a:p>
      </dgm:t>
    </dgm:pt>
    <dgm:pt modelId="{87EF193A-7C2F-47DC-B3DF-F5CB3F29AA6C}" type="sibTrans" cxnId="{708C0ED0-266A-4372-8F17-E2C67C595321}">
      <dgm:prSet/>
      <dgm:spPr/>
      <dgm:t>
        <a:bodyPr/>
        <a:lstStyle/>
        <a:p>
          <a:endParaRPr lang="en-US"/>
        </a:p>
      </dgm:t>
    </dgm:pt>
    <dgm:pt modelId="{8D6E1832-E994-43EB-9402-DDF6A501EE33}">
      <dgm:prSet custT="1"/>
      <dgm:spPr>
        <a:noFill/>
        <a:ln>
          <a:solidFill>
            <a:schemeClr val="accent2"/>
          </a:solidFill>
        </a:ln>
      </dgm:spPr>
      <dgm:t>
        <a:bodyPr/>
        <a:lstStyle/>
        <a:p>
          <a:r>
            <a:rPr lang="en-US" sz="1800" dirty="0"/>
            <a:t>The measure should allow the Board of Supervisors to decide what percentage of the measure’s revenue should be spent in each funding area on an annual basis, based on recommendations from an oversight committee</a:t>
          </a:r>
        </a:p>
      </dgm:t>
    </dgm:pt>
    <dgm:pt modelId="{A927EF37-074D-4887-A9AE-B3A123374D38}" type="parTrans" cxnId="{91EFB4B6-DF45-4234-AF54-9E00918C8042}">
      <dgm:prSet/>
      <dgm:spPr>
        <a:ln>
          <a:solidFill>
            <a:schemeClr val="accent2"/>
          </a:solidFill>
        </a:ln>
      </dgm:spPr>
      <dgm:t>
        <a:bodyPr/>
        <a:lstStyle/>
        <a:p>
          <a:endParaRPr lang="en-US"/>
        </a:p>
      </dgm:t>
    </dgm:pt>
    <dgm:pt modelId="{910B98B1-F2AD-4620-A26E-4233324E8EE2}" type="sibTrans" cxnId="{91EFB4B6-DF45-4234-AF54-9E00918C8042}">
      <dgm:prSet/>
      <dgm:spPr/>
      <dgm:t>
        <a:bodyPr/>
        <a:lstStyle/>
        <a:p>
          <a:endParaRPr lang="en-US"/>
        </a:p>
      </dgm:t>
    </dgm:pt>
    <dgm:pt modelId="{EAE46C06-F859-41C4-B2CA-70CB78F8E0CA}">
      <dgm:prSet custT="1"/>
      <dgm:spPr>
        <a:solidFill>
          <a:schemeClr val="accent6"/>
        </a:solidFill>
      </dgm:spPr>
      <dgm:t>
        <a:bodyPr/>
        <a:lstStyle/>
        <a:p>
          <a:r>
            <a:rPr lang="en-US" sz="4400" dirty="0">
              <a:solidFill>
                <a:schemeClr val="tx1"/>
              </a:solidFill>
            </a:rPr>
            <a:t>14%</a:t>
          </a:r>
        </a:p>
      </dgm:t>
    </dgm:pt>
    <dgm:pt modelId="{9FD3FCD9-9A4E-4B8F-A9AF-0D35DFB11574}" type="parTrans" cxnId="{0F47300B-F86D-4FB4-AAFD-D5601F2A223F}">
      <dgm:prSet/>
      <dgm:spPr/>
      <dgm:t>
        <a:bodyPr/>
        <a:lstStyle/>
        <a:p>
          <a:endParaRPr lang="en-US"/>
        </a:p>
      </dgm:t>
    </dgm:pt>
    <dgm:pt modelId="{50024BA2-D904-4CB9-975D-BF979E61EB57}" type="sibTrans" cxnId="{0F47300B-F86D-4FB4-AAFD-D5601F2A223F}">
      <dgm:prSet/>
      <dgm:spPr/>
      <dgm:t>
        <a:bodyPr/>
        <a:lstStyle/>
        <a:p>
          <a:endParaRPr lang="en-US"/>
        </a:p>
      </dgm:t>
    </dgm:pt>
    <dgm:pt modelId="{2E08158B-65D9-4931-9783-453B5C4576A6}">
      <dgm:prSet custT="1"/>
      <dgm:spPr>
        <a:noFill/>
        <a:ln>
          <a:solidFill>
            <a:schemeClr val="tx1"/>
          </a:solidFill>
        </a:ln>
      </dgm:spPr>
      <dgm:t>
        <a:bodyPr/>
        <a:lstStyle/>
        <a:p>
          <a:r>
            <a:rPr lang="en-US" sz="1800" dirty="0"/>
            <a:t>Both/Neither/</a:t>
          </a:r>
          <a:br>
            <a:rPr lang="en-US" sz="1800" dirty="0"/>
          </a:br>
          <a:r>
            <a:rPr lang="en-US" sz="1800" dirty="0"/>
            <a:t>DK/NA</a:t>
          </a:r>
        </a:p>
      </dgm:t>
    </dgm:pt>
    <dgm:pt modelId="{E2BC0883-C4CD-48A9-A901-1EE85DE54357}" type="parTrans" cxnId="{877A165C-AC86-4204-A7CF-64A20115C316}">
      <dgm:prSet/>
      <dgm:spPr>
        <a:ln>
          <a:solidFill>
            <a:schemeClr val="tx1"/>
          </a:solidFill>
        </a:ln>
      </dgm:spPr>
      <dgm:t>
        <a:bodyPr/>
        <a:lstStyle/>
        <a:p>
          <a:endParaRPr lang="en-US"/>
        </a:p>
      </dgm:t>
    </dgm:pt>
    <dgm:pt modelId="{AA9E83C4-2D31-4B19-A116-7F052D824718}" type="sibTrans" cxnId="{877A165C-AC86-4204-A7CF-64A20115C316}">
      <dgm:prSet/>
      <dgm:spPr/>
      <dgm:t>
        <a:bodyPr/>
        <a:lstStyle/>
        <a:p>
          <a:endParaRPr lang="en-US"/>
        </a:p>
      </dgm:t>
    </dgm:pt>
    <dgm:pt modelId="{455F6C30-B9DC-4EB5-A62E-1199DD33B04F}" type="pres">
      <dgm:prSet presAssocID="{42EA352A-AF19-4194-A3C3-E81DD6087189}" presName="diagram" presStyleCnt="0">
        <dgm:presLayoutVars>
          <dgm:chPref val="1"/>
          <dgm:dir/>
          <dgm:animOne val="branch"/>
          <dgm:animLvl val="lvl"/>
          <dgm:resizeHandles/>
        </dgm:presLayoutVars>
      </dgm:prSet>
      <dgm:spPr/>
      <dgm:t>
        <a:bodyPr/>
        <a:lstStyle/>
        <a:p>
          <a:endParaRPr lang="en-US"/>
        </a:p>
      </dgm:t>
    </dgm:pt>
    <dgm:pt modelId="{C01986A5-D8DA-4A42-9A4D-02E777FA12C4}" type="pres">
      <dgm:prSet presAssocID="{DBBD8ED6-8E26-4B66-9378-E13F66434E55}" presName="root" presStyleCnt="0"/>
      <dgm:spPr/>
    </dgm:pt>
    <dgm:pt modelId="{874B0E1E-4D56-4D17-9E23-AA48B636B6DE}" type="pres">
      <dgm:prSet presAssocID="{DBBD8ED6-8E26-4B66-9378-E13F66434E55}" presName="rootComposite" presStyleCnt="0"/>
      <dgm:spPr/>
    </dgm:pt>
    <dgm:pt modelId="{E2A6BC07-34EB-4DBE-B330-D328F8781831}" type="pres">
      <dgm:prSet presAssocID="{DBBD8ED6-8E26-4B66-9378-E13F66434E55}" presName="rootText" presStyleLbl="node1" presStyleIdx="0" presStyleCnt="3"/>
      <dgm:spPr/>
      <dgm:t>
        <a:bodyPr/>
        <a:lstStyle/>
        <a:p>
          <a:endParaRPr lang="en-US"/>
        </a:p>
      </dgm:t>
    </dgm:pt>
    <dgm:pt modelId="{3EDD5E1A-6E0E-4FA3-B08B-9446AD77236B}" type="pres">
      <dgm:prSet presAssocID="{DBBD8ED6-8E26-4B66-9378-E13F66434E55}" presName="rootConnector" presStyleLbl="node1" presStyleIdx="0" presStyleCnt="3"/>
      <dgm:spPr/>
      <dgm:t>
        <a:bodyPr/>
        <a:lstStyle/>
        <a:p>
          <a:endParaRPr lang="en-US"/>
        </a:p>
      </dgm:t>
    </dgm:pt>
    <dgm:pt modelId="{582D31A2-74F4-44BF-A86C-E7436CD5B273}" type="pres">
      <dgm:prSet presAssocID="{DBBD8ED6-8E26-4B66-9378-E13F66434E55}" presName="childShape" presStyleCnt="0"/>
      <dgm:spPr/>
    </dgm:pt>
    <dgm:pt modelId="{615AB1F0-6960-4424-B895-14704B193932}" type="pres">
      <dgm:prSet presAssocID="{EB4B5CDC-C2E5-4B14-8C0C-E063C457A693}" presName="Name13" presStyleLbl="parChTrans1D2" presStyleIdx="0" presStyleCnt="3"/>
      <dgm:spPr/>
      <dgm:t>
        <a:bodyPr/>
        <a:lstStyle/>
        <a:p>
          <a:endParaRPr lang="en-US"/>
        </a:p>
      </dgm:t>
    </dgm:pt>
    <dgm:pt modelId="{AA1D0283-19FB-4AA4-A09F-C3C635323B75}" type="pres">
      <dgm:prSet presAssocID="{7FDBFF53-17BC-4113-911C-B091C5071B9C}" presName="childText" presStyleLbl="bgAcc1" presStyleIdx="0" presStyleCnt="3" custScaleX="182939" custScaleY="260320">
        <dgm:presLayoutVars>
          <dgm:bulletEnabled val="1"/>
        </dgm:presLayoutVars>
      </dgm:prSet>
      <dgm:spPr/>
      <dgm:t>
        <a:bodyPr/>
        <a:lstStyle/>
        <a:p>
          <a:endParaRPr lang="en-US"/>
        </a:p>
      </dgm:t>
    </dgm:pt>
    <dgm:pt modelId="{3A75FDDA-6C31-488D-84B0-09B341D9FED0}" type="pres">
      <dgm:prSet presAssocID="{B66ABF36-7EF8-4915-BB3B-B0E7095DA10B}" presName="root" presStyleCnt="0"/>
      <dgm:spPr/>
    </dgm:pt>
    <dgm:pt modelId="{C33454FA-AABB-4DA5-A573-A05359F7CBF2}" type="pres">
      <dgm:prSet presAssocID="{B66ABF36-7EF8-4915-BB3B-B0E7095DA10B}" presName="rootComposite" presStyleCnt="0"/>
      <dgm:spPr/>
    </dgm:pt>
    <dgm:pt modelId="{67D6D44A-C4BF-4962-AF11-4219B57B2775}" type="pres">
      <dgm:prSet presAssocID="{B66ABF36-7EF8-4915-BB3B-B0E7095DA10B}" presName="rootText" presStyleLbl="node1" presStyleIdx="1" presStyleCnt="3"/>
      <dgm:spPr/>
      <dgm:t>
        <a:bodyPr/>
        <a:lstStyle/>
        <a:p>
          <a:endParaRPr lang="en-US"/>
        </a:p>
      </dgm:t>
    </dgm:pt>
    <dgm:pt modelId="{F22FB914-95D4-4973-9933-2C1300A83A4A}" type="pres">
      <dgm:prSet presAssocID="{B66ABF36-7EF8-4915-BB3B-B0E7095DA10B}" presName="rootConnector" presStyleLbl="node1" presStyleIdx="1" presStyleCnt="3"/>
      <dgm:spPr/>
      <dgm:t>
        <a:bodyPr/>
        <a:lstStyle/>
        <a:p>
          <a:endParaRPr lang="en-US"/>
        </a:p>
      </dgm:t>
    </dgm:pt>
    <dgm:pt modelId="{E9EDB267-AE56-4855-A680-3F620ABC7561}" type="pres">
      <dgm:prSet presAssocID="{B66ABF36-7EF8-4915-BB3B-B0E7095DA10B}" presName="childShape" presStyleCnt="0"/>
      <dgm:spPr/>
    </dgm:pt>
    <dgm:pt modelId="{530DC3CF-E908-4291-9604-016964F0104E}" type="pres">
      <dgm:prSet presAssocID="{A927EF37-074D-4887-A9AE-B3A123374D38}" presName="Name13" presStyleLbl="parChTrans1D2" presStyleIdx="1" presStyleCnt="3"/>
      <dgm:spPr/>
      <dgm:t>
        <a:bodyPr/>
        <a:lstStyle/>
        <a:p>
          <a:endParaRPr lang="en-US"/>
        </a:p>
      </dgm:t>
    </dgm:pt>
    <dgm:pt modelId="{FD2AEE52-7F92-49C3-9457-9273297BC592}" type="pres">
      <dgm:prSet presAssocID="{8D6E1832-E994-43EB-9402-DDF6A501EE33}" presName="childText" presStyleLbl="bgAcc1" presStyleIdx="1" presStyleCnt="3" custScaleX="180351" custScaleY="262858">
        <dgm:presLayoutVars>
          <dgm:bulletEnabled val="1"/>
        </dgm:presLayoutVars>
      </dgm:prSet>
      <dgm:spPr/>
      <dgm:t>
        <a:bodyPr/>
        <a:lstStyle/>
        <a:p>
          <a:endParaRPr lang="en-US"/>
        </a:p>
      </dgm:t>
    </dgm:pt>
    <dgm:pt modelId="{88418674-1D34-4EBA-900A-7B23F626C235}" type="pres">
      <dgm:prSet presAssocID="{EAE46C06-F859-41C4-B2CA-70CB78F8E0CA}" presName="root" presStyleCnt="0"/>
      <dgm:spPr/>
    </dgm:pt>
    <dgm:pt modelId="{20BAB511-B57B-4988-AC9E-24EBE5A3AC1B}" type="pres">
      <dgm:prSet presAssocID="{EAE46C06-F859-41C4-B2CA-70CB78F8E0CA}" presName="rootComposite" presStyleCnt="0"/>
      <dgm:spPr/>
    </dgm:pt>
    <dgm:pt modelId="{5E8500BD-F90E-4A04-B2D0-D0CF97EC129A}" type="pres">
      <dgm:prSet presAssocID="{EAE46C06-F859-41C4-B2CA-70CB78F8E0CA}" presName="rootText" presStyleLbl="node1" presStyleIdx="2" presStyleCnt="3"/>
      <dgm:spPr/>
      <dgm:t>
        <a:bodyPr/>
        <a:lstStyle/>
        <a:p>
          <a:endParaRPr lang="en-US"/>
        </a:p>
      </dgm:t>
    </dgm:pt>
    <dgm:pt modelId="{7B65FC51-4569-43A5-833C-EE0388282950}" type="pres">
      <dgm:prSet presAssocID="{EAE46C06-F859-41C4-B2CA-70CB78F8E0CA}" presName="rootConnector" presStyleLbl="node1" presStyleIdx="2" presStyleCnt="3"/>
      <dgm:spPr/>
      <dgm:t>
        <a:bodyPr/>
        <a:lstStyle/>
        <a:p>
          <a:endParaRPr lang="en-US"/>
        </a:p>
      </dgm:t>
    </dgm:pt>
    <dgm:pt modelId="{5300F086-0859-4B4F-8523-53289EA586EF}" type="pres">
      <dgm:prSet presAssocID="{EAE46C06-F859-41C4-B2CA-70CB78F8E0CA}" presName="childShape" presStyleCnt="0"/>
      <dgm:spPr/>
    </dgm:pt>
    <dgm:pt modelId="{17D71C77-241D-435E-8DBC-BBAC8FAFB94E}" type="pres">
      <dgm:prSet presAssocID="{E2BC0883-C4CD-48A9-A901-1EE85DE54357}" presName="Name13" presStyleLbl="parChTrans1D2" presStyleIdx="2" presStyleCnt="3"/>
      <dgm:spPr/>
      <dgm:t>
        <a:bodyPr/>
        <a:lstStyle/>
        <a:p>
          <a:endParaRPr lang="en-US"/>
        </a:p>
      </dgm:t>
    </dgm:pt>
    <dgm:pt modelId="{F9FF4233-6E22-44F9-AE17-6E9FEAC452F9}" type="pres">
      <dgm:prSet presAssocID="{2E08158B-65D9-4931-9783-453B5C4576A6}" presName="childText" presStyleLbl="bgAcc1" presStyleIdx="2" presStyleCnt="3">
        <dgm:presLayoutVars>
          <dgm:bulletEnabled val="1"/>
        </dgm:presLayoutVars>
      </dgm:prSet>
      <dgm:spPr/>
      <dgm:t>
        <a:bodyPr/>
        <a:lstStyle/>
        <a:p>
          <a:endParaRPr lang="en-US"/>
        </a:p>
      </dgm:t>
    </dgm:pt>
  </dgm:ptLst>
  <dgm:cxnLst>
    <dgm:cxn modelId="{91EFB4B6-DF45-4234-AF54-9E00918C8042}" srcId="{B66ABF36-7EF8-4915-BB3B-B0E7095DA10B}" destId="{8D6E1832-E994-43EB-9402-DDF6A501EE33}" srcOrd="0" destOrd="0" parTransId="{A927EF37-074D-4887-A9AE-B3A123374D38}" sibTransId="{910B98B1-F2AD-4620-A26E-4233324E8EE2}"/>
    <dgm:cxn modelId="{9FC85D94-F312-4E05-9016-C6F1BC92CA84}" type="presOf" srcId="{A927EF37-074D-4887-A9AE-B3A123374D38}" destId="{530DC3CF-E908-4291-9604-016964F0104E}" srcOrd="0" destOrd="0" presId="urn:microsoft.com/office/officeart/2005/8/layout/hierarchy3"/>
    <dgm:cxn modelId="{7B2A40B2-710E-4F39-A052-14BF2D6EBB0B}" type="presOf" srcId="{EAE46C06-F859-41C4-B2CA-70CB78F8E0CA}" destId="{7B65FC51-4569-43A5-833C-EE0388282950}" srcOrd="1" destOrd="0" presId="urn:microsoft.com/office/officeart/2005/8/layout/hierarchy3"/>
    <dgm:cxn modelId="{73508006-27B9-45C9-84B5-EF438A660332}" type="presOf" srcId="{EB4B5CDC-C2E5-4B14-8C0C-E063C457A693}" destId="{615AB1F0-6960-4424-B895-14704B193932}" srcOrd="0" destOrd="0" presId="urn:microsoft.com/office/officeart/2005/8/layout/hierarchy3"/>
    <dgm:cxn modelId="{79C2B5B3-528F-4422-B1E0-47DB62D2D083}" srcId="{42EA352A-AF19-4194-A3C3-E81DD6087189}" destId="{DBBD8ED6-8E26-4B66-9378-E13F66434E55}" srcOrd="0" destOrd="0" parTransId="{90760C71-3831-4B01-81C5-3A681E9972A4}" sibTransId="{7C08B7A8-E012-4385-BEC4-C1921A0BDD24}"/>
    <dgm:cxn modelId="{4F55A374-071E-4436-9B37-2B4AD8AD4687}" type="presOf" srcId="{DBBD8ED6-8E26-4B66-9378-E13F66434E55}" destId="{E2A6BC07-34EB-4DBE-B330-D328F8781831}" srcOrd="0" destOrd="0" presId="urn:microsoft.com/office/officeart/2005/8/layout/hierarchy3"/>
    <dgm:cxn modelId="{877A165C-AC86-4204-A7CF-64A20115C316}" srcId="{EAE46C06-F859-41C4-B2CA-70CB78F8E0CA}" destId="{2E08158B-65D9-4931-9783-453B5C4576A6}" srcOrd="0" destOrd="0" parTransId="{E2BC0883-C4CD-48A9-A901-1EE85DE54357}" sibTransId="{AA9E83C4-2D31-4B19-A116-7F052D824718}"/>
    <dgm:cxn modelId="{708C0ED0-266A-4372-8F17-E2C67C595321}" srcId="{42EA352A-AF19-4194-A3C3-E81DD6087189}" destId="{B66ABF36-7EF8-4915-BB3B-B0E7095DA10B}" srcOrd="1" destOrd="0" parTransId="{21101C47-E3C9-42AE-A129-E8EAC3BADF21}" sibTransId="{87EF193A-7C2F-47DC-B3DF-F5CB3F29AA6C}"/>
    <dgm:cxn modelId="{E2629D4B-C6BB-4A40-A1C2-2257B9AE7304}" type="presOf" srcId="{B66ABF36-7EF8-4915-BB3B-B0E7095DA10B}" destId="{67D6D44A-C4BF-4962-AF11-4219B57B2775}" srcOrd="0" destOrd="0" presId="urn:microsoft.com/office/officeart/2005/8/layout/hierarchy3"/>
    <dgm:cxn modelId="{56D16CDC-37C2-498C-A0DB-CD4D24BA3190}" type="presOf" srcId="{E2BC0883-C4CD-48A9-A901-1EE85DE54357}" destId="{17D71C77-241D-435E-8DBC-BBAC8FAFB94E}" srcOrd="0" destOrd="0" presId="urn:microsoft.com/office/officeart/2005/8/layout/hierarchy3"/>
    <dgm:cxn modelId="{B7C822EF-3696-42A9-A7A9-709A787BD88A}" srcId="{DBBD8ED6-8E26-4B66-9378-E13F66434E55}" destId="{7FDBFF53-17BC-4113-911C-B091C5071B9C}" srcOrd="0" destOrd="0" parTransId="{EB4B5CDC-C2E5-4B14-8C0C-E063C457A693}" sibTransId="{9178D2AE-D2E9-4037-AEAC-2571055DBFFE}"/>
    <dgm:cxn modelId="{62587D13-0E3B-47FD-BA06-C3B56BC6BD2A}" type="presOf" srcId="{EAE46C06-F859-41C4-B2CA-70CB78F8E0CA}" destId="{5E8500BD-F90E-4A04-B2D0-D0CF97EC129A}" srcOrd="0" destOrd="0" presId="urn:microsoft.com/office/officeart/2005/8/layout/hierarchy3"/>
    <dgm:cxn modelId="{BA5F32A4-174C-4DD9-B060-05BCF287B9BE}" type="presOf" srcId="{DBBD8ED6-8E26-4B66-9378-E13F66434E55}" destId="{3EDD5E1A-6E0E-4FA3-B08B-9446AD77236B}" srcOrd="1" destOrd="0" presId="urn:microsoft.com/office/officeart/2005/8/layout/hierarchy3"/>
    <dgm:cxn modelId="{F9B0FEED-2E15-4459-BED4-4C788BC37EEB}" type="presOf" srcId="{7FDBFF53-17BC-4113-911C-B091C5071B9C}" destId="{AA1D0283-19FB-4AA4-A09F-C3C635323B75}" srcOrd="0" destOrd="0" presId="urn:microsoft.com/office/officeart/2005/8/layout/hierarchy3"/>
    <dgm:cxn modelId="{0F47300B-F86D-4FB4-AAFD-D5601F2A223F}" srcId="{42EA352A-AF19-4194-A3C3-E81DD6087189}" destId="{EAE46C06-F859-41C4-B2CA-70CB78F8E0CA}" srcOrd="2" destOrd="0" parTransId="{9FD3FCD9-9A4E-4B8F-A9AF-0D35DFB11574}" sibTransId="{50024BA2-D904-4CB9-975D-BF979E61EB57}"/>
    <dgm:cxn modelId="{A181804C-87DB-4BCE-B7DA-6E31A74A966D}" type="presOf" srcId="{B66ABF36-7EF8-4915-BB3B-B0E7095DA10B}" destId="{F22FB914-95D4-4973-9933-2C1300A83A4A}" srcOrd="1" destOrd="0" presId="urn:microsoft.com/office/officeart/2005/8/layout/hierarchy3"/>
    <dgm:cxn modelId="{FB7F6391-564A-4B01-814F-B61D81F6F447}" type="presOf" srcId="{8D6E1832-E994-43EB-9402-DDF6A501EE33}" destId="{FD2AEE52-7F92-49C3-9457-9273297BC592}" srcOrd="0" destOrd="0" presId="urn:microsoft.com/office/officeart/2005/8/layout/hierarchy3"/>
    <dgm:cxn modelId="{8E926C4D-4134-40DB-A7AE-3B1CEAC850F8}" type="presOf" srcId="{2E08158B-65D9-4931-9783-453B5C4576A6}" destId="{F9FF4233-6E22-44F9-AE17-6E9FEAC452F9}" srcOrd="0" destOrd="0" presId="urn:microsoft.com/office/officeart/2005/8/layout/hierarchy3"/>
    <dgm:cxn modelId="{0B1347C2-5A80-4213-B194-5B117DAF3B09}" type="presOf" srcId="{42EA352A-AF19-4194-A3C3-E81DD6087189}" destId="{455F6C30-B9DC-4EB5-A62E-1199DD33B04F}" srcOrd="0" destOrd="0" presId="urn:microsoft.com/office/officeart/2005/8/layout/hierarchy3"/>
    <dgm:cxn modelId="{C0AC1CB3-7CA7-49C5-85AB-579E19AB1E6E}" type="presParOf" srcId="{455F6C30-B9DC-4EB5-A62E-1199DD33B04F}" destId="{C01986A5-D8DA-4A42-9A4D-02E777FA12C4}" srcOrd="0" destOrd="0" presId="urn:microsoft.com/office/officeart/2005/8/layout/hierarchy3"/>
    <dgm:cxn modelId="{A7AA64E4-0795-483E-A7F1-80D7A2323C16}" type="presParOf" srcId="{C01986A5-D8DA-4A42-9A4D-02E777FA12C4}" destId="{874B0E1E-4D56-4D17-9E23-AA48B636B6DE}" srcOrd="0" destOrd="0" presId="urn:microsoft.com/office/officeart/2005/8/layout/hierarchy3"/>
    <dgm:cxn modelId="{86B18AFD-B2A0-41C5-BB67-CA1B05C24F61}" type="presParOf" srcId="{874B0E1E-4D56-4D17-9E23-AA48B636B6DE}" destId="{E2A6BC07-34EB-4DBE-B330-D328F8781831}" srcOrd="0" destOrd="0" presId="urn:microsoft.com/office/officeart/2005/8/layout/hierarchy3"/>
    <dgm:cxn modelId="{5E83D843-FCE6-4A04-B9EC-5CA2CE37F5D2}" type="presParOf" srcId="{874B0E1E-4D56-4D17-9E23-AA48B636B6DE}" destId="{3EDD5E1A-6E0E-4FA3-B08B-9446AD77236B}" srcOrd="1" destOrd="0" presId="urn:microsoft.com/office/officeart/2005/8/layout/hierarchy3"/>
    <dgm:cxn modelId="{2B210088-37FF-4378-AC15-21A8D173D78E}" type="presParOf" srcId="{C01986A5-D8DA-4A42-9A4D-02E777FA12C4}" destId="{582D31A2-74F4-44BF-A86C-E7436CD5B273}" srcOrd="1" destOrd="0" presId="urn:microsoft.com/office/officeart/2005/8/layout/hierarchy3"/>
    <dgm:cxn modelId="{D8437365-A024-47D8-AD0A-026006AC4269}" type="presParOf" srcId="{582D31A2-74F4-44BF-A86C-E7436CD5B273}" destId="{615AB1F0-6960-4424-B895-14704B193932}" srcOrd="0" destOrd="0" presId="urn:microsoft.com/office/officeart/2005/8/layout/hierarchy3"/>
    <dgm:cxn modelId="{532B2869-9F62-4BF5-BCE1-D473858B2717}" type="presParOf" srcId="{582D31A2-74F4-44BF-A86C-E7436CD5B273}" destId="{AA1D0283-19FB-4AA4-A09F-C3C635323B75}" srcOrd="1" destOrd="0" presId="urn:microsoft.com/office/officeart/2005/8/layout/hierarchy3"/>
    <dgm:cxn modelId="{C20AD9B9-C2FF-4B15-9650-F8595E495946}" type="presParOf" srcId="{455F6C30-B9DC-4EB5-A62E-1199DD33B04F}" destId="{3A75FDDA-6C31-488D-84B0-09B341D9FED0}" srcOrd="1" destOrd="0" presId="urn:microsoft.com/office/officeart/2005/8/layout/hierarchy3"/>
    <dgm:cxn modelId="{51AF1303-E106-4A9C-B7DD-07914BBA553A}" type="presParOf" srcId="{3A75FDDA-6C31-488D-84B0-09B341D9FED0}" destId="{C33454FA-AABB-4DA5-A573-A05359F7CBF2}" srcOrd="0" destOrd="0" presId="urn:microsoft.com/office/officeart/2005/8/layout/hierarchy3"/>
    <dgm:cxn modelId="{0E564BE1-48E9-47FB-8C7D-52BE3F66D7E3}" type="presParOf" srcId="{C33454FA-AABB-4DA5-A573-A05359F7CBF2}" destId="{67D6D44A-C4BF-4962-AF11-4219B57B2775}" srcOrd="0" destOrd="0" presId="urn:microsoft.com/office/officeart/2005/8/layout/hierarchy3"/>
    <dgm:cxn modelId="{4399FAF2-11FC-4A5E-ADE6-FAF62794C85D}" type="presParOf" srcId="{C33454FA-AABB-4DA5-A573-A05359F7CBF2}" destId="{F22FB914-95D4-4973-9933-2C1300A83A4A}" srcOrd="1" destOrd="0" presId="urn:microsoft.com/office/officeart/2005/8/layout/hierarchy3"/>
    <dgm:cxn modelId="{C8581157-207B-4AD8-B3BA-ECB38D6B48FE}" type="presParOf" srcId="{3A75FDDA-6C31-488D-84B0-09B341D9FED0}" destId="{E9EDB267-AE56-4855-A680-3F620ABC7561}" srcOrd="1" destOrd="0" presId="urn:microsoft.com/office/officeart/2005/8/layout/hierarchy3"/>
    <dgm:cxn modelId="{7078CD7F-1DBD-4FF5-8472-0D3DA791AFBD}" type="presParOf" srcId="{E9EDB267-AE56-4855-A680-3F620ABC7561}" destId="{530DC3CF-E908-4291-9604-016964F0104E}" srcOrd="0" destOrd="0" presId="urn:microsoft.com/office/officeart/2005/8/layout/hierarchy3"/>
    <dgm:cxn modelId="{0CE75A8F-B4FD-4150-95B1-441A4E222AA7}" type="presParOf" srcId="{E9EDB267-AE56-4855-A680-3F620ABC7561}" destId="{FD2AEE52-7F92-49C3-9457-9273297BC592}" srcOrd="1" destOrd="0" presId="urn:microsoft.com/office/officeart/2005/8/layout/hierarchy3"/>
    <dgm:cxn modelId="{120EA3EE-57E7-4485-88F3-2471F598910A}" type="presParOf" srcId="{455F6C30-B9DC-4EB5-A62E-1199DD33B04F}" destId="{88418674-1D34-4EBA-900A-7B23F626C235}" srcOrd="2" destOrd="0" presId="urn:microsoft.com/office/officeart/2005/8/layout/hierarchy3"/>
    <dgm:cxn modelId="{C93F5A3A-44F2-47F7-99AD-568AB1576034}" type="presParOf" srcId="{88418674-1D34-4EBA-900A-7B23F626C235}" destId="{20BAB511-B57B-4988-AC9E-24EBE5A3AC1B}" srcOrd="0" destOrd="0" presId="urn:microsoft.com/office/officeart/2005/8/layout/hierarchy3"/>
    <dgm:cxn modelId="{84B3EB52-D41E-461E-A71D-9EACDDAC98D9}" type="presParOf" srcId="{20BAB511-B57B-4988-AC9E-24EBE5A3AC1B}" destId="{5E8500BD-F90E-4A04-B2D0-D0CF97EC129A}" srcOrd="0" destOrd="0" presId="urn:microsoft.com/office/officeart/2005/8/layout/hierarchy3"/>
    <dgm:cxn modelId="{42A9C14D-E64E-4422-BD24-A37E0FEB10D0}" type="presParOf" srcId="{20BAB511-B57B-4988-AC9E-24EBE5A3AC1B}" destId="{7B65FC51-4569-43A5-833C-EE0388282950}" srcOrd="1" destOrd="0" presId="urn:microsoft.com/office/officeart/2005/8/layout/hierarchy3"/>
    <dgm:cxn modelId="{87E6845A-34EB-46A8-826C-433D0F05BFB9}" type="presParOf" srcId="{88418674-1D34-4EBA-900A-7B23F626C235}" destId="{5300F086-0859-4B4F-8523-53289EA586EF}" srcOrd="1" destOrd="0" presId="urn:microsoft.com/office/officeart/2005/8/layout/hierarchy3"/>
    <dgm:cxn modelId="{0F71983C-CAC1-4D1D-BC1C-869BD7EBADA4}" type="presParOf" srcId="{5300F086-0859-4B4F-8523-53289EA586EF}" destId="{17D71C77-241D-435E-8DBC-BBAC8FAFB94E}" srcOrd="0" destOrd="0" presId="urn:microsoft.com/office/officeart/2005/8/layout/hierarchy3"/>
    <dgm:cxn modelId="{737943B3-762E-475D-9656-69AFE8B54F8A}" type="presParOf" srcId="{5300F086-0859-4B4F-8523-53289EA586EF}" destId="{F9FF4233-6E22-44F9-AE17-6E9FEAC452F9}"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C22CF78F-8E5E-40C9-8D4D-88AF96B527B4}" type="datetimeFigureOut">
              <a:rPr lang="en-US" smtClean="0"/>
              <a:t>11/21/2017</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84976418-18A0-404E-81A8-07F3EAE17D14}" type="slidenum">
              <a:rPr lang="en-US" smtClean="0"/>
              <a:t>‹#›</a:t>
            </a:fld>
            <a:endParaRPr lang="en-US"/>
          </a:p>
        </p:txBody>
      </p:sp>
    </p:spTree>
    <p:extLst>
      <p:ext uri="{BB962C8B-B14F-4D97-AF65-F5344CB8AC3E}">
        <p14:creationId xmlns:p14="http://schemas.microsoft.com/office/powerpoint/2010/main" val="202494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976418-18A0-404E-81A8-07F3EAE17D14}" type="slidenum">
              <a:rPr lang="en-US" smtClean="0"/>
              <a:t>16</a:t>
            </a:fld>
            <a:endParaRPr lang="en-US"/>
          </a:p>
        </p:txBody>
      </p:sp>
    </p:spTree>
    <p:extLst>
      <p:ext uri="{BB962C8B-B14F-4D97-AF65-F5344CB8AC3E}">
        <p14:creationId xmlns:p14="http://schemas.microsoft.com/office/powerpoint/2010/main" val="4248876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976418-18A0-404E-81A8-07F3EAE17D14}" type="slidenum">
              <a:rPr lang="en-US" smtClean="0"/>
              <a:t>17</a:t>
            </a:fld>
            <a:endParaRPr lang="en-US"/>
          </a:p>
        </p:txBody>
      </p:sp>
    </p:spTree>
    <p:extLst>
      <p:ext uri="{BB962C8B-B14F-4D97-AF65-F5344CB8AC3E}">
        <p14:creationId xmlns:p14="http://schemas.microsoft.com/office/powerpoint/2010/main" val="3187104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8" name="Rectangle 7"/>
          <p:cNvSpPr/>
          <p:nvPr userDrawn="1"/>
        </p:nvSpPr>
        <p:spPr>
          <a:xfrm>
            <a:off x="1579" y="1913775"/>
            <a:ext cx="9144000" cy="2086725"/>
          </a:xfrm>
          <a:prstGeom prst="rect">
            <a:avLst/>
          </a:prstGeom>
        </p:spPr>
        <p:txBody>
          <a:bodyPr wrap="square">
            <a:spAutoFit/>
          </a:bodyPr>
          <a:lstStyle/>
          <a:p>
            <a:pPr algn="ctr">
              <a:lnSpc>
                <a:spcPct val="90000"/>
              </a:lnSpc>
              <a:spcBef>
                <a:spcPct val="0"/>
              </a:spcBef>
            </a:pPr>
            <a:r>
              <a:rPr lang="en-US" sz="4800" b="1" dirty="0">
                <a:ln w="10541" cmpd="sng">
                  <a:solidFill>
                    <a:schemeClr val="accent1">
                      <a:lumMod val="50000"/>
                    </a:schemeClr>
                  </a:solidFill>
                  <a:prstDash val="solid"/>
                </a:ln>
                <a:solidFill>
                  <a:schemeClr val="accent4"/>
                </a:solidFill>
                <a:effectLst>
                  <a:outerShdw blurRad="50800" dist="38100" dir="8100000" algn="tr" rotWithShape="0">
                    <a:prstClr val="black">
                      <a:alpha val="40000"/>
                    </a:prstClr>
                  </a:outerShdw>
                </a:effectLst>
                <a:latin typeface="Arial Black"/>
              </a:rPr>
              <a:t>Support for a </a:t>
            </a:r>
            <a:br>
              <a:rPr lang="en-US" sz="4800" b="1" dirty="0">
                <a:ln w="10541" cmpd="sng">
                  <a:solidFill>
                    <a:schemeClr val="accent1">
                      <a:lumMod val="50000"/>
                    </a:schemeClr>
                  </a:solidFill>
                  <a:prstDash val="solid"/>
                </a:ln>
                <a:solidFill>
                  <a:schemeClr val="accent4"/>
                </a:solidFill>
                <a:effectLst>
                  <a:outerShdw blurRad="50800" dist="38100" dir="8100000" algn="tr" rotWithShape="0">
                    <a:prstClr val="black">
                      <a:alpha val="40000"/>
                    </a:prstClr>
                  </a:outerShdw>
                </a:effectLst>
                <a:latin typeface="Arial Black"/>
              </a:rPr>
            </a:br>
            <a:r>
              <a:rPr lang="en-US" sz="4800" b="1" dirty="0">
                <a:ln w="10541" cmpd="sng">
                  <a:solidFill>
                    <a:schemeClr val="accent1">
                      <a:lumMod val="50000"/>
                    </a:schemeClr>
                  </a:solidFill>
                  <a:prstDash val="solid"/>
                </a:ln>
                <a:solidFill>
                  <a:schemeClr val="accent4"/>
                </a:solidFill>
                <a:effectLst>
                  <a:outerShdw blurRad="50800" dist="38100" dir="8100000" algn="tr" rotWithShape="0">
                    <a:prstClr val="black">
                      <a:alpha val="40000"/>
                    </a:prstClr>
                  </a:outerShdw>
                </a:effectLst>
                <a:latin typeface="Arial Black"/>
              </a:rPr>
              <a:t>Cannabis Cultivation Tax in San Joaquin County</a:t>
            </a:r>
          </a:p>
        </p:txBody>
      </p:sp>
      <p:sp>
        <p:nvSpPr>
          <p:cNvPr id="11" name="Rectangle 10"/>
          <p:cNvSpPr/>
          <p:nvPr userDrawn="1"/>
        </p:nvSpPr>
        <p:spPr>
          <a:xfrm>
            <a:off x="8174037" y="6560483"/>
            <a:ext cx="965200" cy="297517"/>
          </a:xfrm>
          <a:prstGeom prst="rect">
            <a:avLst/>
          </a:prstGeom>
        </p:spPr>
        <p:txBody>
          <a:bodyPr wrap="square">
            <a:spAutoFit/>
          </a:bodyPr>
          <a:lstStyle/>
          <a:p>
            <a:pPr algn="r">
              <a:lnSpc>
                <a:spcPts val="1600"/>
              </a:lnSpc>
            </a:pPr>
            <a:r>
              <a:rPr lang="en-US" sz="1400" b="1" i="1" dirty="0">
                <a:solidFill>
                  <a:schemeClr val="bg1"/>
                </a:solidFill>
                <a:cs typeface="Arial" panose="020B0604020202020204" pitchFamily="34" charset="0"/>
              </a:rPr>
              <a:t>220-4918</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5707" y="5325884"/>
            <a:ext cx="6372587" cy="1079548"/>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xmlns="" id="{BFC1EBEC-D649-4F17-B1E3-F1369CCC810A}"/>
              </a:ext>
            </a:extLst>
          </p:cNvPr>
          <p:cNvSpPr/>
          <p:nvPr userDrawn="1"/>
        </p:nvSpPr>
        <p:spPr>
          <a:xfrm>
            <a:off x="1257300" y="4218662"/>
            <a:ext cx="6553200" cy="707886"/>
          </a:xfrm>
          <a:prstGeom prst="rect">
            <a:avLst/>
          </a:prstGeom>
        </p:spPr>
        <p:txBody>
          <a:bodyPr wrap="square" anchor="ctr">
            <a:spAutoFit/>
          </a:bodyPr>
          <a:lstStyle/>
          <a:p>
            <a:pPr algn="ctr"/>
            <a:r>
              <a:rPr lang="en-US" sz="2000" b="0" i="1" dirty="0">
                <a:solidFill>
                  <a:schemeClr val="bg1"/>
                </a:solidFill>
                <a:effectLst/>
                <a:latin typeface="+mn-lt"/>
                <a:ea typeface="Tahoma" panose="020B0604030504040204" pitchFamily="34" charset="0"/>
                <a:cs typeface="Tahoma" panose="020B0604030504040204" pitchFamily="34" charset="0"/>
              </a:rPr>
              <a:t>Key Findings from a Countywide Voter Survey Conducted November 2-5, 2017</a:t>
            </a:r>
            <a:endParaRPr lang="en-US" sz="2000" b="0" i="1" dirty="0">
              <a:solidFill>
                <a:schemeClr val="bg1"/>
              </a:solidFill>
              <a:latin typeface="+mn-lt"/>
              <a:ea typeface="Tahoma" panose="020B0604030504040204" pitchFamily="34" charset="0"/>
              <a:cs typeface="Tahoma" panose="020B0604030504040204" pitchFamily="34" charset="0"/>
            </a:endParaRPr>
          </a:p>
        </p:txBody>
      </p:sp>
      <p:sp>
        <p:nvSpPr>
          <p:cNvPr id="14" name="Rectangle 13">
            <a:extLst>
              <a:ext uri="{FF2B5EF4-FFF2-40B4-BE49-F238E27FC236}">
                <a16:creationId xmlns:a16="http://schemas.microsoft.com/office/drawing/2014/main" xmlns="" id="{BEB66D07-806E-4595-91DA-05737AE82607}"/>
              </a:ext>
            </a:extLst>
          </p:cNvPr>
          <p:cNvSpPr/>
          <p:nvPr userDrawn="1"/>
        </p:nvSpPr>
        <p:spPr>
          <a:xfrm flipV="1">
            <a:off x="-5836" y="1821181"/>
            <a:ext cx="91440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903806E0-8A05-46DD-A410-8E2F2F58CA8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81400" y="-1572"/>
            <a:ext cx="1714500" cy="1714500"/>
          </a:xfrm>
          <a:prstGeom prst="rect">
            <a:avLst/>
          </a:prstGeom>
        </p:spPr>
      </p:pic>
      <p:sp>
        <p:nvSpPr>
          <p:cNvPr id="20" name="Rectangle 19">
            <a:extLst>
              <a:ext uri="{FF2B5EF4-FFF2-40B4-BE49-F238E27FC236}">
                <a16:creationId xmlns:a16="http://schemas.microsoft.com/office/drawing/2014/main" xmlns="" id="{0DF284A4-AB51-4F3B-B7CC-8A8625AAC479}"/>
              </a:ext>
            </a:extLst>
          </p:cNvPr>
          <p:cNvSpPr/>
          <p:nvPr userDrawn="1"/>
        </p:nvSpPr>
        <p:spPr>
          <a:xfrm flipV="1">
            <a:off x="-11202" y="1690912"/>
            <a:ext cx="9144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9371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bg>
      <p:bgPr>
        <a:solidFill>
          <a:schemeClr val="accent3"/>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34557" y="274638"/>
            <a:ext cx="8874506" cy="1143000"/>
          </a:xfrm>
          <a:prstGeom prst="rect">
            <a:avLst/>
          </a:prstGeom>
        </p:spPr>
        <p:txBody>
          <a:bodyPr/>
          <a:lstStyle>
            <a:lvl1pPr algn="ctr">
              <a:defRPr sz="3000" b="1"/>
            </a:lvl1pPr>
          </a:lstStyle>
          <a:p>
            <a:r>
              <a:rPr lang="en-US" dirty="0"/>
              <a:t>Click to edit Master title style</a:t>
            </a:r>
          </a:p>
        </p:txBody>
      </p:sp>
      <p:sp>
        <p:nvSpPr>
          <p:cNvPr id="9" name="Text Placeholder 8"/>
          <p:cNvSpPr>
            <a:spLocks noGrp="1"/>
          </p:cNvSpPr>
          <p:nvPr>
            <p:ph type="body" sz="quarter" idx="10"/>
          </p:nvPr>
        </p:nvSpPr>
        <p:spPr>
          <a:xfrm>
            <a:off x="134938" y="970060"/>
            <a:ext cx="8874125" cy="5548216"/>
          </a:xfrm>
          <a:prstGeom prst="rect">
            <a:avLst/>
          </a:prstGeom>
        </p:spPr>
        <p:txBody>
          <a:bodyPr/>
          <a:lstStyle>
            <a:lvl1pPr marL="342900" indent="-342900">
              <a:buFont typeface="Wingdings" panose="05000000000000000000" pitchFamily="2" charset="2"/>
              <a:buChar char="ü"/>
              <a:defRPr sz="2400"/>
            </a:lvl1pPr>
            <a:lvl2pPr marL="685800" indent="-228600">
              <a:buFont typeface="Wingdings" panose="05000000000000000000" pitchFamily="2" charset="2"/>
              <a:buChar char="§"/>
              <a:defRPr sz="2000"/>
            </a:lvl2pPr>
            <a:lvl3pPr>
              <a:defRPr sz="1800"/>
            </a:lvl3pPr>
            <a:lvl4pPr marL="1600200" indent="-228600">
              <a:buFont typeface="Wingdings" panose="05000000000000000000" pitchFamily="2" charset="2"/>
              <a:buChar char="v"/>
              <a:defRPr sz="1600"/>
            </a:lvl4pPr>
            <a:lvl5pPr marL="2057400" indent="-228600">
              <a:buFont typeface="Courier New" panose="02070309020205020404" pitchFamily="49" charset="0"/>
              <a:buChar char="o"/>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6948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Question">
    <p:spTree>
      <p:nvGrpSpPr>
        <p:cNvPr id="1" name=""/>
        <p:cNvGrpSpPr/>
        <p:nvPr/>
      </p:nvGrpSpPr>
      <p:grpSpPr>
        <a:xfrm>
          <a:off x="0" y="0"/>
          <a:ext cx="0" cy="0"/>
          <a:chOff x="0" y="0"/>
          <a:chExt cx="0" cy="0"/>
        </a:xfrm>
      </p:grpSpPr>
      <p:sp>
        <p:nvSpPr>
          <p:cNvPr id="7" name="Title 1"/>
          <p:cNvSpPr>
            <a:spLocks noGrp="1"/>
          </p:cNvSpPr>
          <p:nvPr>
            <p:ph type="title"/>
          </p:nvPr>
        </p:nvSpPr>
        <p:spPr>
          <a:xfrm>
            <a:off x="134556" y="190500"/>
            <a:ext cx="8874889" cy="1143000"/>
          </a:xfrm>
          <a:prstGeom prst="rect">
            <a:avLst/>
          </a:prstGeom>
        </p:spPr>
        <p:txBody>
          <a:bodyPr/>
          <a:lstStyle>
            <a:lvl1pPr algn="ctr">
              <a:defRPr sz="3000" b="1"/>
            </a:lvl1pPr>
          </a:lstStyle>
          <a:p>
            <a:r>
              <a:rPr lang="en-US" dirty="0"/>
              <a:t>Click to edit Master title style</a:t>
            </a:r>
          </a:p>
        </p:txBody>
      </p:sp>
      <p:sp>
        <p:nvSpPr>
          <p:cNvPr id="3" name="Text Placeholder 9"/>
          <p:cNvSpPr>
            <a:spLocks noGrp="1"/>
          </p:cNvSpPr>
          <p:nvPr>
            <p:ph type="body" sz="quarter" idx="10"/>
          </p:nvPr>
        </p:nvSpPr>
        <p:spPr>
          <a:xfrm>
            <a:off x="2209800" y="6459793"/>
            <a:ext cx="6667500" cy="398207"/>
          </a:xfrm>
          <a:prstGeom prst="rect">
            <a:avLst/>
          </a:prstGeom>
        </p:spPr>
        <p:txBody>
          <a:bodyPr anchor="b"/>
          <a:lstStyle>
            <a:lvl1pPr marL="0" indent="0">
              <a:buNone/>
              <a:defRPr sz="800" i="1">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3252359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Question-DEMO LAYOUT">
    <p:spTree>
      <p:nvGrpSpPr>
        <p:cNvPr id="1" name=""/>
        <p:cNvGrpSpPr/>
        <p:nvPr/>
      </p:nvGrpSpPr>
      <p:grpSpPr>
        <a:xfrm>
          <a:off x="0" y="0"/>
          <a:ext cx="0" cy="0"/>
          <a:chOff x="0" y="0"/>
          <a:chExt cx="0" cy="0"/>
        </a:xfrm>
      </p:grpSpPr>
      <p:sp>
        <p:nvSpPr>
          <p:cNvPr id="7" name="Title 1"/>
          <p:cNvSpPr>
            <a:spLocks noGrp="1"/>
          </p:cNvSpPr>
          <p:nvPr>
            <p:ph type="title"/>
          </p:nvPr>
        </p:nvSpPr>
        <p:spPr>
          <a:xfrm>
            <a:off x="134556" y="190500"/>
            <a:ext cx="8874889" cy="1143000"/>
          </a:xfrm>
          <a:prstGeom prst="rect">
            <a:avLst/>
          </a:prstGeom>
        </p:spPr>
        <p:txBody>
          <a:bodyPr/>
          <a:lstStyle>
            <a:lvl1pPr algn="ctr">
              <a:defRPr sz="3000" b="1"/>
            </a:lvl1pPr>
          </a:lstStyle>
          <a:p>
            <a:r>
              <a:rPr lang="en-US" dirty="0"/>
              <a:t>Click to edit Master title style</a:t>
            </a:r>
          </a:p>
        </p:txBody>
      </p:sp>
      <p:sp>
        <p:nvSpPr>
          <p:cNvPr id="3" name="Text Placeholder 9"/>
          <p:cNvSpPr>
            <a:spLocks noGrp="1"/>
          </p:cNvSpPr>
          <p:nvPr>
            <p:ph type="body" sz="quarter" idx="10"/>
          </p:nvPr>
        </p:nvSpPr>
        <p:spPr>
          <a:xfrm>
            <a:off x="2209800" y="6459793"/>
            <a:ext cx="6564200" cy="398207"/>
          </a:xfrm>
          <a:prstGeom prst="rect">
            <a:avLst/>
          </a:prstGeom>
        </p:spPr>
        <p:txBody>
          <a:bodyPr anchor="b"/>
          <a:lstStyle>
            <a:lvl1pPr marL="0" indent="0">
              <a:buNone/>
              <a:defRPr sz="800" i="1">
                <a:solidFill>
                  <a:schemeClr val="tx1"/>
                </a:solidFill>
              </a:defRPr>
            </a:lvl1pPr>
          </a:lstStyle>
          <a:p>
            <a:pPr lvl="0"/>
            <a:r>
              <a:rPr lang="en-US" dirty="0"/>
              <a:t>Click to edit Master text styles</a:t>
            </a:r>
          </a:p>
        </p:txBody>
      </p:sp>
      <p:sp>
        <p:nvSpPr>
          <p:cNvPr id="4" name="Text Placeholder 3"/>
          <p:cNvSpPr>
            <a:spLocks noGrp="1"/>
          </p:cNvSpPr>
          <p:nvPr>
            <p:ph type="body" sz="quarter" idx="11"/>
          </p:nvPr>
        </p:nvSpPr>
        <p:spPr>
          <a:xfrm>
            <a:off x="0" y="1409700"/>
            <a:ext cx="9144000" cy="457200"/>
          </a:xfrm>
          <a:prstGeom prst="rect">
            <a:avLst/>
          </a:prstGeom>
        </p:spPr>
        <p:txBody>
          <a:bodyPr/>
          <a:lstStyle>
            <a:lvl1pPr marL="0" indent="0" algn="ctr">
              <a:buNone/>
              <a:defRPr sz="2000" i="1"/>
            </a:lvl1pPr>
          </a:lstStyle>
          <a:p>
            <a:pPr lvl="0"/>
            <a:endParaRPr lang="en-US" dirty="0"/>
          </a:p>
        </p:txBody>
      </p:sp>
    </p:spTree>
    <p:extLst>
      <p:ext uri="{BB962C8B-B14F-4D97-AF65-F5344CB8AC3E}">
        <p14:creationId xmlns:p14="http://schemas.microsoft.com/office/powerpoint/2010/main" val="1210592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accent1"/>
        </a:solidFill>
        <a:effectLst/>
      </p:bgPr>
    </p:bg>
    <p:spTree>
      <p:nvGrpSpPr>
        <p:cNvPr id="1" name=""/>
        <p:cNvGrpSpPr/>
        <p:nvPr/>
      </p:nvGrpSpPr>
      <p:grpSpPr>
        <a:xfrm>
          <a:off x="0" y="0"/>
          <a:ext cx="0" cy="0"/>
          <a:chOff x="0" y="0"/>
          <a:chExt cx="0" cy="0"/>
        </a:xfrm>
      </p:grpSpPr>
      <p:sp>
        <p:nvSpPr>
          <p:cNvPr id="9" name="Text Box 14"/>
          <p:cNvSpPr txBox="1">
            <a:spLocks noChangeArrowheads="1"/>
          </p:cNvSpPr>
          <p:nvPr userDrawn="1"/>
        </p:nvSpPr>
        <p:spPr bwMode="auto">
          <a:xfrm>
            <a:off x="7761954" y="6574862"/>
            <a:ext cx="1352550" cy="261610"/>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lgn="l" defTabSz="820738">
              <a:defRPr sz="2400">
                <a:solidFill>
                  <a:schemeClr val="tx1"/>
                </a:solidFill>
                <a:latin typeface="Times New Roman" pitchFamily="18" charset="0"/>
              </a:defRPr>
            </a:lvl1pPr>
            <a:lvl2pPr algn="l" defTabSz="820738">
              <a:defRPr sz="2400">
                <a:solidFill>
                  <a:schemeClr val="tx1"/>
                </a:solidFill>
                <a:latin typeface="Times New Roman" pitchFamily="18" charset="0"/>
              </a:defRPr>
            </a:lvl2pPr>
            <a:lvl3pPr algn="l" defTabSz="820738">
              <a:defRPr sz="2400">
                <a:solidFill>
                  <a:schemeClr val="tx1"/>
                </a:solidFill>
                <a:latin typeface="Times New Roman" pitchFamily="18" charset="0"/>
              </a:defRPr>
            </a:lvl3pPr>
            <a:lvl4pPr algn="l" defTabSz="820738">
              <a:defRPr sz="2400">
                <a:solidFill>
                  <a:schemeClr val="tx1"/>
                </a:solidFill>
                <a:latin typeface="Times New Roman" pitchFamily="18" charset="0"/>
              </a:defRPr>
            </a:lvl4pPr>
            <a:lvl5pPr algn="l" defTabSz="820738">
              <a:defRPr sz="2400">
                <a:solidFill>
                  <a:schemeClr val="tx1"/>
                </a:solidFill>
                <a:latin typeface="Times New Roman" pitchFamily="18" charset="0"/>
              </a:defRPr>
            </a:lvl5pPr>
            <a:lvl6pPr defTabSz="820738" fontAlgn="base">
              <a:spcBef>
                <a:spcPct val="0"/>
              </a:spcBef>
              <a:spcAft>
                <a:spcPct val="0"/>
              </a:spcAft>
              <a:defRPr sz="2400">
                <a:solidFill>
                  <a:schemeClr val="tx1"/>
                </a:solidFill>
                <a:latin typeface="Times New Roman" pitchFamily="18" charset="0"/>
              </a:defRPr>
            </a:lvl6pPr>
            <a:lvl7pPr defTabSz="820738" fontAlgn="base">
              <a:spcBef>
                <a:spcPct val="0"/>
              </a:spcBef>
              <a:spcAft>
                <a:spcPct val="0"/>
              </a:spcAft>
              <a:defRPr sz="2400">
                <a:solidFill>
                  <a:schemeClr val="tx1"/>
                </a:solidFill>
                <a:latin typeface="Times New Roman" pitchFamily="18" charset="0"/>
              </a:defRPr>
            </a:lvl7pPr>
            <a:lvl8pPr defTabSz="820738" fontAlgn="base">
              <a:spcBef>
                <a:spcPct val="0"/>
              </a:spcBef>
              <a:spcAft>
                <a:spcPct val="0"/>
              </a:spcAft>
              <a:defRPr sz="2400">
                <a:solidFill>
                  <a:schemeClr val="tx1"/>
                </a:solidFill>
                <a:latin typeface="Times New Roman" pitchFamily="18" charset="0"/>
              </a:defRPr>
            </a:lvl8pPr>
            <a:lvl9pPr defTabSz="820738" fontAlgn="base">
              <a:spcBef>
                <a:spcPct val="0"/>
              </a:spcBef>
              <a:spcAft>
                <a:spcPct val="0"/>
              </a:spcAft>
              <a:defRPr sz="2400">
                <a:solidFill>
                  <a:schemeClr val="tx1"/>
                </a:solidFill>
                <a:latin typeface="Times New Roman" pitchFamily="18" charset="0"/>
              </a:defRPr>
            </a:lvl9pPr>
          </a:lstStyle>
          <a:p>
            <a:pPr algn="r">
              <a:spcBef>
                <a:spcPct val="50000"/>
              </a:spcBef>
              <a:defRPr/>
            </a:pPr>
            <a:fld id="{8F7DFF3F-7FFA-48C0-A368-6C9A302F2E91}" type="slidenum">
              <a:rPr lang="en-US" sz="1100" smtClean="0">
                <a:solidFill>
                  <a:schemeClr val="bg1"/>
                </a:solidFill>
                <a:latin typeface="Arial" charset="0"/>
              </a:rPr>
              <a:pPr algn="r">
                <a:spcBef>
                  <a:spcPct val="50000"/>
                </a:spcBef>
                <a:defRPr/>
              </a:pPr>
              <a:t>‹#›</a:t>
            </a:fld>
            <a:endParaRPr lang="en-US" sz="1100" dirty="0">
              <a:solidFill>
                <a:schemeClr val="bg1"/>
              </a:solidFill>
              <a:latin typeface="Arial" charset="0"/>
            </a:endParaRPr>
          </a:p>
        </p:txBody>
      </p:sp>
      <p:sp>
        <p:nvSpPr>
          <p:cNvPr id="8" name="Title 1"/>
          <p:cNvSpPr>
            <a:spLocks noGrp="1"/>
          </p:cNvSpPr>
          <p:nvPr>
            <p:ph type="title"/>
          </p:nvPr>
        </p:nvSpPr>
        <p:spPr>
          <a:xfrm>
            <a:off x="376675" y="1714500"/>
            <a:ext cx="8404883" cy="4859157"/>
          </a:xfrm>
          <a:prstGeom prst="rect">
            <a:avLst/>
          </a:prstGeom>
        </p:spPr>
        <p:txBody>
          <a:bodyPr anchor="ctr"/>
          <a:lstStyle>
            <a:lvl1pPr algn="ctr">
              <a:defRPr sz="5600" b="1">
                <a:ln>
                  <a:solidFill>
                    <a:schemeClr val="accent1">
                      <a:lumMod val="50000"/>
                    </a:schemeClr>
                  </a:solidFill>
                </a:ln>
                <a:solidFill>
                  <a:schemeClr val="accent4"/>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11" name="Rectangle 10">
            <a:extLst>
              <a:ext uri="{FF2B5EF4-FFF2-40B4-BE49-F238E27FC236}">
                <a16:creationId xmlns:a16="http://schemas.microsoft.com/office/drawing/2014/main" xmlns="" id="{5BB3A5DF-9EB5-48A0-A86D-DB2267B6975A}"/>
              </a:ext>
            </a:extLst>
          </p:cNvPr>
          <p:cNvSpPr/>
          <p:nvPr userDrawn="1"/>
        </p:nvSpPr>
        <p:spPr>
          <a:xfrm flipV="1">
            <a:off x="-5836" y="1563153"/>
            <a:ext cx="91440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CA0A5A36-D52C-4F65-ADE6-CB522152F0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8100" y="-1572"/>
            <a:ext cx="1447800" cy="1447800"/>
          </a:xfrm>
          <a:prstGeom prst="rect">
            <a:avLst/>
          </a:prstGeom>
        </p:spPr>
      </p:pic>
      <p:sp>
        <p:nvSpPr>
          <p:cNvPr id="13" name="Rectangle 12">
            <a:extLst>
              <a:ext uri="{FF2B5EF4-FFF2-40B4-BE49-F238E27FC236}">
                <a16:creationId xmlns:a16="http://schemas.microsoft.com/office/drawing/2014/main" xmlns="" id="{A102B3EC-C5AD-4262-B3C4-439B5CE496F1}"/>
              </a:ext>
            </a:extLst>
          </p:cNvPr>
          <p:cNvSpPr/>
          <p:nvPr userDrawn="1"/>
        </p:nvSpPr>
        <p:spPr>
          <a:xfrm flipV="1">
            <a:off x="-11202" y="1432884"/>
            <a:ext cx="9144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8593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act Slide">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24E2FBA5-C2F5-4907-B956-37157513F069}"/>
              </a:ext>
            </a:extLst>
          </p:cNvPr>
          <p:cNvSpPr txBox="1"/>
          <p:nvPr userDrawn="1"/>
        </p:nvSpPr>
        <p:spPr>
          <a:xfrm>
            <a:off x="4966952" y="4357228"/>
            <a:ext cx="3881263" cy="1015663"/>
          </a:xfrm>
          <a:prstGeom prst="rect">
            <a:avLst/>
          </a:prstGeom>
          <a:noFill/>
        </p:spPr>
        <p:txBody>
          <a:bodyPr wrap="square" rtlCol="0">
            <a:spAutoFit/>
          </a:bodyPr>
          <a:lstStyle/>
          <a:p>
            <a:pPr algn="ctr"/>
            <a:r>
              <a:rPr lang="en-US" sz="3000" b="0" dirty="0">
                <a:ln w="3175">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mj-lt"/>
              </a:rPr>
              <a:t>Lucia Del </a:t>
            </a:r>
            <a:r>
              <a:rPr lang="en-US" sz="3000" b="0" dirty="0" err="1">
                <a:ln w="3175">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mj-lt"/>
              </a:rPr>
              <a:t>Puppo</a:t>
            </a:r>
            <a:endParaRPr lang="en-US" sz="3000" b="0" dirty="0">
              <a:ln w="3175">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mj-lt"/>
            </a:endParaRPr>
          </a:p>
        </p:txBody>
      </p:sp>
      <p:sp>
        <p:nvSpPr>
          <p:cNvPr id="26" name="Rectangle 25">
            <a:extLst>
              <a:ext uri="{FF2B5EF4-FFF2-40B4-BE49-F238E27FC236}">
                <a16:creationId xmlns:a16="http://schemas.microsoft.com/office/drawing/2014/main" xmlns="" id="{CC2402F8-0856-4852-A970-303D4641B86D}"/>
              </a:ext>
            </a:extLst>
          </p:cNvPr>
          <p:cNvSpPr/>
          <p:nvPr userDrawn="1"/>
        </p:nvSpPr>
        <p:spPr>
          <a:xfrm>
            <a:off x="0" y="419100"/>
            <a:ext cx="9144000" cy="1041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xmlns="" id="{DE111E79-A935-4565-AD52-ED0423C48626}"/>
              </a:ext>
            </a:extLst>
          </p:cNvPr>
          <p:cNvGrpSpPr/>
          <p:nvPr userDrawn="1"/>
        </p:nvGrpSpPr>
        <p:grpSpPr>
          <a:xfrm>
            <a:off x="472980" y="1766596"/>
            <a:ext cx="4125595" cy="3098464"/>
            <a:chOff x="358680" y="2279638"/>
            <a:chExt cx="4125595" cy="3098464"/>
          </a:xfrm>
        </p:grpSpPr>
        <p:pic>
          <p:nvPicPr>
            <p:cNvPr id="8" name="Picture 7" descr="Image result for 1999 harrison">
              <a:extLst>
                <a:ext uri="{FF2B5EF4-FFF2-40B4-BE49-F238E27FC236}">
                  <a16:creationId xmlns:a16="http://schemas.microsoft.com/office/drawing/2014/main" xmlns="" id="{5D0BE879-DE9C-4156-A135-11EB56684587}"/>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58680" y="2279638"/>
              <a:ext cx="4125595" cy="2565918"/>
            </a:xfrm>
            <a:prstGeom prst="rect">
              <a:avLst/>
            </a:prstGeom>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8EFBD9C3-EC0C-4B55-A2D7-5B9EBAA74D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6720" y="4736140"/>
              <a:ext cx="3789514" cy="641962"/>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xmlns="" id="{9DE3C0F9-A081-46B3-9AB9-37154DD67B58}"/>
              </a:ext>
            </a:extLst>
          </p:cNvPr>
          <p:cNvSpPr txBox="1"/>
          <p:nvPr userDrawn="1"/>
        </p:nvSpPr>
        <p:spPr>
          <a:xfrm>
            <a:off x="1031716" y="647700"/>
            <a:ext cx="7080568" cy="584775"/>
          </a:xfrm>
          <a:prstGeom prst="rect">
            <a:avLst/>
          </a:prstGeom>
          <a:noFill/>
        </p:spPr>
        <p:txBody>
          <a:bodyPr wrap="square" rtlCol="0">
            <a:spAutoFit/>
          </a:bodyPr>
          <a:lstStyle/>
          <a:p>
            <a:pPr algn="ctr"/>
            <a:r>
              <a:rPr lang="en-US" sz="3200" b="1" dirty="0">
                <a:solidFill>
                  <a:schemeClr val="bg1"/>
                </a:solidFill>
                <a:latin typeface="Arial Black"/>
              </a:rPr>
              <a:t>For more information, contact:</a:t>
            </a:r>
          </a:p>
        </p:txBody>
      </p:sp>
      <p:sp>
        <p:nvSpPr>
          <p:cNvPr id="12" name="TextBox 11">
            <a:extLst>
              <a:ext uri="{FF2B5EF4-FFF2-40B4-BE49-F238E27FC236}">
                <a16:creationId xmlns:a16="http://schemas.microsoft.com/office/drawing/2014/main" xmlns="" id="{5B1A1EC4-9426-4115-ACED-770C2C3820E7}"/>
              </a:ext>
            </a:extLst>
          </p:cNvPr>
          <p:cNvSpPr txBox="1"/>
          <p:nvPr userDrawn="1"/>
        </p:nvSpPr>
        <p:spPr>
          <a:xfrm>
            <a:off x="5180856" y="4798608"/>
            <a:ext cx="3453454" cy="369332"/>
          </a:xfrm>
          <a:prstGeom prst="rect">
            <a:avLst/>
          </a:prstGeom>
          <a:noFill/>
        </p:spPr>
        <p:txBody>
          <a:bodyPr wrap="square" rtlCol="0">
            <a:spAutoFit/>
          </a:bodyPr>
          <a:lstStyle/>
          <a:p>
            <a:pPr algn="ctr"/>
            <a:r>
              <a:rPr lang="en-US" sz="1800" b="0" dirty="0">
                <a:solidFill>
                  <a:schemeClr val="tx1"/>
                </a:solidFill>
                <a:latin typeface="+mn-lt"/>
              </a:rPr>
              <a:t>Lucia@FM3research.com</a:t>
            </a:r>
          </a:p>
        </p:txBody>
      </p:sp>
      <p:grpSp>
        <p:nvGrpSpPr>
          <p:cNvPr id="22" name="Group 21">
            <a:extLst>
              <a:ext uri="{FF2B5EF4-FFF2-40B4-BE49-F238E27FC236}">
                <a16:creationId xmlns:a16="http://schemas.microsoft.com/office/drawing/2014/main" xmlns="" id="{47E73CA9-2BB2-478D-B0DE-D7CCA9DFF86C}"/>
              </a:ext>
            </a:extLst>
          </p:cNvPr>
          <p:cNvGrpSpPr/>
          <p:nvPr userDrawn="1"/>
        </p:nvGrpSpPr>
        <p:grpSpPr>
          <a:xfrm>
            <a:off x="4953000" y="2523920"/>
            <a:ext cx="3871913" cy="800100"/>
            <a:chOff x="4991100" y="2057400"/>
            <a:chExt cx="3871913" cy="800100"/>
          </a:xfrm>
        </p:grpSpPr>
        <p:sp>
          <p:nvSpPr>
            <p:cNvPr id="23" name="TextBox 22">
              <a:extLst>
                <a:ext uri="{FF2B5EF4-FFF2-40B4-BE49-F238E27FC236}">
                  <a16:creationId xmlns:a16="http://schemas.microsoft.com/office/drawing/2014/main" xmlns="" id="{536BD66F-2445-4D76-9602-D63587EAC69A}"/>
                </a:ext>
              </a:extLst>
            </p:cNvPr>
            <p:cNvSpPr txBox="1"/>
            <p:nvPr userDrawn="1"/>
          </p:nvSpPr>
          <p:spPr>
            <a:xfrm>
              <a:off x="5306627" y="2488168"/>
              <a:ext cx="3240858" cy="369332"/>
            </a:xfrm>
            <a:prstGeom prst="rect">
              <a:avLst/>
            </a:prstGeom>
            <a:noFill/>
          </p:spPr>
          <p:txBody>
            <a:bodyPr wrap="square" rtlCol="0">
              <a:spAutoFit/>
            </a:bodyPr>
            <a:lstStyle/>
            <a:p>
              <a:pPr algn="ctr"/>
              <a:r>
                <a:rPr lang="en-US" sz="1800" b="0" dirty="0">
                  <a:latin typeface="+mn-lt"/>
                </a:rPr>
                <a:t>Dave@FM3research.com</a:t>
              </a:r>
            </a:p>
          </p:txBody>
        </p:sp>
        <p:sp>
          <p:nvSpPr>
            <p:cNvPr id="24" name="TextBox 23">
              <a:extLst>
                <a:ext uri="{FF2B5EF4-FFF2-40B4-BE49-F238E27FC236}">
                  <a16:creationId xmlns:a16="http://schemas.microsoft.com/office/drawing/2014/main" xmlns="" id="{FB6D8300-81CE-4EAC-AEB9-CD068390DB2E}"/>
                </a:ext>
              </a:extLst>
            </p:cNvPr>
            <p:cNvSpPr txBox="1"/>
            <p:nvPr userDrawn="1"/>
          </p:nvSpPr>
          <p:spPr>
            <a:xfrm>
              <a:off x="4991100" y="2057400"/>
              <a:ext cx="3871913" cy="553998"/>
            </a:xfrm>
            <a:prstGeom prst="rect">
              <a:avLst/>
            </a:prstGeom>
            <a:noFill/>
          </p:spPr>
          <p:txBody>
            <a:bodyPr wrap="square" rtlCol="0">
              <a:spAutoFit/>
            </a:bodyPr>
            <a:lstStyle/>
            <a:p>
              <a:pPr algn="ctr"/>
              <a:r>
                <a:rPr lang="en-US" sz="3000" b="0" dirty="0">
                  <a:ln w="3175">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mj-lt"/>
                </a:rPr>
                <a:t>Dave Metz</a:t>
              </a:r>
            </a:p>
          </p:txBody>
        </p:sp>
      </p:grpSp>
      <p:sp>
        <p:nvSpPr>
          <p:cNvPr id="25" name="TextBox 24">
            <a:extLst>
              <a:ext uri="{FF2B5EF4-FFF2-40B4-BE49-F238E27FC236}">
                <a16:creationId xmlns:a16="http://schemas.microsoft.com/office/drawing/2014/main" xmlns="" id="{ED7E1A64-A070-4C2B-AF79-E2E203769333}"/>
              </a:ext>
            </a:extLst>
          </p:cNvPr>
          <p:cNvSpPr txBox="1"/>
          <p:nvPr userDrawn="1"/>
        </p:nvSpPr>
        <p:spPr>
          <a:xfrm>
            <a:off x="319020" y="5067300"/>
            <a:ext cx="4433515" cy="1200329"/>
          </a:xfrm>
          <a:prstGeom prst="rect">
            <a:avLst/>
          </a:prstGeom>
          <a:noFill/>
        </p:spPr>
        <p:txBody>
          <a:bodyPr wrap="square" rtlCol="0">
            <a:spAutoFit/>
          </a:bodyPr>
          <a:lstStyle/>
          <a:p>
            <a:pPr algn="ctr"/>
            <a:r>
              <a:rPr lang="en-US" sz="1800" b="0" dirty="0">
                <a:solidFill>
                  <a:schemeClr val="tx1"/>
                </a:solidFill>
              </a:rPr>
              <a:t>1999 Harrison St., Suite 2020</a:t>
            </a:r>
            <a:br>
              <a:rPr lang="en-US" sz="1800" b="0" dirty="0">
                <a:solidFill>
                  <a:schemeClr val="tx1"/>
                </a:solidFill>
              </a:rPr>
            </a:br>
            <a:r>
              <a:rPr lang="en-US" sz="1800" b="0" dirty="0">
                <a:solidFill>
                  <a:schemeClr val="tx1"/>
                </a:solidFill>
              </a:rPr>
              <a:t>Oakland, CA 94612</a:t>
            </a:r>
            <a:br>
              <a:rPr lang="en-US" sz="1800" b="0" dirty="0">
                <a:solidFill>
                  <a:schemeClr val="tx1"/>
                </a:solidFill>
              </a:rPr>
            </a:br>
            <a:r>
              <a:rPr lang="en-US" sz="1800" b="0" dirty="0">
                <a:solidFill>
                  <a:schemeClr val="tx1"/>
                </a:solidFill>
              </a:rPr>
              <a:t>Phone (510) 451-9521</a:t>
            </a:r>
          </a:p>
          <a:p>
            <a:pPr algn="ctr"/>
            <a:r>
              <a:rPr lang="en-US" sz="1800" b="0" dirty="0">
                <a:solidFill>
                  <a:schemeClr val="tx1"/>
                </a:solidFill>
              </a:rPr>
              <a:t>Fax (510) 451-0384 </a:t>
            </a:r>
          </a:p>
        </p:txBody>
      </p:sp>
    </p:spTree>
    <p:extLst>
      <p:ext uri="{BB962C8B-B14F-4D97-AF65-F5344CB8AC3E}">
        <p14:creationId xmlns:p14="http://schemas.microsoft.com/office/powerpoint/2010/main" val="3171043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Question">
    <p:spTree>
      <p:nvGrpSpPr>
        <p:cNvPr id="1" name=""/>
        <p:cNvGrpSpPr/>
        <p:nvPr/>
      </p:nvGrpSpPr>
      <p:grpSpPr>
        <a:xfrm>
          <a:off x="0" y="0"/>
          <a:ext cx="0" cy="0"/>
          <a:chOff x="0" y="0"/>
          <a:chExt cx="0" cy="0"/>
        </a:xfrm>
      </p:grpSpPr>
      <p:sp>
        <p:nvSpPr>
          <p:cNvPr id="2" name="Title 1"/>
          <p:cNvSpPr>
            <a:spLocks noGrp="1"/>
          </p:cNvSpPr>
          <p:nvPr>
            <p:ph type="title"/>
          </p:nvPr>
        </p:nvSpPr>
        <p:spPr>
          <a:xfrm>
            <a:off x="141764" y="338642"/>
            <a:ext cx="8860473" cy="890593"/>
          </a:xfrm>
          <a:prstGeom prst="rect">
            <a:avLst/>
          </a:prstGeom>
        </p:spPr>
        <p:txBody>
          <a:bodyPr anchor="t" anchorCtr="1">
            <a:noAutofit/>
          </a:bodyPr>
          <a:lstStyle>
            <a:lvl1pPr>
              <a:defRPr sz="2900" b="1">
                <a:solidFill>
                  <a:schemeClr val="tx1"/>
                </a:solidFill>
              </a:defRPr>
            </a:lvl1pPr>
          </a:lstStyle>
          <a:p>
            <a:r>
              <a:rPr lang="en-US" dirty="0"/>
              <a:t>Click to edit Master title style</a:t>
            </a:r>
          </a:p>
        </p:txBody>
      </p:sp>
      <p:sp>
        <p:nvSpPr>
          <p:cNvPr id="10" name="Text Placeholder 9"/>
          <p:cNvSpPr>
            <a:spLocks noGrp="1"/>
          </p:cNvSpPr>
          <p:nvPr>
            <p:ph type="body" sz="quarter" idx="10"/>
          </p:nvPr>
        </p:nvSpPr>
        <p:spPr>
          <a:xfrm>
            <a:off x="627797" y="6358854"/>
            <a:ext cx="8165825" cy="499146"/>
          </a:xfrm>
          <a:prstGeom prst="rect">
            <a:avLst/>
          </a:prstGeom>
        </p:spPr>
        <p:txBody>
          <a:bodyPr anchor="ctr"/>
          <a:lstStyle>
            <a:lvl1pPr marL="0" indent="0">
              <a:buNone/>
              <a:defRPr sz="800" i="1">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197723411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7" name="Text Box 14"/>
          <p:cNvSpPr txBox="1">
            <a:spLocks noChangeArrowheads="1"/>
          </p:cNvSpPr>
          <p:nvPr userDrawn="1"/>
        </p:nvSpPr>
        <p:spPr bwMode="auto">
          <a:xfrm>
            <a:off x="7791450" y="6589610"/>
            <a:ext cx="1352550" cy="261610"/>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lgn="l" defTabSz="820738">
              <a:defRPr sz="2400">
                <a:solidFill>
                  <a:schemeClr val="tx1"/>
                </a:solidFill>
                <a:latin typeface="Times New Roman" pitchFamily="18" charset="0"/>
              </a:defRPr>
            </a:lvl1pPr>
            <a:lvl2pPr algn="l" defTabSz="820738">
              <a:defRPr sz="2400">
                <a:solidFill>
                  <a:schemeClr val="tx1"/>
                </a:solidFill>
                <a:latin typeface="Times New Roman" pitchFamily="18" charset="0"/>
              </a:defRPr>
            </a:lvl2pPr>
            <a:lvl3pPr algn="l" defTabSz="820738">
              <a:defRPr sz="2400">
                <a:solidFill>
                  <a:schemeClr val="tx1"/>
                </a:solidFill>
                <a:latin typeface="Times New Roman" pitchFamily="18" charset="0"/>
              </a:defRPr>
            </a:lvl3pPr>
            <a:lvl4pPr algn="l" defTabSz="820738">
              <a:defRPr sz="2400">
                <a:solidFill>
                  <a:schemeClr val="tx1"/>
                </a:solidFill>
                <a:latin typeface="Times New Roman" pitchFamily="18" charset="0"/>
              </a:defRPr>
            </a:lvl4pPr>
            <a:lvl5pPr algn="l" defTabSz="820738">
              <a:defRPr sz="2400">
                <a:solidFill>
                  <a:schemeClr val="tx1"/>
                </a:solidFill>
                <a:latin typeface="Times New Roman" pitchFamily="18" charset="0"/>
              </a:defRPr>
            </a:lvl5pPr>
            <a:lvl6pPr defTabSz="820738" fontAlgn="base">
              <a:spcBef>
                <a:spcPct val="0"/>
              </a:spcBef>
              <a:spcAft>
                <a:spcPct val="0"/>
              </a:spcAft>
              <a:defRPr sz="2400">
                <a:solidFill>
                  <a:schemeClr val="tx1"/>
                </a:solidFill>
                <a:latin typeface="Times New Roman" pitchFamily="18" charset="0"/>
              </a:defRPr>
            </a:lvl6pPr>
            <a:lvl7pPr defTabSz="820738" fontAlgn="base">
              <a:spcBef>
                <a:spcPct val="0"/>
              </a:spcBef>
              <a:spcAft>
                <a:spcPct val="0"/>
              </a:spcAft>
              <a:defRPr sz="2400">
                <a:solidFill>
                  <a:schemeClr val="tx1"/>
                </a:solidFill>
                <a:latin typeface="Times New Roman" pitchFamily="18" charset="0"/>
              </a:defRPr>
            </a:lvl7pPr>
            <a:lvl8pPr defTabSz="820738" fontAlgn="base">
              <a:spcBef>
                <a:spcPct val="0"/>
              </a:spcBef>
              <a:spcAft>
                <a:spcPct val="0"/>
              </a:spcAft>
              <a:defRPr sz="2400">
                <a:solidFill>
                  <a:schemeClr val="tx1"/>
                </a:solidFill>
                <a:latin typeface="Times New Roman" pitchFamily="18" charset="0"/>
              </a:defRPr>
            </a:lvl8pPr>
            <a:lvl9pPr defTabSz="820738" fontAlgn="base">
              <a:spcBef>
                <a:spcPct val="0"/>
              </a:spcBef>
              <a:spcAft>
                <a:spcPct val="0"/>
              </a:spcAft>
              <a:defRPr sz="2400">
                <a:solidFill>
                  <a:schemeClr val="tx1"/>
                </a:solidFill>
                <a:latin typeface="Times New Roman" pitchFamily="18" charset="0"/>
              </a:defRPr>
            </a:lvl9pPr>
          </a:lstStyle>
          <a:p>
            <a:pPr algn="r">
              <a:spcBef>
                <a:spcPct val="50000"/>
              </a:spcBef>
              <a:defRPr/>
            </a:pPr>
            <a:fld id="{8F7DFF3F-7FFA-48C0-A368-6C9A302F2E91}" type="slidenum">
              <a:rPr lang="en-US" sz="1100" smtClean="0">
                <a:solidFill>
                  <a:srgbClr val="000000"/>
                </a:solidFill>
                <a:latin typeface="Arial" charset="0"/>
              </a:rPr>
              <a:pPr algn="r">
                <a:spcBef>
                  <a:spcPct val="50000"/>
                </a:spcBef>
                <a:defRPr/>
              </a:pPr>
              <a:t>‹#›</a:t>
            </a:fld>
            <a:endParaRPr lang="en-US" sz="1100" dirty="0">
              <a:solidFill>
                <a:srgbClr val="000000"/>
              </a:solidFill>
              <a:latin typeface="Arial" charset="0"/>
            </a:endParaRPr>
          </a:p>
        </p:txBody>
      </p:sp>
      <p:sp>
        <p:nvSpPr>
          <p:cNvPr id="8" name="Rectangle 7"/>
          <p:cNvSpPr/>
          <p:nvPr userDrawn="1"/>
        </p:nvSpPr>
        <p:spPr>
          <a:xfrm>
            <a:off x="0" y="1"/>
            <a:ext cx="9144000" cy="1845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EFEF"/>
              </a:solidFill>
            </a:endParaRPr>
          </a:p>
        </p:txBody>
      </p:sp>
      <p:pic>
        <p:nvPicPr>
          <p:cNvPr id="10" name="Picture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6455538"/>
            <a:ext cx="2275798" cy="402462"/>
          </a:xfrm>
          <a:prstGeom prst="rect">
            <a:avLst/>
          </a:prstGeom>
          <a:ln>
            <a:noFill/>
          </a:ln>
          <a:effectLst/>
        </p:spPr>
      </p:pic>
      <p:sp>
        <p:nvSpPr>
          <p:cNvPr id="11" name="Rectangle 10"/>
          <p:cNvSpPr/>
          <p:nvPr userDrawn="1"/>
        </p:nvSpPr>
        <p:spPr>
          <a:xfrm>
            <a:off x="0" y="76200"/>
            <a:ext cx="9144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EFEF"/>
              </a:solidFill>
            </a:endParaRPr>
          </a:p>
        </p:txBody>
      </p:sp>
    </p:spTree>
    <p:extLst>
      <p:ext uri="{BB962C8B-B14F-4D97-AF65-F5344CB8AC3E}">
        <p14:creationId xmlns:p14="http://schemas.microsoft.com/office/powerpoint/2010/main" val="38942073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81" r:id="rId4"/>
    <p:sldLayoutId id="2147483678" r:id="rId5"/>
    <p:sldLayoutId id="2147483679" r:id="rId6"/>
    <p:sldLayoutId id="2147483682"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231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28600"/>
            <a:ext cx="7523544" cy="1143000"/>
          </a:xfrm>
        </p:spPr>
        <p:txBody>
          <a:bodyPr/>
          <a:lstStyle/>
          <a:p>
            <a:r>
              <a:rPr lang="en-US" sz="2400" dirty="0"/>
              <a:t>Younger voters are among the most supportive, particularly after an argument in favor of the measure.</a:t>
            </a:r>
          </a:p>
        </p:txBody>
      </p:sp>
      <p:sp>
        <p:nvSpPr>
          <p:cNvPr id="9" name="Text Placeholder 8"/>
          <p:cNvSpPr>
            <a:spLocks noGrp="1"/>
          </p:cNvSpPr>
          <p:nvPr>
            <p:ph type="body" sz="quarter" idx="10"/>
          </p:nvPr>
        </p:nvSpPr>
        <p:spPr/>
        <p:txBody>
          <a:bodyPr/>
          <a:lstStyle/>
          <a:p>
            <a:r>
              <a:rPr lang="en-US" dirty="0"/>
              <a:t>Q2, Q8 &amp; Q9. Do you think you would vote “yes” in favor of this measure or “no” to oppose it? </a:t>
            </a:r>
          </a:p>
        </p:txBody>
      </p:sp>
      <p:graphicFrame>
        <p:nvGraphicFramePr>
          <p:cNvPr id="7" name="Table 6"/>
          <p:cNvGraphicFramePr>
            <a:graphicFrameLocks noGrp="1"/>
          </p:cNvGraphicFramePr>
          <p:nvPr>
            <p:extLst>
              <p:ext uri="{D42A27DB-BD31-4B8C-83A1-F6EECF244321}">
                <p14:modId xmlns:p14="http://schemas.microsoft.com/office/powerpoint/2010/main" val="2447223473"/>
              </p:ext>
            </p:extLst>
          </p:nvPr>
        </p:nvGraphicFramePr>
        <p:xfrm>
          <a:off x="204129" y="1651763"/>
          <a:ext cx="8735740" cy="4489768"/>
        </p:xfrm>
        <a:graphic>
          <a:graphicData uri="http://schemas.openxmlformats.org/drawingml/2006/table">
            <a:tbl>
              <a:tblPr firstRow="1" bandRow="1">
                <a:effectLst>
                  <a:outerShdw blurRad="50800" dist="38100" dir="8100000" algn="tr" rotWithShape="0">
                    <a:prstClr val="black">
                      <a:alpha val="40000"/>
                    </a:prstClr>
                  </a:outerShdw>
                </a:effectLst>
                <a:tableStyleId>{073A0DAA-6AF3-43AB-8588-CEC1D06C72B9}</a:tableStyleId>
              </a:tblPr>
              <a:tblGrid>
                <a:gridCol w="3864415">
                  <a:extLst>
                    <a:ext uri="{9D8B030D-6E8A-4147-A177-3AD203B41FA5}">
                      <a16:colId xmlns:a16="http://schemas.microsoft.com/office/drawing/2014/main" xmlns="" val="20000"/>
                    </a:ext>
                  </a:extLst>
                </a:gridCol>
                <a:gridCol w="1623775">
                  <a:extLst>
                    <a:ext uri="{9D8B030D-6E8A-4147-A177-3AD203B41FA5}">
                      <a16:colId xmlns:a16="http://schemas.microsoft.com/office/drawing/2014/main" xmlns="" val="20001"/>
                    </a:ext>
                  </a:extLst>
                </a:gridCol>
                <a:gridCol w="1623775">
                  <a:extLst>
                    <a:ext uri="{9D8B030D-6E8A-4147-A177-3AD203B41FA5}">
                      <a16:colId xmlns:a16="http://schemas.microsoft.com/office/drawing/2014/main" xmlns="" val="20002"/>
                    </a:ext>
                  </a:extLst>
                </a:gridCol>
                <a:gridCol w="1623775">
                  <a:extLst>
                    <a:ext uri="{9D8B030D-6E8A-4147-A177-3AD203B41FA5}">
                      <a16:colId xmlns:a16="http://schemas.microsoft.com/office/drawing/2014/main" xmlns="" val="20003"/>
                    </a:ext>
                  </a:extLst>
                </a:gridCol>
              </a:tblGrid>
              <a:tr h="973229">
                <a:tc>
                  <a:txBody>
                    <a:bodyPr/>
                    <a:lstStyle/>
                    <a:p>
                      <a:pPr algn="ctr">
                        <a:lnSpc>
                          <a:spcPct val="100000"/>
                        </a:lnSpc>
                        <a:spcBef>
                          <a:spcPts val="600"/>
                        </a:spcBef>
                        <a:spcAft>
                          <a:spcPts val="600"/>
                        </a:spcAft>
                      </a:pPr>
                      <a:r>
                        <a:rPr lang="en-US" sz="1600" b="1" dirty="0">
                          <a:solidFill>
                            <a:schemeClr val="bg1"/>
                          </a:solidFill>
                          <a:latin typeface="+mn-lt"/>
                        </a:rPr>
                        <a:t>Demographic</a:t>
                      </a:r>
                      <a:r>
                        <a:rPr lang="en-US" sz="1600" b="1" baseline="0" dirty="0">
                          <a:solidFill>
                            <a:schemeClr val="bg1"/>
                          </a:solidFill>
                          <a:latin typeface="+mn-lt"/>
                        </a:rPr>
                        <a:t> Group</a:t>
                      </a:r>
                      <a:endParaRPr lang="en-US" sz="1600" b="1" dirty="0">
                        <a:solidFill>
                          <a:schemeClr val="bg1"/>
                        </a:solidFill>
                        <a:latin typeface="+mn-lt"/>
                      </a:endParaRPr>
                    </a:p>
                  </a:txBody>
                  <a:tcPr marL="9144" marR="9144" anchor="ctr">
                    <a:lnB w="1270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US" sz="1600" b="1" i="0" u="none" strike="noStrike" dirty="0">
                          <a:solidFill>
                            <a:schemeClr val="accent3"/>
                          </a:solidFill>
                          <a:effectLst/>
                          <a:latin typeface="+mn-lt"/>
                          <a:cs typeface="Times New Roman" panose="02020603050405020304" pitchFamily="18" charset="0"/>
                        </a:rPr>
                        <a:t>Initial Vote</a:t>
                      </a:r>
                    </a:p>
                  </a:txBody>
                  <a:tcPr marL="7620" marR="7620" marT="7620" marB="0" anchor="ctr">
                    <a:lnB w="1270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US" sz="1600" b="1" i="0" u="none" strike="noStrike" dirty="0">
                          <a:solidFill>
                            <a:schemeClr val="accent3"/>
                          </a:solidFill>
                          <a:effectLst/>
                          <a:latin typeface="+mn-lt"/>
                          <a:cs typeface="Times New Roman" panose="02020603050405020304" pitchFamily="18" charset="0"/>
                        </a:rPr>
                        <a:t>After Positive Message</a:t>
                      </a:r>
                    </a:p>
                  </a:txBody>
                  <a:tcPr marL="7620" marR="7620" marT="7620" marB="0" anchor="ctr">
                    <a:lnB w="1270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US" sz="1600" b="1" i="0" u="none" strike="noStrike" dirty="0">
                          <a:solidFill>
                            <a:schemeClr val="accent3"/>
                          </a:solidFill>
                          <a:effectLst/>
                          <a:latin typeface="+mn-lt"/>
                          <a:cs typeface="Times New Roman" panose="02020603050405020304" pitchFamily="18" charset="0"/>
                        </a:rPr>
                        <a:t>After Negative Message</a:t>
                      </a:r>
                    </a:p>
                  </a:txBody>
                  <a:tcPr marL="7620" marR="7620" marT="7620" marB="0" anchor="ctr">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0"/>
                  </a:ext>
                </a:extLst>
              </a:tr>
              <a:tr h="343076">
                <a:tc>
                  <a:txBody>
                    <a:bodyPr/>
                    <a:lstStyle/>
                    <a:p>
                      <a:pPr algn="l">
                        <a:lnSpc>
                          <a:spcPct val="100000"/>
                        </a:lnSpc>
                        <a:spcBef>
                          <a:spcPts val="0"/>
                        </a:spcBef>
                        <a:spcAft>
                          <a:spcPts val="0"/>
                        </a:spcAft>
                      </a:pPr>
                      <a:r>
                        <a:rPr lang="en-US" sz="1600" b="1" dirty="0">
                          <a:solidFill>
                            <a:schemeClr val="bg1"/>
                          </a:solidFill>
                          <a:latin typeface="+mn-lt"/>
                        </a:rPr>
                        <a:t>Age</a:t>
                      </a:r>
                    </a:p>
                  </a:txBody>
                  <a:tcPr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fontAlgn="b">
                        <a:lnSpc>
                          <a:spcPct val="100000"/>
                        </a:lnSpc>
                        <a:spcBef>
                          <a:spcPts val="0"/>
                        </a:spcBef>
                        <a:spcAft>
                          <a:spcPts val="0"/>
                        </a:spcAft>
                      </a:pPr>
                      <a:endParaRPr lang="en-US" sz="1600" b="0" i="0" u="none" strike="noStrike" dirty="0">
                        <a:solidFill>
                          <a:srgbClr val="000000"/>
                        </a:solidFill>
                        <a:effectLst/>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fontAlgn="b">
                        <a:lnSpc>
                          <a:spcPct val="100000"/>
                        </a:lnSpc>
                        <a:spcBef>
                          <a:spcPts val="0"/>
                        </a:spcBef>
                        <a:spcAft>
                          <a:spcPts val="0"/>
                        </a:spcAft>
                      </a:pPr>
                      <a:endParaRPr lang="en-US" sz="1600" b="0" i="0" u="none" strike="noStrike" dirty="0">
                        <a:solidFill>
                          <a:srgbClr val="000000"/>
                        </a:solidFill>
                        <a:effectLst/>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fontAlgn="b">
                        <a:lnSpc>
                          <a:spcPct val="100000"/>
                        </a:lnSpc>
                        <a:spcBef>
                          <a:spcPts val="0"/>
                        </a:spcBef>
                        <a:spcAft>
                          <a:spcPts val="0"/>
                        </a:spcAft>
                      </a:pPr>
                      <a:endParaRPr lang="en-US" sz="1600" b="0" i="0" u="none" strike="noStrike" dirty="0">
                        <a:solidFill>
                          <a:srgbClr val="000000"/>
                        </a:solidFill>
                        <a:effectLst/>
                        <a:latin typeface="+mn-lt"/>
                      </a:endParaRPr>
                    </a:p>
                  </a:txBody>
                  <a:tcPr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xmlns="" val="10005"/>
                  </a:ext>
                </a:extLst>
              </a:tr>
              <a:tr h="352607">
                <a:tc>
                  <a:txBody>
                    <a:bodyPr/>
                    <a:lstStyle/>
                    <a:p>
                      <a:pPr algn="l" rtl="0" fontAlgn="ctr"/>
                      <a:r>
                        <a:rPr lang="en-US" sz="1600" b="0" i="0" u="none" strike="noStrike" dirty="0">
                          <a:solidFill>
                            <a:srgbClr val="000000"/>
                          </a:solidFill>
                          <a:effectLst/>
                          <a:latin typeface="+mn-lt"/>
                        </a:rPr>
                        <a:t>18-29</a:t>
                      </a:r>
                    </a:p>
                  </a:txBody>
                  <a:tcPr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69%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80%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effectLst/>
                          <a:latin typeface="+mn-lt"/>
                        </a:rPr>
                        <a:t>58%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352607">
                <a:tc>
                  <a:txBody>
                    <a:bodyPr/>
                    <a:lstStyle/>
                    <a:p>
                      <a:pPr algn="l" rtl="0" fontAlgn="ctr"/>
                      <a:r>
                        <a:rPr lang="en-US" sz="1600" b="0" i="0" u="none" strike="noStrike" dirty="0">
                          <a:solidFill>
                            <a:srgbClr val="000000"/>
                          </a:solidFill>
                          <a:effectLst/>
                          <a:latin typeface="+mn-lt"/>
                        </a:rPr>
                        <a:t>30-39</a:t>
                      </a:r>
                    </a:p>
                  </a:txBody>
                  <a:tcPr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68%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79%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effectLst/>
                          <a:latin typeface="+mn-lt"/>
                        </a:rPr>
                        <a:t>58%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352607">
                <a:tc>
                  <a:txBody>
                    <a:bodyPr/>
                    <a:lstStyle/>
                    <a:p>
                      <a:pPr algn="l" rtl="0" fontAlgn="b"/>
                      <a:r>
                        <a:rPr lang="en-US" sz="1600" b="0" i="0" u="none" strike="noStrike" dirty="0">
                          <a:solidFill>
                            <a:srgbClr val="000000"/>
                          </a:solidFill>
                          <a:effectLst/>
                          <a:latin typeface="+mn-lt"/>
                        </a:rPr>
                        <a:t>40-49</a:t>
                      </a:r>
                    </a:p>
                  </a:txBody>
                  <a:tcPr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58%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72%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effectLst/>
                          <a:latin typeface="+mn-lt"/>
                        </a:rPr>
                        <a:t>54%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8"/>
                  </a:ext>
                </a:extLst>
              </a:tr>
              <a:tr h="352607">
                <a:tc>
                  <a:txBody>
                    <a:bodyPr/>
                    <a:lstStyle/>
                    <a:p>
                      <a:pPr algn="l" fontAlgn="b"/>
                      <a:r>
                        <a:rPr lang="en-US" sz="1600" b="0" i="0" u="none" strike="noStrike" dirty="0">
                          <a:solidFill>
                            <a:srgbClr val="000000"/>
                          </a:solidFill>
                          <a:effectLst/>
                          <a:latin typeface="+mn-lt"/>
                        </a:rPr>
                        <a:t>50-64</a:t>
                      </a:r>
                    </a:p>
                  </a:txBody>
                  <a:tcPr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47%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62%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effectLst/>
                          <a:latin typeface="+mn-lt"/>
                        </a:rPr>
                        <a:t>60%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62334047"/>
                  </a:ext>
                </a:extLst>
              </a:tr>
              <a:tr h="352607">
                <a:tc>
                  <a:txBody>
                    <a:bodyPr/>
                    <a:lstStyle/>
                    <a:p>
                      <a:pPr algn="l" fontAlgn="b"/>
                      <a:r>
                        <a:rPr lang="en-US" sz="1600" b="0" i="0" u="none" strike="noStrike" dirty="0">
                          <a:solidFill>
                            <a:srgbClr val="000000"/>
                          </a:solidFill>
                          <a:effectLst/>
                          <a:latin typeface="+mn-lt"/>
                        </a:rPr>
                        <a:t>65-74</a:t>
                      </a:r>
                    </a:p>
                  </a:txBody>
                  <a:tcPr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66%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72%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effectLst/>
                          <a:latin typeface="+mn-lt"/>
                        </a:rPr>
                        <a:t>53%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0"/>
                  </a:ext>
                </a:extLst>
              </a:tr>
              <a:tr h="352607">
                <a:tc>
                  <a:txBody>
                    <a:bodyPr/>
                    <a:lstStyle/>
                    <a:p>
                      <a:pPr algn="l" fontAlgn="b"/>
                      <a:r>
                        <a:rPr lang="en-US" sz="1600" b="0" i="0" u="none" strike="noStrike" dirty="0">
                          <a:solidFill>
                            <a:srgbClr val="000000"/>
                          </a:solidFill>
                          <a:effectLst/>
                          <a:latin typeface="+mn-lt"/>
                        </a:rPr>
                        <a:t>75+</a:t>
                      </a:r>
                    </a:p>
                  </a:txBody>
                  <a:tcPr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49%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65%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effectLst/>
                          <a:latin typeface="+mn-lt"/>
                        </a:rPr>
                        <a:t>43%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1"/>
                  </a:ext>
                </a:extLst>
              </a:tr>
              <a:tr h="352607">
                <a:tc>
                  <a:txBody>
                    <a:bodyPr/>
                    <a:lstStyle/>
                    <a:p>
                      <a:pPr algn="l" fontAlgn="b"/>
                      <a:r>
                        <a:rPr lang="en-US" sz="1600" b="1" i="0" u="none" strike="noStrike" dirty="0">
                          <a:solidFill>
                            <a:schemeClr val="accent3"/>
                          </a:solidFill>
                          <a:effectLst/>
                          <a:latin typeface="+mn-lt"/>
                        </a:rPr>
                        <a:t>Gender</a:t>
                      </a:r>
                    </a:p>
                  </a:txBody>
                  <a:tcPr marR="7620" marT="762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fontAlgn="b">
                        <a:lnSpc>
                          <a:spcPct val="100000"/>
                        </a:lnSpc>
                        <a:spcBef>
                          <a:spcPts val="0"/>
                        </a:spcBef>
                        <a:spcAft>
                          <a:spcPts val="0"/>
                        </a:spcAft>
                      </a:pPr>
                      <a:endParaRPr lang="en-US" sz="1600" b="0" i="0" u="none" strike="noStrike" dirty="0">
                        <a:solidFill>
                          <a:srgbClr val="000000"/>
                        </a:solidFill>
                        <a:effectLst/>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fontAlgn="b">
                        <a:lnSpc>
                          <a:spcPct val="100000"/>
                        </a:lnSpc>
                        <a:spcBef>
                          <a:spcPts val="0"/>
                        </a:spcBef>
                        <a:spcAft>
                          <a:spcPts val="0"/>
                        </a:spcAft>
                      </a:pPr>
                      <a:endParaRPr lang="en-US" sz="1600" b="0" i="0" u="none" strike="noStrike" dirty="0">
                        <a:solidFill>
                          <a:srgbClr val="000000"/>
                        </a:solidFill>
                        <a:effectLst/>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fontAlgn="b">
                        <a:lnSpc>
                          <a:spcPct val="100000"/>
                        </a:lnSpc>
                        <a:spcBef>
                          <a:spcPts val="0"/>
                        </a:spcBef>
                        <a:spcAft>
                          <a:spcPts val="0"/>
                        </a:spcAft>
                      </a:pPr>
                      <a:endParaRPr lang="en-US" sz="1600" b="0" i="0" u="none" strike="noStrike" dirty="0">
                        <a:solidFill>
                          <a:srgbClr val="000000"/>
                        </a:solidFill>
                        <a:effectLst/>
                        <a:latin typeface="+mn-lt"/>
                      </a:endParaRPr>
                    </a:p>
                  </a:txBody>
                  <a:tcPr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xmlns="" val="10012"/>
                  </a:ext>
                </a:extLst>
              </a:tr>
              <a:tr h="352607">
                <a:tc>
                  <a:txBody>
                    <a:bodyPr/>
                    <a:lstStyle/>
                    <a:p>
                      <a:pPr algn="l" fontAlgn="b"/>
                      <a:r>
                        <a:rPr lang="en-US" sz="1600" b="0" i="0" u="none" strike="noStrike" dirty="0">
                          <a:solidFill>
                            <a:srgbClr val="000000"/>
                          </a:solidFill>
                          <a:effectLst/>
                          <a:latin typeface="+mn-lt"/>
                        </a:rPr>
                        <a:t>Men</a:t>
                      </a:r>
                    </a:p>
                  </a:txBody>
                  <a:tcPr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57%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69%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effectLst/>
                          <a:latin typeface="+mn-lt"/>
                        </a:rPr>
                        <a:t>52%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3"/>
                  </a:ext>
                </a:extLst>
              </a:tr>
              <a:tr h="352607">
                <a:tc>
                  <a:txBody>
                    <a:bodyPr/>
                    <a:lstStyle/>
                    <a:p>
                      <a:pPr algn="l" fontAlgn="b"/>
                      <a:r>
                        <a:rPr lang="en-US" sz="1600" b="0" i="0" u="none" strike="noStrike" dirty="0">
                          <a:solidFill>
                            <a:srgbClr val="000000"/>
                          </a:solidFill>
                          <a:effectLst/>
                          <a:latin typeface="+mn-lt"/>
                        </a:rPr>
                        <a:t>Women</a:t>
                      </a:r>
                    </a:p>
                  </a:txBody>
                  <a:tcPr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58%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69%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effectLst/>
                          <a:latin typeface="+mn-lt"/>
                        </a:rPr>
                        <a:t>57%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4"/>
                  </a:ext>
                </a:extLst>
              </a:tr>
            </a:tbl>
          </a:graphicData>
        </a:graphic>
      </p:graphicFrame>
      <p:sp>
        <p:nvSpPr>
          <p:cNvPr id="5" name="TextBox 4">
            <a:extLst>
              <a:ext uri="{FF2B5EF4-FFF2-40B4-BE49-F238E27FC236}">
                <a16:creationId xmlns:a16="http://schemas.microsoft.com/office/drawing/2014/main" xmlns="" id="{77712E6A-BF5E-4639-B51C-21622D013965}"/>
              </a:ext>
            </a:extLst>
          </p:cNvPr>
          <p:cNvSpPr txBox="1"/>
          <p:nvPr/>
        </p:nvSpPr>
        <p:spPr>
          <a:xfrm>
            <a:off x="3534377" y="1230868"/>
            <a:ext cx="2075244" cy="369332"/>
          </a:xfrm>
          <a:prstGeom prst="rect">
            <a:avLst/>
          </a:prstGeom>
          <a:noFill/>
        </p:spPr>
        <p:txBody>
          <a:bodyPr wrap="square" rtlCol="0" anchor="ctr">
            <a:spAutoFit/>
          </a:bodyPr>
          <a:lstStyle/>
          <a:p>
            <a:pPr algn="ctr"/>
            <a:r>
              <a:rPr lang="en-US" i="1" dirty="0"/>
              <a:t>(Total Yes)</a:t>
            </a:r>
          </a:p>
        </p:txBody>
      </p:sp>
    </p:spTree>
    <p:extLst>
      <p:ext uri="{BB962C8B-B14F-4D97-AF65-F5344CB8AC3E}">
        <p14:creationId xmlns:p14="http://schemas.microsoft.com/office/powerpoint/2010/main" val="247609010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0"/>
            <a:ext cx="8514144" cy="1143000"/>
          </a:xfrm>
        </p:spPr>
        <p:txBody>
          <a:bodyPr/>
          <a:lstStyle/>
          <a:p>
            <a:r>
              <a:rPr lang="en-US" sz="2500" dirty="0"/>
              <a:t>Support falls along partisan lines; Democrats and independents strongly back it, while Republicans are more modestly supportive.</a:t>
            </a:r>
          </a:p>
        </p:txBody>
      </p:sp>
      <p:sp>
        <p:nvSpPr>
          <p:cNvPr id="9" name="Text Placeholder 8"/>
          <p:cNvSpPr>
            <a:spLocks noGrp="1"/>
          </p:cNvSpPr>
          <p:nvPr>
            <p:ph type="body" sz="quarter" idx="10"/>
          </p:nvPr>
        </p:nvSpPr>
        <p:spPr/>
        <p:txBody>
          <a:bodyPr/>
          <a:lstStyle/>
          <a:p>
            <a:r>
              <a:rPr lang="en-US" dirty="0"/>
              <a:t>Q2, Q8 &amp; Q9. Do you think you would vote “yes” in favor of this measure or “no” to oppose it? </a:t>
            </a:r>
          </a:p>
        </p:txBody>
      </p:sp>
      <p:graphicFrame>
        <p:nvGraphicFramePr>
          <p:cNvPr id="7" name="Table 6"/>
          <p:cNvGraphicFramePr>
            <a:graphicFrameLocks noGrp="1"/>
          </p:cNvGraphicFramePr>
          <p:nvPr>
            <p:extLst>
              <p:ext uri="{D42A27DB-BD31-4B8C-83A1-F6EECF244321}">
                <p14:modId xmlns:p14="http://schemas.microsoft.com/office/powerpoint/2010/main" val="2329814451"/>
              </p:ext>
            </p:extLst>
          </p:nvPr>
        </p:nvGraphicFramePr>
        <p:xfrm>
          <a:off x="204129" y="1651764"/>
          <a:ext cx="8735740" cy="4734458"/>
        </p:xfrm>
        <a:graphic>
          <a:graphicData uri="http://schemas.openxmlformats.org/drawingml/2006/table">
            <a:tbl>
              <a:tblPr firstRow="1" bandRow="1">
                <a:effectLst>
                  <a:outerShdw blurRad="50800" dist="38100" dir="8100000" algn="tr" rotWithShape="0">
                    <a:prstClr val="black">
                      <a:alpha val="40000"/>
                    </a:prstClr>
                  </a:outerShdw>
                </a:effectLst>
                <a:tableStyleId>{073A0DAA-6AF3-43AB-8588-CEC1D06C72B9}</a:tableStyleId>
              </a:tblPr>
              <a:tblGrid>
                <a:gridCol w="3864415">
                  <a:extLst>
                    <a:ext uri="{9D8B030D-6E8A-4147-A177-3AD203B41FA5}">
                      <a16:colId xmlns:a16="http://schemas.microsoft.com/office/drawing/2014/main" xmlns="" val="20000"/>
                    </a:ext>
                  </a:extLst>
                </a:gridCol>
                <a:gridCol w="1623775">
                  <a:extLst>
                    <a:ext uri="{9D8B030D-6E8A-4147-A177-3AD203B41FA5}">
                      <a16:colId xmlns:a16="http://schemas.microsoft.com/office/drawing/2014/main" xmlns="" val="20001"/>
                    </a:ext>
                  </a:extLst>
                </a:gridCol>
                <a:gridCol w="1623775">
                  <a:extLst>
                    <a:ext uri="{9D8B030D-6E8A-4147-A177-3AD203B41FA5}">
                      <a16:colId xmlns:a16="http://schemas.microsoft.com/office/drawing/2014/main" xmlns="" val="20002"/>
                    </a:ext>
                  </a:extLst>
                </a:gridCol>
                <a:gridCol w="1623775">
                  <a:extLst>
                    <a:ext uri="{9D8B030D-6E8A-4147-A177-3AD203B41FA5}">
                      <a16:colId xmlns:a16="http://schemas.microsoft.com/office/drawing/2014/main" xmlns="" val="20003"/>
                    </a:ext>
                  </a:extLst>
                </a:gridCol>
              </a:tblGrid>
              <a:tr h="830580">
                <a:tc>
                  <a:txBody>
                    <a:bodyPr/>
                    <a:lstStyle/>
                    <a:p>
                      <a:pPr algn="ctr">
                        <a:lnSpc>
                          <a:spcPct val="100000"/>
                        </a:lnSpc>
                        <a:spcBef>
                          <a:spcPts val="600"/>
                        </a:spcBef>
                        <a:spcAft>
                          <a:spcPts val="600"/>
                        </a:spcAft>
                      </a:pPr>
                      <a:r>
                        <a:rPr lang="en-US" sz="1600" b="1" dirty="0">
                          <a:solidFill>
                            <a:schemeClr val="bg1"/>
                          </a:solidFill>
                          <a:latin typeface="+mn-lt"/>
                        </a:rPr>
                        <a:t>Demographic</a:t>
                      </a:r>
                      <a:r>
                        <a:rPr lang="en-US" sz="1600" b="1" baseline="0" dirty="0">
                          <a:solidFill>
                            <a:schemeClr val="bg1"/>
                          </a:solidFill>
                          <a:latin typeface="+mn-lt"/>
                        </a:rPr>
                        <a:t> Group</a:t>
                      </a:r>
                      <a:endParaRPr lang="en-US" sz="1600" b="1" dirty="0">
                        <a:solidFill>
                          <a:schemeClr val="bg1"/>
                        </a:solidFill>
                        <a:latin typeface="+mn-lt"/>
                      </a:endParaRPr>
                    </a:p>
                  </a:txBody>
                  <a:tcPr marL="9144" marR="9144" anchor="ctr">
                    <a:lnB w="1270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US" sz="1600" b="1" i="0" u="none" strike="noStrike" dirty="0">
                          <a:solidFill>
                            <a:schemeClr val="accent3"/>
                          </a:solidFill>
                          <a:effectLst/>
                          <a:latin typeface="+mn-lt"/>
                          <a:cs typeface="Times New Roman" panose="02020603050405020304" pitchFamily="18" charset="0"/>
                        </a:rPr>
                        <a:t>Initial Vote</a:t>
                      </a:r>
                    </a:p>
                  </a:txBody>
                  <a:tcPr marL="7620" marR="7620" marT="7620" marB="0" anchor="ctr">
                    <a:lnB w="1270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US" sz="1600" b="1" i="0" u="none" strike="noStrike" dirty="0">
                          <a:solidFill>
                            <a:schemeClr val="accent3"/>
                          </a:solidFill>
                          <a:effectLst/>
                          <a:latin typeface="+mn-lt"/>
                          <a:cs typeface="Times New Roman" panose="02020603050405020304" pitchFamily="18" charset="0"/>
                        </a:rPr>
                        <a:t>After Positive Message</a:t>
                      </a:r>
                    </a:p>
                  </a:txBody>
                  <a:tcPr marL="7620" marR="7620" marT="7620" marB="0" anchor="ctr">
                    <a:lnB w="1270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US" sz="1600" b="1" i="0" u="none" strike="noStrike" dirty="0">
                          <a:solidFill>
                            <a:schemeClr val="accent3"/>
                          </a:solidFill>
                          <a:effectLst/>
                          <a:latin typeface="+mn-lt"/>
                          <a:cs typeface="Times New Roman" panose="02020603050405020304" pitchFamily="18" charset="0"/>
                        </a:rPr>
                        <a:t>After Negative Message</a:t>
                      </a:r>
                    </a:p>
                  </a:txBody>
                  <a:tcPr marL="7620" marR="7620" marT="7620" marB="0" anchor="ctr">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0"/>
                  </a:ext>
                </a:extLst>
              </a:tr>
              <a:tr h="292790">
                <a:tc>
                  <a:txBody>
                    <a:bodyPr/>
                    <a:lstStyle/>
                    <a:p>
                      <a:pPr algn="l">
                        <a:lnSpc>
                          <a:spcPct val="100000"/>
                        </a:lnSpc>
                        <a:spcBef>
                          <a:spcPts val="0"/>
                        </a:spcBef>
                        <a:spcAft>
                          <a:spcPts val="0"/>
                        </a:spcAft>
                      </a:pPr>
                      <a:r>
                        <a:rPr lang="en-US" sz="1600" b="1" dirty="0">
                          <a:solidFill>
                            <a:schemeClr val="bg1"/>
                          </a:solidFill>
                          <a:latin typeface="+mn-lt"/>
                        </a:rPr>
                        <a:t>Party</a:t>
                      </a:r>
                    </a:p>
                  </a:txBody>
                  <a:tcPr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fontAlgn="b">
                        <a:lnSpc>
                          <a:spcPct val="100000"/>
                        </a:lnSpc>
                        <a:spcBef>
                          <a:spcPts val="0"/>
                        </a:spcBef>
                        <a:spcAft>
                          <a:spcPts val="0"/>
                        </a:spcAft>
                      </a:pPr>
                      <a:endParaRPr lang="en-US" sz="1600" b="0" i="0" u="none" strike="noStrike" dirty="0">
                        <a:solidFill>
                          <a:srgbClr val="000000"/>
                        </a:solidFill>
                        <a:effectLst/>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fontAlgn="b">
                        <a:lnSpc>
                          <a:spcPct val="100000"/>
                        </a:lnSpc>
                        <a:spcBef>
                          <a:spcPts val="0"/>
                        </a:spcBef>
                        <a:spcAft>
                          <a:spcPts val="0"/>
                        </a:spcAft>
                      </a:pPr>
                      <a:endParaRPr lang="en-US" sz="1600" b="0" i="0" u="none" strike="noStrike" dirty="0">
                        <a:solidFill>
                          <a:srgbClr val="000000"/>
                        </a:solidFill>
                        <a:effectLst/>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fontAlgn="b">
                        <a:lnSpc>
                          <a:spcPct val="100000"/>
                        </a:lnSpc>
                        <a:spcBef>
                          <a:spcPts val="0"/>
                        </a:spcBef>
                        <a:spcAft>
                          <a:spcPts val="0"/>
                        </a:spcAft>
                      </a:pPr>
                      <a:endParaRPr lang="en-US" sz="1600" b="0" i="0" u="none" strike="noStrike" dirty="0">
                        <a:solidFill>
                          <a:srgbClr val="000000"/>
                        </a:solidFill>
                        <a:effectLst/>
                        <a:latin typeface="+mn-lt"/>
                      </a:endParaRPr>
                    </a:p>
                  </a:txBody>
                  <a:tcPr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xmlns="" val="10005"/>
                  </a:ext>
                </a:extLst>
              </a:tr>
              <a:tr h="300924">
                <a:tc>
                  <a:txBody>
                    <a:bodyPr/>
                    <a:lstStyle/>
                    <a:p>
                      <a:pPr algn="l" rtl="0" fontAlgn="ctr"/>
                      <a:r>
                        <a:rPr lang="en-US" sz="1600" b="0" i="0" u="none" strike="noStrike" dirty="0">
                          <a:solidFill>
                            <a:srgbClr val="000000"/>
                          </a:solidFill>
                          <a:effectLst/>
                          <a:latin typeface="+mn-lt"/>
                        </a:rPr>
                        <a:t>Democrats</a:t>
                      </a:r>
                    </a:p>
                  </a:txBody>
                  <a:tcPr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65%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80%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effectLst/>
                          <a:latin typeface="+mn-lt"/>
                        </a:rPr>
                        <a:t>56%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300924">
                <a:tc>
                  <a:txBody>
                    <a:bodyPr/>
                    <a:lstStyle/>
                    <a:p>
                      <a:pPr algn="l" rtl="0" fontAlgn="ctr"/>
                      <a:r>
                        <a:rPr lang="en-US" sz="1600" b="0" i="0" u="none" strike="noStrike" dirty="0">
                          <a:solidFill>
                            <a:srgbClr val="000000"/>
                          </a:solidFill>
                          <a:effectLst/>
                          <a:latin typeface="+mn-lt"/>
                        </a:rPr>
                        <a:t>Independents</a:t>
                      </a:r>
                    </a:p>
                  </a:txBody>
                  <a:tcPr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57%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70%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effectLst/>
                          <a:latin typeface="+mn-lt"/>
                        </a:rPr>
                        <a:t>58%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300924">
                <a:tc>
                  <a:txBody>
                    <a:bodyPr/>
                    <a:lstStyle/>
                    <a:p>
                      <a:pPr algn="l" rtl="0" fontAlgn="b"/>
                      <a:r>
                        <a:rPr lang="en-US" sz="1600" b="0" i="0" u="none" strike="noStrike" dirty="0">
                          <a:solidFill>
                            <a:srgbClr val="000000"/>
                          </a:solidFill>
                          <a:effectLst/>
                          <a:latin typeface="+mn-lt"/>
                        </a:rPr>
                        <a:t>Republicans</a:t>
                      </a:r>
                    </a:p>
                  </a:txBody>
                  <a:tcPr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48%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56%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effectLst/>
                          <a:latin typeface="+mn-lt"/>
                        </a:rPr>
                        <a:t>51%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8"/>
                  </a:ext>
                </a:extLst>
              </a:tr>
              <a:tr h="300924">
                <a:tc>
                  <a:txBody>
                    <a:bodyPr/>
                    <a:lstStyle/>
                    <a:p>
                      <a:pPr algn="l" fontAlgn="b"/>
                      <a:r>
                        <a:rPr lang="en-US" sz="1600" b="1" i="0" u="none" strike="noStrike" dirty="0">
                          <a:solidFill>
                            <a:schemeClr val="bg1"/>
                          </a:solidFill>
                          <a:effectLst/>
                          <a:latin typeface="+mn-lt"/>
                        </a:rPr>
                        <a:t>Ethnicity</a:t>
                      </a:r>
                    </a:p>
                  </a:txBody>
                  <a:tcPr marR="7620" marT="762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fontAlgn="ctr"/>
                      <a:endParaRPr lang="en-US" sz="1600" b="0" i="0" u="none" strike="noStrike" dirty="0">
                        <a:solidFill>
                          <a:srgbClr val="000000"/>
                        </a:solidFill>
                        <a:effectLst/>
                        <a:latin typeface="+mn-lt"/>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fontAlgn="ctr"/>
                      <a:endParaRPr lang="en-US" sz="1600" b="0" i="0" u="none" strike="noStrike" dirty="0">
                        <a:solidFill>
                          <a:srgbClr val="000000"/>
                        </a:solidFill>
                        <a:effectLst/>
                        <a:latin typeface="+mn-lt"/>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fontAlgn="b"/>
                      <a:endParaRPr lang="en-US" sz="1600" b="0" i="0" u="none" strike="noStrike" dirty="0">
                        <a:solidFill>
                          <a:srgbClr val="000000"/>
                        </a:solidFill>
                        <a:effectLst/>
                        <a:latin typeface="+mn-lt"/>
                      </a:endParaRPr>
                    </a:p>
                  </a:txBody>
                  <a:tcPr marL="7620" marR="7620" marT="762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xmlns="" val="2862334047"/>
                  </a:ext>
                </a:extLst>
              </a:tr>
              <a:tr h="300924">
                <a:tc>
                  <a:txBody>
                    <a:bodyPr/>
                    <a:lstStyle/>
                    <a:p>
                      <a:pPr algn="l" fontAlgn="b"/>
                      <a:r>
                        <a:rPr lang="en-US" sz="1600" b="0" i="0" u="none" strike="noStrike" dirty="0">
                          <a:solidFill>
                            <a:srgbClr val="000000"/>
                          </a:solidFill>
                          <a:effectLst/>
                          <a:latin typeface="+mn-lt"/>
                        </a:rPr>
                        <a:t>Whites</a:t>
                      </a:r>
                    </a:p>
                  </a:txBody>
                  <a:tcPr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60%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68%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effectLst/>
                          <a:latin typeface="+mn-lt"/>
                        </a:rPr>
                        <a:t>54%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0"/>
                  </a:ext>
                </a:extLst>
              </a:tr>
              <a:tr h="300924">
                <a:tc>
                  <a:txBody>
                    <a:bodyPr/>
                    <a:lstStyle/>
                    <a:p>
                      <a:pPr algn="l" fontAlgn="b"/>
                      <a:r>
                        <a:rPr lang="en-US" sz="1600" b="0" i="0" u="none" strike="noStrike" dirty="0">
                          <a:solidFill>
                            <a:srgbClr val="000000"/>
                          </a:solidFill>
                          <a:effectLst/>
                          <a:latin typeface="+mn-lt"/>
                        </a:rPr>
                        <a:t>Latinos</a:t>
                      </a:r>
                    </a:p>
                  </a:txBody>
                  <a:tcPr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64%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82%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effectLst/>
                          <a:latin typeface="+mn-lt"/>
                        </a:rPr>
                        <a:t>54%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00544769"/>
                  </a:ext>
                </a:extLst>
              </a:tr>
              <a:tr h="300924">
                <a:tc>
                  <a:txBody>
                    <a:bodyPr/>
                    <a:lstStyle/>
                    <a:p>
                      <a:pPr algn="l" fontAlgn="b"/>
                      <a:r>
                        <a:rPr lang="en-US" sz="1600" b="0" i="1" u="none" strike="noStrike" dirty="0">
                          <a:solidFill>
                            <a:srgbClr val="000000"/>
                          </a:solidFill>
                          <a:effectLst/>
                          <a:latin typeface="+mn-lt"/>
                        </a:rPr>
                        <a:t>All Voters of Color</a:t>
                      </a:r>
                    </a:p>
                  </a:txBody>
                  <a:tcPr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1" u="none" strike="noStrike" dirty="0">
                          <a:solidFill>
                            <a:srgbClr val="000000"/>
                          </a:solidFill>
                          <a:effectLst/>
                          <a:latin typeface="+mn-lt"/>
                        </a:rPr>
                        <a:t>58%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1" u="none" strike="noStrike" dirty="0">
                          <a:solidFill>
                            <a:srgbClr val="000000"/>
                          </a:solidFill>
                          <a:effectLst/>
                          <a:latin typeface="+mn-lt"/>
                        </a:rPr>
                        <a:t>73%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1" u="none" strike="noStrike" dirty="0">
                          <a:solidFill>
                            <a:srgbClr val="000000"/>
                          </a:solidFill>
                          <a:effectLst/>
                          <a:latin typeface="+mn-lt"/>
                        </a:rPr>
                        <a:t>54%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1"/>
                  </a:ext>
                </a:extLst>
              </a:tr>
              <a:tr h="300924">
                <a:tc>
                  <a:txBody>
                    <a:bodyPr/>
                    <a:lstStyle/>
                    <a:p>
                      <a:pPr algn="l" fontAlgn="b"/>
                      <a:r>
                        <a:rPr lang="en-US" sz="1600" b="1" i="0" u="none" strike="noStrike" dirty="0">
                          <a:solidFill>
                            <a:schemeClr val="accent3"/>
                          </a:solidFill>
                          <a:effectLst/>
                          <a:latin typeface="+mn-lt"/>
                        </a:rPr>
                        <a:t>Parents</a:t>
                      </a:r>
                    </a:p>
                  </a:txBody>
                  <a:tcPr marR="7620" marT="762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fontAlgn="b">
                        <a:lnSpc>
                          <a:spcPct val="100000"/>
                        </a:lnSpc>
                        <a:spcBef>
                          <a:spcPts val="0"/>
                        </a:spcBef>
                        <a:spcAft>
                          <a:spcPts val="0"/>
                        </a:spcAft>
                      </a:pPr>
                      <a:endParaRPr lang="en-US" sz="1600" b="0" i="0" u="none" strike="noStrike" dirty="0">
                        <a:solidFill>
                          <a:srgbClr val="000000"/>
                        </a:solidFill>
                        <a:effectLst/>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fontAlgn="b">
                        <a:lnSpc>
                          <a:spcPct val="100000"/>
                        </a:lnSpc>
                        <a:spcBef>
                          <a:spcPts val="0"/>
                        </a:spcBef>
                        <a:spcAft>
                          <a:spcPts val="0"/>
                        </a:spcAft>
                      </a:pPr>
                      <a:endParaRPr lang="en-US" sz="1600" b="0" i="0" u="none" strike="noStrike" dirty="0">
                        <a:solidFill>
                          <a:srgbClr val="000000"/>
                        </a:solidFill>
                        <a:effectLst/>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fontAlgn="b">
                        <a:lnSpc>
                          <a:spcPct val="100000"/>
                        </a:lnSpc>
                        <a:spcBef>
                          <a:spcPts val="0"/>
                        </a:spcBef>
                        <a:spcAft>
                          <a:spcPts val="0"/>
                        </a:spcAft>
                      </a:pPr>
                      <a:endParaRPr lang="en-US" sz="1600" b="0" i="0" u="none" strike="noStrike" dirty="0">
                        <a:solidFill>
                          <a:srgbClr val="000000"/>
                        </a:solidFill>
                        <a:effectLst/>
                        <a:latin typeface="+mn-lt"/>
                      </a:endParaRPr>
                    </a:p>
                  </a:txBody>
                  <a:tcPr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xmlns="" val="10012"/>
                  </a:ext>
                </a:extLst>
              </a:tr>
              <a:tr h="300924">
                <a:tc>
                  <a:txBody>
                    <a:bodyPr/>
                    <a:lstStyle/>
                    <a:p>
                      <a:pPr algn="l" fontAlgn="b"/>
                      <a:r>
                        <a:rPr lang="en-US" sz="1600" b="0" i="0" u="none" strike="noStrike" dirty="0">
                          <a:solidFill>
                            <a:srgbClr val="000000"/>
                          </a:solidFill>
                          <a:effectLst/>
                          <a:latin typeface="+mn-lt"/>
                        </a:rPr>
                        <a:t>Dads</a:t>
                      </a:r>
                    </a:p>
                  </a:txBody>
                  <a:tcPr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59%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74%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effectLst/>
                          <a:latin typeface="+mn-lt"/>
                        </a:rPr>
                        <a:t>57%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3"/>
                  </a:ext>
                </a:extLst>
              </a:tr>
              <a:tr h="300924">
                <a:tc>
                  <a:txBody>
                    <a:bodyPr/>
                    <a:lstStyle/>
                    <a:p>
                      <a:pPr algn="l" fontAlgn="b"/>
                      <a:r>
                        <a:rPr lang="en-US" sz="1600" b="0" i="0" u="none" strike="noStrike" dirty="0">
                          <a:solidFill>
                            <a:srgbClr val="000000"/>
                          </a:solidFill>
                          <a:effectLst/>
                          <a:latin typeface="+mn-lt"/>
                        </a:rPr>
                        <a:t>Moms</a:t>
                      </a:r>
                    </a:p>
                  </a:txBody>
                  <a:tcPr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50%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69%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effectLst/>
                          <a:latin typeface="+mn-lt"/>
                        </a:rPr>
                        <a:t>61%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747049682"/>
                  </a:ext>
                </a:extLst>
              </a:tr>
              <a:tr h="300924">
                <a:tc>
                  <a:txBody>
                    <a:bodyPr/>
                    <a:lstStyle/>
                    <a:p>
                      <a:pPr algn="l" fontAlgn="b"/>
                      <a:r>
                        <a:rPr lang="en-US" sz="1600" b="0" i="0" u="none" strike="noStrike" dirty="0">
                          <a:solidFill>
                            <a:srgbClr val="000000"/>
                          </a:solidFill>
                          <a:effectLst/>
                          <a:latin typeface="+mn-lt"/>
                        </a:rPr>
                        <a:t>Men With No Children</a:t>
                      </a:r>
                    </a:p>
                  </a:txBody>
                  <a:tcPr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55%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67%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effectLst/>
                          <a:latin typeface="+mn-lt"/>
                        </a:rPr>
                        <a:t>50%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53044109"/>
                  </a:ext>
                </a:extLst>
              </a:tr>
              <a:tr h="300924">
                <a:tc>
                  <a:txBody>
                    <a:bodyPr/>
                    <a:lstStyle/>
                    <a:p>
                      <a:pPr algn="l" fontAlgn="b"/>
                      <a:r>
                        <a:rPr lang="en-US" sz="1600" b="0" i="0" u="none" strike="noStrike" dirty="0">
                          <a:solidFill>
                            <a:srgbClr val="000000"/>
                          </a:solidFill>
                          <a:effectLst/>
                          <a:latin typeface="+mn-lt"/>
                        </a:rPr>
                        <a:t>Women With No Children</a:t>
                      </a:r>
                    </a:p>
                  </a:txBody>
                  <a:tcPr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63%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69%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effectLst/>
                          <a:latin typeface="+mn-lt"/>
                        </a:rPr>
                        <a:t>54%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4"/>
                  </a:ext>
                </a:extLst>
              </a:tr>
            </a:tbl>
          </a:graphicData>
        </a:graphic>
      </p:graphicFrame>
      <p:sp>
        <p:nvSpPr>
          <p:cNvPr id="5" name="TextBox 4">
            <a:extLst>
              <a:ext uri="{FF2B5EF4-FFF2-40B4-BE49-F238E27FC236}">
                <a16:creationId xmlns:a16="http://schemas.microsoft.com/office/drawing/2014/main" xmlns="" id="{BBFB0EAF-6655-4107-B4AE-7A95DA5DE64E}"/>
              </a:ext>
            </a:extLst>
          </p:cNvPr>
          <p:cNvSpPr txBox="1"/>
          <p:nvPr/>
        </p:nvSpPr>
        <p:spPr>
          <a:xfrm>
            <a:off x="3534378" y="1282432"/>
            <a:ext cx="2075244" cy="369332"/>
          </a:xfrm>
          <a:prstGeom prst="rect">
            <a:avLst/>
          </a:prstGeom>
          <a:noFill/>
        </p:spPr>
        <p:txBody>
          <a:bodyPr wrap="square" rtlCol="0" anchor="ctr">
            <a:spAutoFit/>
          </a:bodyPr>
          <a:lstStyle/>
          <a:p>
            <a:pPr algn="ctr"/>
            <a:r>
              <a:rPr lang="en-US" i="1" dirty="0"/>
              <a:t>(Total Yes)</a:t>
            </a:r>
          </a:p>
        </p:txBody>
      </p:sp>
    </p:spTree>
    <p:extLst>
      <p:ext uri="{BB962C8B-B14F-4D97-AF65-F5344CB8AC3E}">
        <p14:creationId xmlns:p14="http://schemas.microsoft.com/office/powerpoint/2010/main" val="26986342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6700"/>
            <a:ext cx="7637844" cy="1143000"/>
          </a:xfrm>
        </p:spPr>
        <p:txBody>
          <a:bodyPr/>
          <a:lstStyle/>
          <a:p>
            <a:r>
              <a:rPr lang="en-US" dirty="0"/>
              <a:t>Geographic differences are relatively modest.</a:t>
            </a:r>
          </a:p>
        </p:txBody>
      </p:sp>
      <p:sp>
        <p:nvSpPr>
          <p:cNvPr id="9" name="Text Placeholder 8"/>
          <p:cNvSpPr>
            <a:spLocks noGrp="1"/>
          </p:cNvSpPr>
          <p:nvPr>
            <p:ph type="body" sz="quarter" idx="10"/>
          </p:nvPr>
        </p:nvSpPr>
        <p:spPr/>
        <p:txBody>
          <a:bodyPr/>
          <a:lstStyle/>
          <a:p>
            <a:r>
              <a:rPr lang="en-US" dirty="0"/>
              <a:t>Q2, Q8 &amp; Q9. Do you think you would vote “yes” in favor of this measure or “no” to oppose it? </a:t>
            </a:r>
          </a:p>
        </p:txBody>
      </p:sp>
      <p:graphicFrame>
        <p:nvGraphicFramePr>
          <p:cNvPr id="7" name="Table 6"/>
          <p:cNvGraphicFramePr>
            <a:graphicFrameLocks noGrp="1"/>
          </p:cNvGraphicFramePr>
          <p:nvPr>
            <p:extLst>
              <p:ext uri="{D42A27DB-BD31-4B8C-83A1-F6EECF244321}">
                <p14:modId xmlns:p14="http://schemas.microsoft.com/office/powerpoint/2010/main" val="2173832177"/>
              </p:ext>
            </p:extLst>
          </p:nvPr>
        </p:nvGraphicFramePr>
        <p:xfrm>
          <a:off x="204129" y="1651764"/>
          <a:ext cx="8735740" cy="4734458"/>
        </p:xfrm>
        <a:graphic>
          <a:graphicData uri="http://schemas.openxmlformats.org/drawingml/2006/table">
            <a:tbl>
              <a:tblPr firstRow="1" bandRow="1">
                <a:effectLst>
                  <a:outerShdw blurRad="50800" dist="38100" dir="8100000" algn="tr" rotWithShape="0">
                    <a:prstClr val="black">
                      <a:alpha val="40000"/>
                    </a:prstClr>
                  </a:outerShdw>
                </a:effectLst>
                <a:tableStyleId>{073A0DAA-6AF3-43AB-8588-CEC1D06C72B9}</a:tableStyleId>
              </a:tblPr>
              <a:tblGrid>
                <a:gridCol w="3864415">
                  <a:extLst>
                    <a:ext uri="{9D8B030D-6E8A-4147-A177-3AD203B41FA5}">
                      <a16:colId xmlns:a16="http://schemas.microsoft.com/office/drawing/2014/main" xmlns="" val="20000"/>
                    </a:ext>
                  </a:extLst>
                </a:gridCol>
                <a:gridCol w="1623775">
                  <a:extLst>
                    <a:ext uri="{9D8B030D-6E8A-4147-A177-3AD203B41FA5}">
                      <a16:colId xmlns:a16="http://schemas.microsoft.com/office/drawing/2014/main" xmlns="" val="20001"/>
                    </a:ext>
                  </a:extLst>
                </a:gridCol>
                <a:gridCol w="1623775">
                  <a:extLst>
                    <a:ext uri="{9D8B030D-6E8A-4147-A177-3AD203B41FA5}">
                      <a16:colId xmlns:a16="http://schemas.microsoft.com/office/drawing/2014/main" xmlns="" val="20002"/>
                    </a:ext>
                  </a:extLst>
                </a:gridCol>
                <a:gridCol w="1623775">
                  <a:extLst>
                    <a:ext uri="{9D8B030D-6E8A-4147-A177-3AD203B41FA5}">
                      <a16:colId xmlns:a16="http://schemas.microsoft.com/office/drawing/2014/main" xmlns="" val="20003"/>
                    </a:ext>
                  </a:extLst>
                </a:gridCol>
              </a:tblGrid>
              <a:tr h="830580">
                <a:tc>
                  <a:txBody>
                    <a:bodyPr/>
                    <a:lstStyle/>
                    <a:p>
                      <a:pPr algn="ctr">
                        <a:lnSpc>
                          <a:spcPct val="100000"/>
                        </a:lnSpc>
                        <a:spcBef>
                          <a:spcPts val="600"/>
                        </a:spcBef>
                        <a:spcAft>
                          <a:spcPts val="600"/>
                        </a:spcAft>
                      </a:pPr>
                      <a:r>
                        <a:rPr lang="en-US" sz="1600" b="1" dirty="0">
                          <a:solidFill>
                            <a:schemeClr val="bg1"/>
                          </a:solidFill>
                          <a:latin typeface="+mn-lt"/>
                        </a:rPr>
                        <a:t>Demographic</a:t>
                      </a:r>
                      <a:r>
                        <a:rPr lang="en-US" sz="1600" b="1" baseline="0" dirty="0">
                          <a:solidFill>
                            <a:schemeClr val="bg1"/>
                          </a:solidFill>
                          <a:latin typeface="+mn-lt"/>
                        </a:rPr>
                        <a:t> Group</a:t>
                      </a:r>
                      <a:endParaRPr lang="en-US" sz="1600" b="1" dirty="0">
                        <a:solidFill>
                          <a:schemeClr val="bg1"/>
                        </a:solidFill>
                        <a:latin typeface="+mn-lt"/>
                      </a:endParaRPr>
                    </a:p>
                  </a:txBody>
                  <a:tcPr marL="9144" marR="9144" anchor="ctr">
                    <a:lnB w="1270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US" sz="1600" b="1" i="0" u="none" strike="noStrike" dirty="0">
                          <a:solidFill>
                            <a:schemeClr val="accent3"/>
                          </a:solidFill>
                          <a:effectLst/>
                          <a:latin typeface="+mn-lt"/>
                          <a:cs typeface="Times New Roman" panose="02020603050405020304" pitchFamily="18" charset="0"/>
                        </a:rPr>
                        <a:t>Initial Vote</a:t>
                      </a:r>
                    </a:p>
                  </a:txBody>
                  <a:tcPr marL="7620" marR="7620" marT="7620" marB="0" anchor="ctr">
                    <a:lnB w="1270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US" sz="1600" b="1" i="0" u="none" strike="noStrike" dirty="0">
                          <a:solidFill>
                            <a:schemeClr val="accent3"/>
                          </a:solidFill>
                          <a:effectLst/>
                          <a:latin typeface="+mn-lt"/>
                          <a:cs typeface="Times New Roman" panose="02020603050405020304" pitchFamily="18" charset="0"/>
                        </a:rPr>
                        <a:t>After Positive Message</a:t>
                      </a:r>
                    </a:p>
                  </a:txBody>
                  <a:tcPr marL="7620" marR="7620" marT="7620" marB="0" anchor="ctr">
                    <a:lnB w="1270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US" sz="1600" b="1" i="0" u="none" strike="noStrike" dirty="0">
                          <a:solidFill>
                            <a:schemeClr val="accent3"/>
                          </a:solidFill>
                          <a:effectLst/>
                          <a:latin typeface="+mn-lt"/>
                          <a:cs typeface="Times New Roman" panose="02020603050405020304" pitchFamily="18" charset="0"/>
                        </a:rPr>
                        <a:t>After Negative Message</a:t>
                      </a:r>
                    </a:p>
                  </a:txBody>
                  <a:tcPr marL="7620" marR="7620" marT="7620" marB="0" anchor="ctr">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0"/>
                  </a:ext>
                </a:extLst>
              </a:tr>
              <a:tr h="292790">
                <a:tc>
                  <a:txBody>
                    <a:bodyPr/>
                    <a:lstStyle/>
                    <a:p>
                      <a:pPr algn="l">
                        <a:lnSpc>
                          <a:spcPct val="100000"/>
                        </a:lnSpc>
                        <a:spcBef>
                          <a:spcPts val="0"/>
                        </a:spcBef>
                        <a:spcAft>
                          <a:spcPts val="0"/>
                        </a:spcAft>
                      </a:pPr>
                      <a:r>
                        <a:rPr lang="en-US" sz="1600" b="1" dirty="0">
                          <a:solidFill>
                            <a:schemeClr val="bg1"/>
                          </a:solidFill>
                          <a:latin typeface="+mn-lt"/>
                        </a:rPr>
                        <a:t>Supervisorial District</a:t>
                      </a:r>
                    </a:p>
                  </a:txBody>
                  <a:tcPr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fontAlgn="b">
                        <a:lnSpc>
                          <a:spcPct val="100000"/>
                        </a:lnSpc>
                        <a:spcBef>
                          <a:spcPts val="0"/>
                        </a:spcBef>
                        <a:spcAft>
                          <a:spcPts val="0"/>
                        </a:spcAft>
                      </a:pPr>
                      <a:endParaRPr lang="en-US" sz="1600" b="0" i="0" u="none" strike="noStrike" dirty="0">
                        <a:solidFill>
                          <a:srgbClr val="000000"/>
                        </a:solidFill>
                        <a:effectLst/>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fontAlgn="b">
                        <a:lnSpc>
                          <a:spcPct val="100000"/>
                        </a:lnSpc>
                        <a:spcBef>
                          <a:spcPts val="0"/>
                        </a:spcBef>
                        <a:spcAft>
                          <a:spcPts val="0"/>
                        </a:spcAft>
                      </a:pPr>
                      <a:endParaRPr lang="en-US" sz="1600" b="0" i="0" u="none" strike="noStrike" dirty="0">
                        <a:solidFill>
                          <a:srgbClr val="000000"/>
                        </a:solidFill>
                        <a:effectLst/>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fontAlgn="b">
                        <a:lnSpc>
                          <a:spcPct val="100000"/>
                        </a:lnSpc>
                        <a:spcBef>
                          <a:spcPts val="0"/>
                        </a:spcBef>
                        <a:spcAft>
                          <a:spcPts val="0"/>
                        </a:spcAft>
                      </a:pPr>
                      <a:endParaRPr lang="en-US" sz="1600" b="0" i="0" u="none" strike="noStrike" dirty="0">
                        <a:solidFill>
                          <a:srgbClr val="000000"/>
                        </a:solidFill>
                        <a:effectLst/>
                        <a:latin typeface="+mn-lt"/>
                      </a:endParaRPr>
                    </a:p>
                  </a:txBody>
                  <a:tcPr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xmlns="" val="10005"/>
                  </a:ext>
                </a:extLst>
              </a:tr>
              <a:tr h="300924">
                <a:tc>
                  <a:txBody>
                    <a:bodyPr/>
                    <a:lstStyle/>
                    <a:p>
                      <a:pPr algn="l" rtl="0" fontAlgn="ctr"/>
                      <a:r>
                        <a:rPr lang="en-US" sz="1600" b="0" i="0" u="none" strike="noStrike" dirty="0">
                          <a:solidFill>
                            <a:srgbClr val="000000"/>
                          </a:solidFill>
                          <a:effectLst/>
                          <a:latin typeface="+mn-lt"/>
                        </a:rPr>
                        <a:t>District 1 (</a:t>
                      </a:r>
                      <a:r>
                        <a:rPr lang="en-US" sz="1600" b="0" i="0" u="none" strike="noStrike" dirty="0" err="1">
                          <a:solidFill>
                            <a:srgbClr val="000000"/>
                          </a:solidFill>
                          <a:effectLst/>
                          <a:latin typeface="+mn-lt"/>
                        </a:rPr>
                        <a:t>Villapudua</a:t>
                      </a:r>
                      <a:r>
                        <a:rPr lang="en-US" sz="1600" b="0" i="0" u="none" strike="noStrike" dirty="0">
                          <a:solidFill>
                            <a:srgbClr val="000000"/>
                          </a:solidFill>
                          <a:effectLst/>
                          <a:latin typeface="+mn-lt"/>
                        </a:rPr>
                        <a:t>)</a:t>
                      </a:r>
                    </a:p>
                  </a:txBody>
                  <a:tcPr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53%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81%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effectLst/>
                          <a:latin typeface="+mn-lt"/>
                        </a:rPr>
                        <a:t>52%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300924">
                <a:tc>
                  <a:txBody>
                    <a:bodyPr/>
                    <a:lstStyle/>
                    <a:p>
                      <a:pPr algn="l" rtl="0" fontAlgn="ctr"/>
                      <a:r>
                        <a:rPr lang="en-US" sz="1600" b="0" i="0" u="none" strike="noStrike" dirty="0">
                          <a:solidFill>
                            <a:srgbClr val="000000"/>
                          </a:solidFill>
                          <a:effectLst/>
                          <a:latin typeface="+mn-lt"/>
                        </a:rPr>
                        <a:t>District 2 (Miller)</a:t>
                      </a:r>
                    </a:p>
                  </a:txBody>
                  <a:tcPr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61%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66%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effectLst/>
                          <a:latin typeface="+mn-lt"/>
                        </a:rPr>
                        <a:t>60%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1159816"/>
                  </a:ext>
                </a:extLst>
              </a:tr>
              <a:tr h="300924">
                <a:tc>
                  <a:txBody>
                    <a:bodyPr/>
                    <a:lstStyle/>
                    <a:p>
                      <a:pPr algn="l" rtl="0" fontAlgn="ctr"/>
                      <a:r>
                        <a:rPr lang="en-US" sz="1600" b="0" i="0" u="none" strike="noStrike" dirty="0">
                          <a:solidFill>
                            <a:srgbClr val="000000"/>
                          </a:solidFill>
                          <a:effectLst/>
                          <a:latin typeface="+mn-lt"/>
                        </a:rPr>
                        <a:t>District 3 (Patti)</a:t>
                      </a:r>
                    </a:p>
                  </a:txBody>
                  <a:tcPr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63%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75%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effectLst/>
                          <a:latin typeface="+mn-lt"/>
                        </a:rPr>
                        <a:t>57%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68986919"/>
                  </a:ext>
                </a:extLst>
              </a:tr>
              <a:tr h="300924">
                <a:tc>
                  <a:txBody>
                    <a:bodyPr/>
                    <a:lstStyle/>
                    <a:p>
                      <a:pPr algn="l" rtl="0" fontAlgn="ctr"/>
                      <a:r>
                        <a:rPr lang="en-US" sz="1600" b="0" i="0" u="none" strike="noStrike" dirty="0">
                          <a:solidFill>
                            <a:srgbClr val="000000"/>
                          </a:solidFill>
                          <a:effectLst/>
                          <a:latin typeface="+mn-lt"/>
                        </a:rPr>
                        <a:t>District 4 (Winn)</a:t>
                      </a:r>
                    </a:p>
                  </a:txBody>
                  <a:tcPr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55%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63%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effectLst/>
                          <a:latin typeface="+mn-lt"/>
                        </a:rPr>
                        <a:t>53%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300924">
                <a:tc>
                  <a:txBody>
                    <a:bodyPr/>
                    <a:lstStyle/>
                    <a:p>
                      <a:pPr algn="l" rtl="0" fontAlgn="b"/>
                      <a:r>
                        <a:rPr lang="en-US" sz="1600" b="0" i="0" u="none" strike="noStrike" dirty="0">
                          <a:solidFill>
                            <a:srgbClr val="000000"/>
                          </a:solidFill>
                          <a:effectLst/>
                          <a:latin typeface="+mn-lt"/>
                        </a:rPr>
                        <a:t>District 5 (Elliott)</a:t>
                      </a:r>
                    </a:p>
                  </a:txBody>
                  <a:tcPr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53%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66%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effectLst/>
                          <a:latin typeface="+mn-lt"/>
                        </a:rPr>
                        <a:t>50%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8"/>
                  </a:ext>
                </a:extLst>
              </a:tr>
              <a:tr h="300924">
                <a:tc>
                  <a:txBody>
                    <a:bodyPr/>
                    <a:lstStyle/>
                    <a:p>
                      <a:pPr algn="l" fontAlgn="b"/>
                      <a:r>
                        <a:rPr lang="en-US" sz="1600" b="1" i="0" u="none" strike="noStrike" dirty="0">
                          <a:solidFill>
                            <a:schemeClr val="bg1"/>
                          </a:solidFill>
                          <a:effectLst/>
                          <a:latin typeface="+mn-lt"/>
                        </a:rPr>
                        <a:t>City</a:t>
                      </a:r>
                    </a:p>
                  </a:txBody>
                  <a:tcPr marR="7620" marT="762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fontAlgn="ctr"/>
                      <a:endParaRPr lang="en-US" sz="1600" b="0" i="0" u="none" strike="noStrike" dirty="0">
                        <a:solidFill>
                          <a:srgbClr val="000000"/>
                        </a:solidFill>
                        <a:effectLst/>
                        <a:latin typeface="+mn-lt"/>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fontAlgn="ctr"/>
                      <a:endParaRPr lang="en-US" sz="1600" b="0" i="0" u="none" strike="noStrike" dirty="0">
                        <a:solidFill>
                          <a:srgbClr val="000000"/>
                        </a:solidFill>
                        <a:effectLst/>
                        <a:latin typeface="+mn-lt"/>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fontAlgn="b"/>
                      <a:endParaRPr lang="en-US" sz="1600" b="0" i="0" u="none" strike="noStrike" dirty="0">
                        <a:solidFill>
                          <a:srgbClr val="000000"/>
                        </a:solidFill>
                        <a:effectLst/>
                        <a:latin typeface="+mn-lt"/>
                      </a:endParaRPr>
                    </a:p>
                  </a:txBody>
                  <a:tcPr marL="7620" marR="7620" marT="762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xmlns="" val="2862334047"/>
                  </a:ext>
                </a:extLst>
              </a:tr>
              <a:tr h="300924">
                <a:tc>
                  <a:txBody>
                    <a:bodyPr/>
                    <a:lstStyle/>
                    <a:p>
                      <a:pPr algn="l" fontAlgn="b"/>
                      <a:r>
                        <a:rPr lang="en-US" sz="1600" b="0" i="0" u="none" strike="noStrike" dirty="0">
                          <a:solidFill>
                            <a:srgbClr val="000000"/>
                          </a:solidFill>
                          <a:effectLst/>
                          <a:latin typeface="+mn-lt"/>
                        </a:rPr>
                        <a:t>Stockton</a:t>
                      </a:r>
                    </a:p>
                  </a:txBody>
                  <a:tcPr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63%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78%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effectLst/>
                          <a:latin typeface="+mn-lt"/>
                        </a:rPr>
                        <a:t>60%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0"/>
                  </a:ext>
                </a:extLst>
              </a:tr>
              <a:tr h="300924">
                <a:tc>
                  <a:txBody>
                    <a:bodyPr/>
                    <a:lstStyle/>
                    <a:p>
                      <a:pPr algn="l" fontAlgn="b"/>
                      <a:r>
                        <a:rPr lang="en-US" sz="1600" b="0" i="0" u="none" strike="noStrike" dirty="0">
                          <a:solidFill>
                            <a:srgbClr val="000000"/>
                          </a:solidFill>
                          <a:effectLst/>
                          <a:latin typeface="+mn-lt"/>
                        </a:rPr>
                        <a:t>Tracy</a:t>
                      </a:r>
                    </a:p>
                  </a:txBody>
                  <a:tcPr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47%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69%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effectLst/>
                          <a:latin typeface="+mn-lt"/>
                        </a:rPr>
                        <a:t>46%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1"/>
                  </a:ext>
                </a:extLst>
              </a:tr>
              <a:tr h="300924">
                <a:tc>
                  <a:txBody>
                    <a:bodyPr/>
                    <a:lstStyle/>
                    <a:p>
                      <a:pPr algn="l" fontAlgn="b"/>
                      <a:r>
                        <a:rPr lang="en-US" sz="1600" b="0" i="0" u="none" strike="noStrike" dirty="0">
                          <a:solidFill>
                            <a:srgbClr val="000000"/>
                          </a:solidFill>
                          <a:effectLst/>
                          <a:latin typeface="+mn-lt"/>
                        </a:rPr>
                        <a:t>Lodi</a:t>
                      </a:r>
                    </a:p>
                  </a:txBody>
                  <a:tcPr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53%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67%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effectLst/>
                          <a:latin typeface="+mn-lt"/>
                        </a:rPr>
                        <a:t>51%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769447042"/>
                  </a:ext>
                </a:extLst>
              </a:tr>
              <a:tr h="300924">
                <a:tc>
                  <a:txBody>
                    <a:bodyPr/>
                    <a:lstStyle/>
                    <a:p>
                      <a:pPr algn="l" fontAlgn="b"/>
                      <a:r>
                        <a:rPr lang="en-US" sz="1600" b="0" i="0" u="none" strike="noStrike" dirty="0">
                          <a:solidFill>
                            <a:srgbClr val="000000"/>
                          </a:solidFill>
                          <a:effectLst/>
                          <a:latin typeface="+mn-lt"/>
                        </a:rPr>
                        <a:t>Manteca</a:t>
                      </a:r>
                    </a:p>
                  </a:txBody>
                  <a:tcPr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56%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57%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rgbClr val="000000"/>
                          </a:solidFill>
                          <a:effectLst/>
                          <a:latin typeface="+mn-lt"/>
                        </a:rPr>
                        <a:t>51%</a:t>
                      </a:r>
                      <a:endParaRPr lang="en-US" sz="1600" b="0" i="0" u="none" strike="noStrike" dirty="0">
                        <a:solidFill>
                          <a:srgbClr val="000000"/>
                        </a:solidFill>
                        <a:effectLst/>
                        <a:latin typeface="+mn-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3"/>
                  </a:ext>
                </a:extLst>
              </a:tr>
              <a:tr h="300924">
                <a:tc>
                  <a:txBody>
                    <a:bodyPr/>
                    <a:lstStyle/>
                    <a:p>
                      <a:pPr algn="l" fontAlgn="b"/>
                      <a:r>
                        <a:rPr lang="en-US" sz="1600" b="0" i="0" u="none" strike="noStrike" dirty="0">
                          <a:solidFill>
                            <a:srgbClr val="000000"/>
                          </a:solidFill>
                          <a:effectLst/>
                          <a:latin typeface="+mn-lt"/>
                        </a:rPr>
                        <a:t>Other Cities</a:t>
                      </a:r>
                    </a:p>
                  </a:txBody>
                  <a:tcPr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59%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70%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effectLst/>
                          <a:latin typeface="+mn-lt"/>
                        </a:rPr>
                        <a:t>57%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747049682"/>
                  </a:ext>
                </a:extLst>
              </a:tr>
              <a:tr h="300924">
                <a:tc>
                  <a:txBody>
                    <a:bodyPr/>
                    <a:lstStyle/>
                    <a:p>
                      <a:pPr algn="l" fontAlgn="b"/>
                      <a:r>
                        <a:rPr lang="en-US" sz="1600" b="0" i="0" u="none" strike="noStrike" dirty="0">
                          <a:solidFill>
                            <a:srgbClr val="000000"/>
                          </a:solidFill>
                          <a:effectLst/>
                          <a:latin typeface="+mn-lt"/>
                        </a:rPr>
                        <a:t>Unincorporated Area</a:t>
                      </a:r>
                    </a:p>
                  </a:txBody>
                  <a:tcPr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55%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000000"/>
                          </a:solidFill>
                          <a:effectLst/>
                          <a:latin typeface="+mn-lt"/>
                        </a:rPr>
                        <a:t>64%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effectLst/>
                          <a:latin typeface="+mn-lt"/>
                        </a:rPr>
                        <a:t>54%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53044109"/>
                  </a:ext>
                </a:extLst>
              </a:tr>
            </a:tbl>
          </a:graphicData>
        </a:graphic>
      </p:graphicFrame>
      <p:sp>
        <p:nvSpPr>
          <p:cNvPr id="3" name="TextBox 2">
            <a:extLst>
              <a:ext uri="{FF2B5EF4-FFF2-40B4-BE49-F238E27FC236}">
                <a16:creationId xmlns:a16="http://schemas.microsoft.com/office/drawing/2014/main" xmlns="" id="{CA86B966-0CB3-451F-A185-BC89CF285407}"/>
              </a:ext>
            </a:extLst>
          </p:cNvPr>
          <p:cNvSpPr txBox="1"/>
          <p:nvPr/>
        </p:nvSpPr>
        <p:spPr>
          <a:xfrm>
            <a:off x="3534377" y="1148834"/>
            <a:ext cx="2075244" cy="369332"/>
          </a:xfrm>
          <a:prstGeom prst="rect">
            <a:avLst/>
          </a:prstGeom>
          <a:noFill/>
        </p:spPr>
        <p:txBody>
          <a:bodyPr wrap="square" rtlCol="0" anchor="ctr">
            <a:spAutoFit/>
          </a:bodyPr>
          <a:lstStyle/>
          <a:p>
            <a:pPr algn="ctr"/>
            <a:r>
              <a:rPr lang="en-US" i="1" dirty="0"/>
              <a:t>(Total Yes)</a:t>
            </a:r>
          </a:p>
        </p:txBody>
      </p:sp>
    </p:spTree>
    <p:extLst>
      <p:ext uri="{BB962C8B-B14F-4D97-AF65-F5344CB8AC3E}">
        <p14:creationId xmlns:p14="http://schemas.microsoft.com/office/powerpoint/2010/main" val="225246082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2BD42E9-FDBA-473B-94CF-863DDC057FF4}"/>
              </a:ext>
            </a:extLst>
          </p:cNvPr>
          <p:cNvSpPr>
            <a:spLocks noGrp="1"/>
          </p:cNvSpPr>
          <p:nvPr>
            <p:ph type="title"/>
          </p:nvPr>
        </p:nvSpPr>
        <p:spPr/>
        <p:txBody>
          <a:bodyPr/>
          <a:lstStyle/>
          <a:p>
            <a:r>
              <a:rPr lang="en-US" dirty="0"/>
              <a:t>Elements of the Measure</a:t>
            </a:r>
          </a:p>
        </p:txBody>
      </p:sp>
    </p:spTree>
    <p:extLst>
      <p:ext uri="{BB962C8B-B14F-4D97-AF65-F5344CB8AC3E}">
        <p14:creationId xmlns:p14="http://schemas.microsoft.com/office/powerpoint/2010/main" val="1230369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99525BE-F0AF-4212-A468-248AC2C9923B}"/>
              </a:ext>
            </a:extLst>
          </p:cNvPr>
          <p:cNvSpPr>
            <a:spLocks noGrp="1"/>
          </p:cNvSpPr>
          <p:nvPr>
            <p:ph type="title"/>
          </p:nvPr>
        </p:nvSpPr>
        <p:spPr/>
        <p:txBody>
          <a:bodyPr/>
          <a:lstStyle/>
          <a:p>
            <a:r>
              <a:rPr lang="en-US" sz="2700" dirty="0"/>
              <a:t>A majority would prefer that the spending allocations be determined by the measure, and not left up to the board.</a:t>
            </a:r>
          </a:p>
        </p:txBody>
      </p:sp>
      <p:sp>
        <p:nvSpPr>
          <p:cNvPr id="7" name="Text Placeholder 6">
            <a:extLst>
              <a:ext uri="{FF2B5EF4-FFF2-40B4-BE49-F238E27FC236}">
                <a16:creationId xmlns:a16="http://schemas.microsoft.com/office/drawing/2014/main" xmlns="" id="{00506F43-EB5A-43DB-92E4-92ED5AAFA5DA}"/>
              </a:ext>
            </a:extLst>
          </p:cNvPr>
          <p:cNvSpPr>
            <a:spLocks noGrp="1"/>
          </p:cNvSpPr>
          <p:nvPr>
            <p:ph type="body" sz="quarter" idx="10"/>
          </p:nvPr>
        </p:nvSpPr>
        <p:spPr/>
        <p:txBody>
          <a:bodyPr/>
          <a:lstStyle/>
          <a:p>
            <a:r>
              <a:rPr lang="en-US" dirty="0"/>
              <a:t>Q5.</a:t>
            </a:r>
          </a:p>
        </p:txBody>
      </p:sp>
      <p:sp>
        <p:nvSpPr>
          <p:cNvPr id="4" name="TextBox 3"/>
          <p:cNvSpPr txBox="1"/>
          <p:nvPr/>
        </p:nvSpPr>
        <p:spPr>
          <a:xfrm>
            <a:off x="888079" y="1409700"/>
            <a:ext cx="7531744" cy="646331"/>
          </a:xfrm>
          <a:prstGeom prst="rect">
            <a:avLst/>
          </a:prstGeom>
          <a:noFill/>
          <a:ln>
            <a:noFill/>
          </a:ln>
        </p:spPr>
        <p:txBody>
          <a:bodyPr wrap="square" rtlCol="0">
            <a:spAutoFit/>
          </a:bodyPr>
          <a:lstStyle>
            <a:defPPr>
              <a:defRPr lang="en-US"/>
            </a:defPPr>
            <a:lvl1pPr lvl="0" algn="ctr">
              <a:defRPr i="1"/>
            </a:lvl1pPr>
          </a:lstStyle>
          <a:p>
            <a:r>
              <a:rPr lang="en-US" dirty="0"/>
              <a:t>The details of this measure have not yet been finalized; which of the following statements come closer to your personal opinion?</a:t>
            </a:r>
          </a:p>
        </p:txBody>
      </p:sp>
      <p:graphicFrame>
        <p:nvGraphicFramePr>
          <p:cNvPr id="5" name="Diagram 4"/>
          <p:cNvGraphicFramePr/>
          <p:nvPr>
            <p:extLst>
              <p:ext uri="{D42A27DB-BD31-4B8C-83A1-F6EECF244321}">
                <p14:modId xmlns:p14="http://schemas.microsoft.com/office/powerpoint/2010/main" val="440289369"/>
              </p:ext>
            </p:extLst>
          </p:nvPr>
        </p:nvGraphicFramePr>
        <p:xfrm>
          <a:off x="284672" y="2133600"/>
          <a:ext cx="8738558" cy="4180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7274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489619865"/>
              </p:ext>
            </p:extLst>
          </p:nvPr>
        </p:nvGraphicFramePr>
        <p:xfrm>
          <a:off x="134555" y="2303207"/>
          <a:ext cx="8874889" cy="4173793"/>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5"/>
          <p:cNvSpPr>
            <a:spLocks noGrp="1"/>
          </p:cNvSpPr>
          <p:nvPr>
            <p:ph type="title"/>
          </p:nvPr>
        </p:nvSpPr>
        <p:spPr/>
        <p:txBody>
          <a:bodyPr/>
          <a:lstStyle/>
          <a:p>
            <a:r>
              <a:rPr lang="en-US" sz="2700" dirty="0"/>
              <a:t>Voters are clearly most interested in allocating revenue to early childhood education and youth programs.</a:t>
            </a:r>
          </a:p>
        </p:txBody>
      </p:sp>
      <p:sp>
        <p:nvSpPr>
          <p:cNvPr id="7" name="Text Placeholder 6"/>
          <p:cNvSpPr>
            <a:spLocks noGrp="1"/>
          </p:cNvSpPr>
          <p:nvPr>
            <p:ph type="body" sz="quarter" idx="10"/>
          </p:nvPr>
        </p:nvSpPr>
        <p:spPr/>
        <p:txBody>
          <a:bodyPr/>
          <a:lstStyle/>
          <a:p>
            <a:r>
              <a:rPr lang="en-US" dirty="0"/>
              <a:t>Q4.</a:t>
            </a:r>
          </a:p>
        </p:txBody>
      </p:sp>
      <p:sp>
        <p:nvSpPr>
          <p:cNvPr id="2" name="Rectangle 1">
            <a:extLst>
              <a:ext uri="{FF2B5EF4-FFF2-40B4-BE49-F238E27FC236}">
                <a16:creationId xmlns:a16="http://schemas.microsoft.com/office/drawing/2014/main" xmlns="" id="{9CFEDC88-6EEE-412F-BD50-05D920EA9553}"/>
              </a:ext>
            </a:extLst>
          </p:cNvPr>
          <p:cNvSpPr/>
          <p:nvPr/>
        </p:nvSpPr>
        <p:spPr>
          <a:xfrm>
            <a:off x="1047750" y="1362670"/>
            <a:ext cx="7048500" cy="923330"/>
          </a:xfrm>
          <a:prstGeom prst="rect">
            <a:avLst/>
          </a:prstGeom>
        </p:spPr>
        <p:txBody>
          <a:bodyPr wrap="square">
            <a:spAutoFit/>
          </a:bodyPr>
          <a:lstStyle/>
          <a:p>
            <a:pPr algn="ctr"/>
            <a:r>
              <a:rPr lang="en-US" i="1" dirty="0">
                <a:ea typeface="Times New Roman" panose="02020603050405020304" pitchFamily="18" charset="0"/>
                <a:cs typeface="Times New Roman" panose="02020603050405020304" pitchFamily="18" charset="0"/>
              </a:rPr>
              <a:t>I am going to read you a list of the four major areas to which funding from this measure may be dedicated.  </a:t>
            </a:r>
            <a:r>
              <a:rPr lang="en-US" i="1" dirty="0">
                <a:ea typeface="Times New Roman" panose="02020603050405020304" pitchFamily="18" charset="0"/>
                <a:cs typeface="Arial" panose="020B0604020202020204" pitchFamily="34" charset="0"/>
              </a:rPr>
              <a:t>After I read all four, please tell me which one you think is the most important priority</a:t>
            </a:r>
            <a:r>
              <a:rPr lang="en-US" i="1" dirty="0">
                <a:ea typeface="Times New Roman" panose="02020603050405020304" pitchFamily="18" charset="0"/>
                <a:cs typeface="Times New Roman" panose="02020603050405020304" pitchFamily="18" charset="0"/>
              </a:rPr>
              <a:t>. </a:t>
            </a:r>
            <a:endParaRPr lang="en-US" i="1" dirty="0"/>
          </a:p>
        </p:txBody>
      </p:sp>
    </p:spTree>
    <p:extLst>
      <p:ext uri="{BB962C8B-B14F-4D97-AF65-F5344CB8AC3E}">
        <p14:creationId xmlns:p14="http://schemas.microsoft.com/office/powerpoint/2010/main" val="2787668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07471538"/>
              </p:ext>
            </p:extLst>
          </p:nvPr>
        </p:nvGraphicFramePr>
        <p:xfrm>
          <a:off x="152125" y="2476500"/>
          <a:ext cx="8877473" cy="3810000"/>
        </p:xfrm>
        <a:graphic>
          <a:graphicData uri="http://schemas.openxmlformats.org/drawingml/2006/table">
            <a:tbl>
              <a:tblPr firstRow="1" bandRow="1">
                <a:effectLst>
                  <a:outerShdw blurRad="50800" dist="38100" dir="8100000" algn="tr" rotWithShape="0">
                    <a:prstClr val="black">
                      <a:alpha val="40000"/>
                    </a:prstClr>
                  </a:outerShdw>
                </a:effectLst>
                <a:tableStyleId>{073A0DAA-6AF3-43AB-8588-CEC1D06C72B9}</a:tableStyleId>
              </a:tblPr>
              <a:tblGrid>
                <a:gridCol w="4884963">
                  <a:extLst>
                    <a:ext uri="{9D8B030D-6E8A-4147-A177-3AD203B41FA5}">
                      <a16:colId xmlns:a16="http://schemas.microsoft.com/office/drawing/2014/main" xmlns="" val="20000"/>
                    </a:ext>
                  </a:extLst>
                </a:gridCol>
                <a:gridCol w="1996255">
                  <a:extLst>
                    <a:ext uri="{9D8B030D-6E8A-4147-A177-3AD203B41FA5}">
                      <a16:colId xmlns:a16="http://schemas.microsoft.com/office/drawing/2014/main" xmlns="" val="20001"/>
                    </a:ext>
                  </a:extLst>
                </a:gridCol>
                <a:gridCol w="1996255">
                  <a:extLst>
                    <a:ext uri="{9D8B030D-6E8A-4147-A177-3AD203B41FA5}">
                      <a16:colId xmlns:a16="http://schemas.microsoft.com/office/drawing/2014/main" xmlns="" val="20002"/>
                    </a:ext>
                  </a:extLst>
                </a:gridCol>
              </a:tblGrid>
              <a:tr h="547270">
                <a:tc>
                  <a:txBody>
                    <a:bodyPr/>
                    <a:lstStyle/>
                    <a:p>
                      <a:pPr algn="ctr" fontAlgn="b">
                        <a:lnSpc>
                          <a:spcPct val="100000"/>
                        </a:lnSpc>
                      </a:pPr>
                      <a:r>
                        <a:rPr lang="en-US" sz="2400" b="1" i="0" u="none" strike="noStrike" dirty="0">
                          <a:solidFill>
                            <a:schemeClr val="bg1"/>
                          </a:solidFill>
                          <a:effectLst/>
                          <a:latin typeface="+mn-lt"/>
                        </a:rPr>
                        <a:t>Funding Area</a:t>
                      </a:r>
                    </a:p>
                  </a:txBody>
                  <a:tcPr marL="9525" marR="9525" marT="9525" marB="0" anchor="ctr">
                    <a:solidFill>
                      <a:schemeClr val="accent1"/>
                    </a:solidFill>
                  </a:tcPr>
                </a:tc>
                <a:tc>
                  <a:txBody>
                    <a:bodyPr/>
                    <a:lstStyle/>
                    <a:p>
                      <a:pPr algn="ctr" fontAlgn="b">
                        <a:lnSpc>
                          <a:spcPct val="100000"/>
                        </a:lnSpc>
                      </a:pPr>
                      <a:r>
                        <a:rPr lang="en-US" sz="2400" b="1" i="0" u="none" strike="noStrike" dirty="0">
                          <a:solidFill>
                            <a:schemeClr val="bg1"/>
                          </a:solidFill>
                          <a:effectLst/>
                          <a:latin typeface="+mn-lt"/>
                        </a:rPr>
                        <a:t>Mean</a:t>
                      </a:r>
                    </a:p>
                  </a:txBody>
                  <a:tcPr marL="9525" marR="9525" marT="9525" marB="0" anchor="ctr">
                    <a:solidFill>
                      <a:schemeClr val="accent1"/>
                    </a:solidFill>
                  </a:tcPr>
                </a:tc>
                <a:tc>
                  <a:txBody>
                    <a:bodyPr/>
                    <a:lstStyle/>
                    <a:p>
                      <a:pPr algn="ctr" fontAlgn="b">
                        <a:lnSpc>
                          <a:spcPct val="100000"/>
                        </a:lnSpc>
                      </a:pPr>
                      <a:r>
                        <a:rPr lang="en-US" sz="2400" b="1" i="0" u="none" strike="noStrike" dirty="0">
                          <a:solidFill>
                            <a:schemeClr val="bg1"/>
                          </a:solidFill>
                          <a:effectLst/>
                          <a:latin typeface="+mn-lt"/>
                        </a:rPr>
                        <a:t>First Choice</a:t>
                      </a:r>
                    </a:p>
                  </a:txBody>
                  <a:tcPr marL="9525" marR="9525" marT="9525" marB="0" anchor="ctr">
                    <a:solidFill>
                      <a:schemeClr val="accent1"/>
                    </a:solidFill>
                  </a:tcPr>
                </a:tc>
                <a:extLst>
                  <a:ext uri="{0D108BD9-81ED-4DB2-BD59-A6C34878D82A}">
                    <a16:rowId xmlns:a16="http://schemas.microsoft.com/office/drawing/2014/main" xmlns="" val="10000"/>
                  </a:ext>
                </a:extLst>
              </a:tr>
              <a:tr h="954948">
                <a:tc>
                  <a:txBody>
                    <a:bodyPr/>
                    <a:lstStyle/>
                    <a:p>
                      <a:pPr algn="ctr" fontAlgn="ctr"/>
                      <a:r>
                        <a:rPr lang="en-US" sz="2000" b="0" i="0" u="none" strike="noStrike" dirty="0">
                          <a:solidFill>
                            <a:srgbClr val="000000"/>
                          </a:solidFill>
                          <a:effectLst/>
                          <a:latin typeface="+mn-lt"/>
                          <a:ea typeface="MS Mincho" panose="02020609040205080304" pitchFamily="49" charset="-128"/>
                        </a:rPr>
                        <a:t>Early childhood education and other programs for children and youth</a:t>
                      </a:r>
                      <a:endParaRPr lang="en-US" sz="2000" b="0" i="0" u="none" strike="noStrike" dirty="0">
                        <a:solidFill>
                          <a:srgbClr val="000000"/>
                        </a:solidFill>
                        <a:effectLst/>
                        <a:latin typeface="+mn-lt"/>
                      </a:endParaRPr>
                    </a:p>
                  </a:txBody>
                  <a:tcPr marL="4763" marR="4763" marT="4763" marB="0" anchor="ctr"/>
                </a:tc>
                <a:tc>
                  <a:txBody>
                    <a:bodyPr/>
                    <a:lstStyle/>
                    <a:p>
                      <a:pPr algn="ctr" fontAlgn="ctr"/>
                      <a:r>
                        <a:rPr lang="en-US" sz="2000" b="1" i="0" u="none" strike="noStrike" dirty="0">
                          <a:solidFill>
                            <a:srgbClr val="000000"/>
                          </a:solidFill>
                          <a:effectLst/>
                          <a:latin typeface="+mn-lt"/>
                        </a:rPr>
                        <a:t>$29.70 </a:t>
                      </a:r>
                    </a:p>
                  </a:txBody>
                  <a:tcPr marL="4763" marR="4763" marT="4763" marB="0" anchor="ctr"/>
                </a:tc>
                <a:tc>
                  <a:txBody>
                    <a:bodyPr/>
                    <a:lstStyle/>
                    <a:p>
                      <a:pPr algn="ctr" fontAlgn="ctr">
                        <a:lnSpc>
                          <a:spcPct val="100000"/>
                        </a:lnSpc>
                      </a:pPr>
                      <a:r>
                        <a:rPr lang="en-US" sz="2000" b="0" i="0" u="none" strike="noStrike" dirty="0">
                          <a:solidFill>
                            <a:srgbClr val="000000"/>
                          </a:solidFill>
                          <a:effectLst/>
                          <a:latin typeface="+mn-lt"/>
                        </a:rPr>
                        <a:t>41%</a:t>
                      </a:r>
                    </a:p>
                  </a:txBody>
                  <a:tcPr marL="7620" marR="7620" marT="7620" marB="0" anchor="ctr"/>
                </a:tc>
                <a:extLst>
                  <a:ext uri="{0D108BD9-81ED-4DB2-BD59-A6C34878D82A}">
                    <a16:rowId xmlns:a16="http://schemas.microsoft.com/office/drawing/2014/main" xmlns="" val="2412811910"/>
                  </a:ext>
                </a:extLst>
              </a:tr>
              <a:tr h="775954">
                <a:tc>
                  <a:txBody>
                    <a:bodyPr/>
                    <a:lstStyle/>
                    <a:p>
                      <a:pPr algn="ctr" fontAlgn="ctr"/>
                      <a:r>
                        <a:rPr lang="en-US" sz="2000" b="0" i="0" u="none" strike="noStrike" dirty="0">
                          <a:solidFill>
                            <a:srgbClr val="000000"/>
                          </a:solidFill>
                          <a:effectLst/>
                          <a:latin typeface="+mn-lt"/>
                          <a:ea typeface="MS Mincho" panose="02020609040205080304" pitchFamily="49" charset="-128"/>
                        </a:rPr>
                        <a:t>Substance abuse prevention and treatment programs</a:t>
                      </a:r>
                      <a:endParaRPr lang="en-US" sz="2000" b="0" i="0" u="none" strike="noStrike" dirty="0">
                        <a:solidFill>
                          <a:srgbClr val="000000"/>
                        </a:solidFill>
                        <a:effectLst/>
                        <a:latin typeface="+mn-lt"/>
                      </a:endParaRPr>
                    </a:p>
                  </a:txBody>
                  <a:tcPr marL="4763" marR="4763" marT="4763" marB="0" anchor="ctr"/>
                </a:tc>
                <a:tc>
                  <a:txBody>
                    <a:bodyPr/>
                    <a:lstStyle/>
                    <a:p>
                      <a:pPr algn="ctr" fontAlgn="ctr"/>
                      <a:r>
                        <a:rPr lang="en-US" sz="2000" b="1" i="0" u="none" strike="noStrike">
                          <a:solidFill>
                            <a:srgbClr val="000000"/>
                          </a:solidFill>
                          <a:effectLst/>
                          <a:latin typeface="+mn-lt"/>
                        </a:rPr>
                        <a:t>$24.20 </a:t>
                      </a:r>
                    </a:p>
                  </a:txBody>
                  <a:tcPr marL="4763" marR="4763" marT="4763" marB="0" anchor="ctr"/>
                </a:tc>
                <a:tc>
                  <a:txBody>
                    <a:bodyPr/>
                    <a:lstStyle/>
                    <a:p>
                      <a:pPr algn="ctr" fontAlgn="ctr">
                        <a:lnSpc>
                          <a:spcPct val="100000"/>
                        </a:lnSpc>
                      </a:pPr>
                      <a:r>
                        <a:rPr lang="en-US" sz="2000" b="0" i="0" u="none" strike="noStrike" dirty="0">
                          <a:solidFill>
                            <a:srgbClr val="000000"/>
                          </a:solidFill>
                          <a:effectLst/>
                          <a:latin typeface="+mn-lt"/>
                        </a:rPr>
                        <a:t>21%</a:t>
                      </a:r>
                    </a:p>
                  </a:txBody>
                  <a:tcPr marL="7620" marR="7620" marT="7620" marB="0" anchor="ctr"/>
                </a:tc>
                <a:extLst>
                  <a:ext uri="{0D108BD9-81ED-4DB2-BD59-A6C34878D82A}">
                    <a16:rowId xmlns:a16="http://schemas.microsoft.com/office/drawing/2014/main" xmlns="" val="10001"/>
                  </a:ext>
                </a:extLst>
              </a:tr>
              <a:tr h="755874">
                <a:tc>
                  <a:txBody>
                    <a:bodyPr/>
                    <a:lstStyle/>
                    <a:p>
                      <a:pPr algn="ctr" fontAlgn="ctr"/>
                      <a:r>
                        <a:rPr lang="en-US" sz="2000" b="0" i="0" u="none" strike="noStrike" dirty="0">
                          <a:solidFill>
                            <a:srgbClr val="000000"/>
                          </a:solidFill>
                          <a:effectLst/>
                          <a:latin typeface="+mn-lt"/>
                          <a:ea typeface="MS Mincho" panose="02020609040205080304" pitchFamily="49" charset="-128"/>
                        </a:rPr>
                        <a:t>Public health programs</a:t>
                      </a:r>
                      <a:endParaRPr lang="en-US" sz="2000" b="0" i="0" u="none" strike="noStrike" dirty="0">
                        <a:solidFill>
                          <a:srgbClr val="000000"/>
                        </a:solidFill>
                        <a:effectLst/>
                        <a:latin typeface="+mn-lt"/>
                      </a:endParaRPr>
                    </a:p>
                  </a:txBody>
                  <a:tcPr marL="4763" marR="4763" marT="4763" marB="0" anchor="ctr"/>
                </a:tc>
                <a:tc>
                  <a:txBody>
                    <a:bodyPr/>
                    <a:lstStyle/>
                    <a:p>
                      <a:pPr algn="ctr" fontAlgn="ctr"/>
                      <a:r>
                        <a:rPr lang="en-US" sz="2000" b="1" i="0" u="none" strike="noStrike" dirty="0">
                          <a:solidFill>
                            <a:srgbClr val="000000"/>
                          </a:solidFill>
                          <a:effectLst/>
                          <a:latin typeface="+mn-lt"/>
                        </a:rPr>
                        <a:t>$23.90 </a:t>
                      </a:r>
                    </a:p>
                  </a:txBody>
                  <a:tcPr marL="4763" marR="4763" marT="4763" marB="0" anchor="ctr"/>
                </a:tc>
                <a:tc>
                  <a:txBody>
                    <a:bodyPr/>
                    <a:lstStyle/>
                    <a:p>
                      <a:pPr algn="ctr" fontAlgn="ctr">
                        <a:lnSpc>
                          <a:spcPct val="100000"/>
                        </a:lnSpc>
                      </a:pPr>
                      <a:r>
                        <a:rPr lang="en-US" sz="2000" b="0" i="0" u="none" strike="noStrike" dirty="0">
                          <a:solidFill>
                            <a:srgbClr val="000000"/>
                          </a:solidFill>
                          <a:effectLst/>
                          <a:latin typeface="+mn-lt"/>
                        </a:rPr>
                        <a:t>17%</a:t>
                      </a:r>
                    </a:p>
                  </a:txBody>
                  <a:tcPr marL="7620" marR="7620" marT="7620" marB="0" anchor="ctr"/>
                </a:tc>
                <a:extLst>
                  <a:ext uri="{0D108BD9-81ED-4DB2-BD59-A6C34878D82A}">
                    <a16:rowId xmlns:a16="http://schemas.microsoft.com/office/drawing/2014/main" xmlns="" val="431880341"/>
                  </a:ext>
                </a:extLst>
              </a:tr>
              <a:tr h="775954">
                <a:tc>
                  <a:txBody>
                    <a:bodyPr/>
                    <a:lstStyle/>
                    <a:p>
                      <a:pPr algn="ctr" fontAlgn="ctr"/>
                      <a:r>
                        <a:rPr lang="en-US" sz="2000" b="0" i="0" u="none" strike="noStrike" dirty="0">
                          <a:solidFill>
                            <a:srgbClr val="000000"/>
                          </a:solidFill>
                          <a:effectLst/>
                          <a:latin typeface="+mn-lt"/>
                          <a:ea typeface="MS Mincho" panose="02020609040205080304" pitchFamily="49" charset="-128"/>
                        </a:rPr>
                        <a:t>Public safety and cannabis enforcement programs</a:t>
                      </a:r>
                      <a:endParaRPr lang="en-US" sz="2000" b="0" i="0" u="none" strike="noStrike" dirty="0">
                        <a:solidFill>
                          <a:srgbClr val="000000"/>
                        </a:solidFill>
                        <a:effectLst/>
                        <a:latin typeface="+mn-lt"/>
                      </a:endParaRPr>
                    </a:p>
                  </a:txBody>
                  <a:tcPr marL="4763" marR="4763" marT="4763" marB="0" anchor="ctr"/>
                </a:tc>
                <a:tc>
                  <a:txBody>
                    <a:bodyPr/>
                    <a:lstStyle/>
                    <a:p>
                      <a:pPr algn="ctr" fontAlgn="ctr"/>
                      <a:r>
                        <a:rPr lang="en-US" sz="2000" b="1" i="0" u="none" strike="noStrike" dirty="0">
                          <a:solidFill>
                            <a:srgbClr val="000000"/>
                          </a:solidFill>
                          <a:effectLst/>
                          <a:latin typeface="+mn-lt"/>
                        </a:rPr>
                        <a:t>$22.20 </a:t>
                      </a:r>
                    </a:p>
                  </a:txBody>
                  <a:tcPr marL="4763" marR="4763" marT="4763" marB="0" anchor="ctr"/>
                </a:tc>
                <a:tc>
                  <a:txBody>
                    <a:bodyPr/>
                    <a:lstStyle/>
                    <a:p>
                      <a:pPr algn="ctr" fontAlgn="ctr">
                        <a:lnSpc>
                          <a:spcPct val="100000"/>
                        </a:lnSpc>
                      </a:pPr>
                      <a:r>
                        <a:rPr lang="en-US" sz="2000" b="0" i="0" u="none" strike="noStrike" dirty="0">
                          <a:solidFill>
                            <a:srgbClr val="000000"/>
                          </a:solidFill>
                          <a:effectLst/>
                          <a:latin typeface="+mn-lt"/>
                        </a:rPr>
                        <a:t>14%</a:t>
                      </a:r>
                    </a:p>
                  </a:txBody>
                  <a:tcPr marL="7620" marR="7620" marT="7620" marB="0" anchor="ctr"/>
                </a:tc>
                <a:extLst>
                  <a:ext uri="{0D108BD9-81ED-4DB2-BD59-A6C34878D82A}">
                    <a16:rowId xmlns:a16="http://schemas.microsoft.com/office/drawing/2014/main" xmlns="" val="10002"/>
                  </a:ext>
                </a:extLst>
              </a:tr>
            </a:tbl>
          </a:graphicData>
        </a:graphic>
      </p:graphicFrame>
      <p:sp>
        <p:nvSpPr>
          <p:cNvPr id="2" name="Title 1"/>
          <p:cNvSpPr>
            <a:spLocks noGrp="1"/>
          </p:cNvSpPr>
          <p:nvPr>
            <p:ph type="title"/>
          </p:nvPr>
        </p:nvSpPr>
        <p:spPr/>
        <p:txBody>
          <a:bodyPr/>
          <a:lstStyle/>
          <a:p>
            <a:r>
              <a:rPr lang="en-US" sz="2500" dirty="0"/>
              <a:t>When asked how they would allocate the spending, there was not a dramatic difference between spending areas.</a:t>
            </a:r>
          </a:p>
        </p:txBody>
      </p:sp>
      <p:sp>
        <p:nvSpPr>
          <p:cNvPr id="6" name="Text Placeholder 5">
            <a:extLst>
              <a:ext uri="{FF2B5EF4-FFF2-40B4-BE49-F238E27FC236}">
                <a16:creationId xmlns:a16="http://schemas.microsoft.com/office/drawing/2014/main" xmlns="" id="{B617C372-35AD-4883-8DF4-85A6D95F8457}"/>
              </a:ext>
            </a:extLst>
          </p:cNvPr>
          <p:cNvSpPr>
            <a:spLocks noGrp="1"/>
          </p:cNvSpPr>
          <p:nvPr>
            <p:ph type="body" sz="quarter" idx="10"/>
          </p:nvPr>
        </p:nvSpPr>
        <p:spPr/>
        <p:txBody>
          <a:bodyPr/>
          <a:lstStyle/>
          <a:p>
            <a:r>
              <a:rPr lang="en-US" dirty="0"/>
              <a:t>Q6.</a:t>
            </a:r>
          </a:p>
        </p:txBody>
      </p:sp>
      <p:sp>
        <p:nvSpPr>
          <p:cNvPr id="7" name="Rectangle 6">
            <a:extLst>
              <a:ext uri="{FF2B5EF4-FFF2-40B4-BE49-F238E27FC236}">
                <a16:creationId xmlns:a16="http://schemas.microsoft.com/office/drawing/2014/main" xmlns="" id="{E116739A-9041-4BEF-93F0-10E99942DED2}"/>
              </a:ext>
            </a:extLst>
          </p:cNvPr>
          <p:cNvSpPr/>
          <p:nvPr/>
        </p:nvSpPr>
        <p:spPr>
          <a:xfrm>
            <a:off x="-76200" y="1295400"/>
            <a:ext cx="9296400" cy="1077218"/>
          </a:xfrm>
          <a:prstGeom prst="rect">
            <a:avLst/>
          </a:prstGeom>
        </p:spPr>
        <p:txBody>
          <a:bodyPr wrap="square" anchor="ctr">
            <a:spAutoFit/>
          </a:bodyPr>
          <a:lstStyle/>
          <a:p>
            <a:pPr algn="ctr"/>
            <a:r>
              <a:rPr lang="en-US" sz="1600" i="1" dirty="0">
                <a:ea typeface="Times New Roman" panose="02020603050405020304" pitchFamily="18" charset="0"/>
                <a:cs typeface="Times New Roman" panose="02020603050405020304" pitchFamily="18" charset="0"/>
              </a:rPr>
              <a:t>I am going to ask you to imagine you are in charge of the revenue from this measure.  I would like you to tell me how you would prioritize spending on the four funding areas we discussed before.  For this exercise, assume you have $100 to spend on all four areas.  Please tell me how many dollars </a:t>
            </a:r>
            <a:r>
              <a:rPr lang="en-US" sz="1600" i="1" u="sng" dirty="0">
                <a:ea typeface="Times New Roman" panose="02020603050405020304" pitchFamily="18" charset="0"/>
                <a:cs typeface="Times New Roman" panose="02020603050405020304" pitchFamily="18" charset="0"/>
              </a:rPr>
              <a:t>out of $100</a:t>
            </a:r>
            <a:r>
              <a:rPr lang="en-US" sz="1600" i="1" dirty="0">
                <a:ea typeface="Times New Roman" panose="02020603050405020304" pitchFamily="18" charset="0"/>
                <a:cs typeface="Times New Roman" panose="02020603050405020304" pitchFamily="18" charset="0"/>
              </a:rPr>
              <a:t> you would spend on each area, keeping in mind that </a:t>
            </a:r>
            <a:r>
              <a:rPr lang="en-US" sz="1600" i="1" u="sng" dirty="0">
                <a:ea typeface="Times New Roman" panose="02020603050405020304" pitchFamily="18" charset="0"/>
                <a:cs typeface="Times New Roman" panose="02020603050405020304" pitchFamily="18" charset="0"/>
              </a:rPr>
              <a:t>the total must add up to $100</a:t>
            </a:r>
            <a:r>
              <a:rPr lang="en-US" sz="1600" i="1" dirty="0">
                <a:ea typeface="Times New Roman" panose="02020603050405020304" pitchFamily="18" charset="0"/>
                <a:cs typeface="Times New Roman" panose="02020603050405020304" pitchFamily="18" charset="0"/>
              </a:rPr>
              <a:t>. </a:t>
            </a:r>
            <a:endParaRPr lang="en-US" sz="1600" i="1" dirty="0"/>
          </a:p>
        </p:txBody>
      </p:sp>
    </p:spTree>
    <p:extLst>
      <p:ext uri="{BB962C8B-B14F-4D97-AF65-F5344CB8AC3E}">
        <p14:creationId xmlns:p14="http://schemas.microsoft.com/office/powerpoint/2010/main" val="338571412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581153754"/>
              </p:ext>
            </p:extLst>
          </p:nvPr>
        </p:nvGraphicFramePr>
        <p:xfrm>
          <a:off x="134556" y="2180882"/>
          <a:ext cx="8095044" cy="44866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183754597"/>
              </p:ext>
            </p:extLst>
          </p:nvPr>
        </p:nvGraphicFramePr>
        <p:xfrm>
          <a:off x="8039100" y="2090272"/>
          <a:ext cx="1028700" cy="4076385"/>
        </p:xfrm>
        <a:graphic>
          <a:graphicData uri="http://schemas.openxmlformats.org/drawingml/2006/table">
            <a:tbl>
              <a:tblPr>
                <a:tableStyleId>{5C22544A-7EE6-4342-B048-85BDC9FD1C3A}</a:tableStyleId>
              </a:tblPr>
              <a:tblGrid>
                <a:gridCol w="1028700">
                  <a:extLst>
                    <a:ext uri="{9D8B030D-6E8A-4147-A177-3AD203B41FA5}">
                      <a16:colId xmlns:a16="http://schemas.microsoft.com/office/drawing/2014/main" xmlns="" val="20000"/>
                    </a:ext>
                  </a:extLst>
                </a:gridCol>
              </a:tblGrid>
              <a:tr h="463917">
                <a:tc>
                  <a:txBody>
                    <a:bodyPr/>
                    <a:lstStyle/>
                    <a:p>
                      <a:pPr algn="ctr" fontAlgn="ctr"/>
                      <a:r>
                        <a:rPr lang="en-US" sz="1600" b="1" i="0" u="none" strike="noStrike" dirty="0">
                          <a:solidFill>
                            <a:schemeClr val="accent1"/>
                          </a:solidFill>
                          <a:effectLst/>
                          <a:latin typeface="+mn-lt"/>
                          <a:cs typeface="Times New Roman" panose="02020603050405020304" pitchFamily="18" charset="0"/>
                        </a:rPr>
                        <a:t>Ext./Very </a:t>
                      </a:r>
                      <a:r>
                        <a:rPr lang="en-US" sz="1600" b="1" i="0" u="none" strike="noStrike" dirty="0" err="1">
                          <a:solidFill>
                            <a:schemeClr val="accent1"/>
                          </a:solidFill>
                          <a:effectLst/>
                          <a:latin typeface="+mn-lt"/>
                          <a:cs typeface="Times New Roman" panose="02020603050405020304" pitchFamily="18" charset="0"/>
                        </a:rPr>
                        <a:t>Impt</a:t>
                      </a:r>
                      <a:r>
                        <a:rPr lang="en-US" sz="1600" b="1" i="0" u="none" strike="noStrike" dirty="0">
                          <a:solidFill>
                            <a:schemeClr val="accent1"/>
                          </a:solidFill>
                          <a:effectLst/>
                          <a:latin typeface="+mn-lt"/>
                          <a:cs typeface="Times New Roman" panose="02020603050405020304" pitchFamily="18" charset="0"/>
                        </a:rPr>
                        <a:t>.</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91162">
                <a:tc>
                  <a:txBody>
                    <a:bodyPr/>
                    <a:lstStyle/>
                    <a:p>
                      <a:pPr algn="ctr" fontAlgn="ctr"/>
                      <a:r>
                        <a:rPr lang="en-US" sz="1800" b="1" i="0" u="none" strike="noStrike" dirty="0">
                          <a:solidFill>
                            <a:schemeClr val="accent1"/>
                          </a:solidFill>
                          <a:effectLst/>
                          <a:latin typeface="+mn-lt"/>
                          <a:cs typeface="Times New Roman" panose="02020603050405020304" pitchFamily="18" charset="0"/>
                        </a:rPr>
                        <a:t>71%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258681595"/>
                  </a:ext>
                </a:extLst>
              </a:tr>
              <a:tr h="647700">
                <a:tc>
                  <a:txBody>
                    <a:bodyPr/>
                    <a:lstStyle/>
                    <a:p>
                      <a:pPr algn="ctr" fontAlgn="ctr"/>
                      <a:r>
                        <a:rPr lang="en-US" sz="1800" b="1" i="0" u="none" strike="noStrike" dirty="0">
                          <a:solidFill>
                            <a:schemeClr val="accent1"/>
                          </a:solidFill>
                          <a:effectLst/>
                          <a:latin typeface="+mn-lt"/>
                          <a:cs typeface="Times New Roman" panose="02020603050405020304" pitchFamily="18" charset="0"/>
                        </a:rPr>
                        <a:t>79%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755755867"/>
                  </a:ext>
                </a:extLst>
              </a:tr>
              <a:tr h="609600">
                <a:tc>
                  <a:txBody>
                    <a:bodyPr/>
                    <a:lstStyle/>
                    <a:p>
                      <a:pPr algn="ctr" fontAlgn="ctr"/>
                      <a:r>
                        <a:rPr lang="en-US" sz="1800" b="1" i="0" u="none" strike="noStrike" dirty="0">
                          <a:solidFill>
                            <a:schemeClr val="accent1"/>
                          </a:solidFill>
                          <a:effectLst/>
                          <a:latin typeface="+mn-lt"/>
                          <a:cs typeface="Times New Roman" panose="02020603050405020304" pitchFamily="18" charset="0"/>
                        </a:rPr>
                        <a:t>71%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126570155"/>
                  </a:ext>
                </a:extLst>
              </a:tr>
              <a:tr h="647700">
                <a:tc>
                  <a:txBody>
                    <a:bodyPr/>
                    <a:lstStyle/>
                    <a:p>
                      <a:pPr algn="ctr" fontAlgn="ctr"/>
                      <a:r>
                        <a:rPr lang="en-US" sz="1800" b="1" i="0" u="none" strike="noStrike">
                          <a:solidFill>
                            <a:schemeClr val="accent1"/>
                          </a:solidFill>
                          <a:effectLst/>
                          <a:latin typeface="+mn-lt"/>
                          <a:cs typeface="Times New Roman" panose="02020603050405020304" pitchFamily="18" charset="0"/>
                        </a:rPr>
                        <a:t>71%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157090777"/>
                  </a:ext>
                </a:extLst>
              </a:tr>
              <a:tr h="647700">
                <a:tc>
                  <a:txBody>
                    <a:bodyPr/>
                    <a:lstStyle/>
                    <a:p>
                      <a:pPr algn="ctr" fontAlgn="ctr"/>
                      <a:r>
                        <a:rPr lang="en-US" sz="1800" b="1" i="0" u="none" strike="noStrike" dirty="0">
                          <a:solidFill>
                            <a:schemeClr val="accent1"/>
                          </a:solidFill>
                          <a:effectLst/>
                          <a:latin typeface="+mn-lt"/>
                          <a:cs typeface="Times New Roman" panose="02020603050405020304" pitchFamily="18" charset="0"/>
                        </a:rPr>
                        <a:t>68%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72292977"/>
                  </a:ext>
                </a:extLst>
              </a:tr>
              <a:tr h="640080">
                <a:tc>
                  <a:txBody>
                    <a:bodyPr/>
                    <a:lstStyle/>
                    <a:p>
                      <a:pPr algn="ctr" fontAlgn="ctr"/>
                      <a:r>
                        <a:rPr lang="en-US" sz="1800" b="1" i="0" u="none" strike="noStrike" dirty="0">
                          <a:solidFill>
                            <a:schemeClr val="accent1"/>
                          </a:solidFill>
                          <a:effectLst/>
                          <a:latin typeface="+mn-lt"/>
                          <a:cs typeface="Times New Roman" panose="02020603050405020304" pitchFamily="18" charset="0"/>
                        </a:rPr>
                        <a:t>63%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34162910"/>
                  </a:ext>
                </a:extLst>
              </a:tr>
            </a:tbl>
          </a:graphicData>
        </a:graphic>
      </p:graphicFrame>
      <p:sp>
        <p:nvSpPr>
          <p:cNvPr id="10" name="Text Placeholder 9"/>
          <p:cNvSpPr>
            <a:spLocks noGrp="1"/>
          </p:cNvSpPr>
          <p:nvPr>
            <p:ph type="body" sz="quarter" idx="10"/>
          </p:nvPr>
        </p:nvSpPr>
        <p:spPr/>
        <p:txBody>
          <a:bodyPr/>
          <a:lstStyle/>
          <a:p>
            <a:r>
              <a:rPr lang="en-US" dirty="0"/>
              <a:t>Q7. ^Not Part of Split Sample</a:t>
            </a:r>
          </a:p>
        </p:txBody>
      </p:sp>
      <p:sp>
        <p:nvSpPr>
          <p:cNvPr id="3" name="Title 2">
            <a:extLst>
              <a:ext uri="{FF2B5EF4-FFF2-40B4-BE49-F238E27FC236}">
                <a16:creationId xmlns:a16="http://schemas.microsoft.com/office/drawing/2014/main" xmlns="" id="{EA825DBE-F5C5-4C98-B991-8D250EA78E4B}"/>
              </a:ext>
            </a:extLst>
          </p:cNvPr>
          <p:cNvSpPr>
            <a:spLocks noGrp="1"/>
          </p:cNvSpPr>
          <p:nvPr>
            <p:ph type="title"/>
          </p:nvPr>
        </p:nvSpPr>
        <p:spPr>
          <a:xfrm>
            <a:off x="1125156" y="152400"/>
            <a:ext cx="7104444" cy="1143000"/>
          </a:xfrm>
        </p:spPr>
        <p:txBody>
          <a:bodyPr/>
          <a:lstStyle/>
          <a:p>
            <a:r>
              <a:rPr lang="en-US" sz="2800" dirty="0"/>
              <a:t>Among more specific funding areas, voters prioritize childhood literacy and crime reduction.</a:t>
            </a:r>
          </a:p>
        </p:txBody>
      </p:sp>
      <p:sp>
        <p:nvSpPr>
          <p:cNvPr id="4" name="Rectangle 3">
            <a:extLst>
              <a:ext uri="{FF2B5EF4-FFF2-40B4-BE49-F238E27FC236}">
                <a16:creationId xmlns:a16="http://schemas.microsoft.com/office/drawing/2014/main" xmlns="" id="{9CFD63CA-0B9F-4FAB-8D96-4C6F5CFB21AD}"/>
              </a:ext>
            </a:extLst>
          </p:cNvPr>
          <p:cNvSpPr/>
          <p:nvPr/>
        </p:nvSpPr>
        <p:spPr>
          <a:xfrm>
            <a:off x="-38100" y="1365647"/>
            <a:ext cx="9220200" cy="615553"/>
          </a:xfrm>
          <a:prstGeom prst="rect">
            <a:avLst/>
          </a:prstGeom>
        </p:spPr>
        <p:txBody>
          <a:bodyPr wrap="square" anchor="ctr">
            <a:spAutoFit/>
          </a:bodyPr>
          <a:lstStyle/>
          <a:p>
            <a:pPr algn="ctr"/>
            <a:r>
              <a:rPr lang="en-US" sz="1700" i="1" dirty="0">
                <a:ea typeface="Times New Roman" panose="02020603050405020304" pitchFamily="18" charset="0"/>
                <a:cs typeface="Times New Roman" panose="02020603050405020304" pitchFamily="18" charset="0"/>
              </a:rPr>
              <a:t>I am going to read you a more specific list of services this measure could fund in San Joaquin</a:t>
            </a:r>
            <a:r>
              <a:rPr lang="en-US" sz="1700" b="1" i="1" dirty="0">
                <a:ea typeface="Times New Roman" panose="02020603050405020304" pitchFamily="18" charset="0"/>
                <a:cs typeface="Times New Roman" panose="02020603050405020304" pitchFamily="18" charset="0"/>
              </a:rPr>
              <a:t> </a:t>
            </a:r>
            <a:r>
              <a:rPr lang="en-US" sz="1700" i="1" dirty="0">
                <a:ea typeface="Times New Roman" panose="02020603050405020304" pitchFamily="18" charset="0"/>
                <a:cs typeface="Times New Roman" panose="02020603050405020304" pitchFamily="18" charset="0"/>
              </a:rPr>
              <a:t>County.  Please tell me how important it would be to you that each service be funded.</a:t>
            </a:r>
            <a:endParaRPr lang="en-US" sz="1700" i="1" dirty="0"/>
          </a:p>
        </p:txBody>
      </p:sp>
    </p:spTree>
    <p:extLst>
      <p:ext uri="{BB962C8B-B14F-4D97-AF65-F5344CB8AC3E}">
        <p14:creationId xmlns:p14="http://schemas.microsoft.com/office/powerpoint/2010/main" val="2194485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688465663"/>
              </p:ext>
            </p:extLst>
          </p:nvPr>
        </p:nvGraphicFramePr>
        <p:xfrm>
          <a:off x="134556" y="1485900"/>
          <a:ext cx="8095044" cy="51815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36103233"/>
              </p:ext>
            </p:extLst>
          </p:nvPr>
        </p:nvGraphicFramePr>
        <p:xfrm>
          <a:off x="8039100" y="1485901"/>
          <a:ext cx="1028700" cy="4652536"/>
        </p:xfrm>
        <a:graphic>
          <a:graphicData uri="http://schemas.openxmlformats.org/drawingml/2006/table">
            <a:tbl>
              <a:tblPr>
                <a:tableStyleId>{5C22544A-7EE6-4342-B048-85BDC9FD1C3A}</a:tableStyleId>
              </a:tblPr>
              <a:tblGrid>
                <a:gridCol w="1028700">
                  <a:extLst>
                    <a:ext uri="{9D8B030D-6E8A-4147-A177-3AD203B41FA5}">
                      <a16:colId xmlns:a16="http://schemas.microsoft.com/office/drawing/2014/main" xmlns="" val="20000"/>
                    </a:ext>
                  </a:extLst>
                </a:gridCol>
              </a:tblGrid>
              <a:tr h="488108">
                <a:tc>
                  <a:txBody>
                    <a:bodyPr/>
                    <a:lstStyle/>
                    <a:p>
                      <a:pPr algn="ctr" fontAlgn="ctr"/>
                      <a:r>
                        <a:rPr lang="en-US" sz="1600" b="1" i="0" u="none" strike="noStrike" dirty="0">
                          <a:solidFill>
                            <a:schemeClr val="accent1"/>
                          </a:solidFill>
                          <a:effectLst/>
                          <a:latin typeface="+mn-lt"/>
                          <a:cs typeface="Times New Roman" panose="02020603050405020304" pitchFamily="18" charset="0"/>
                        </a:rPr>
                        <a:t>Ext./Very </a:t>
                      </a:r>
                      <a:r>
                        <a:rPr lang="en-US" sz="1600" b="1" i="0" u="none" strike="noStrike" dirty="0" err="1">
                          <a:solidFill>
                            <a:schemeClr val="accent1"/>
                          </a:solidFill>
                          <a:effectLst/>
                          <a:latin typeface="+mn-lt"/>
                          <a:cs typeface="Times New Roman" panose="02020603050405020304" pitchFamily="18" charset="0"/>
                        </a:rPr>
                        <a:t>Impt</a:t>
                      </a:r>
                      <a:r>
                        <a:rPr lang="en-US" sz="1600" b="1" i="0" u="none" strike="noStrike" dirty="0">
                          <a:solidFill>
                            <a:schemeClr val="accent1"/>
                          </a:solidFill>
                          <a:effectLst/>
                          <a:latin typeface="+mn-lt"/>
                          <a:cs typeface="Times New Roman" panose="02020603050405020304" pitchFamily="18" charset="0"/>
                        </a:rPr>
                        <a:t>.</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78019">
                <a:tc>
                  <a:txBody>
                    <a:bodyPr/>
                    <a:lstStyle/>
                    <a:p>
                      <a:pPr algn="ctr" fontAlgn="ctr"/>
                      <a:r>
                        <a:rPr lang="en-US" sz="1800" b="1" i="0" u="none" strike="noStrike" dirty="0">
                          <a:solidFill>
                            <a:schemeClr val="accent1"/>
                          </a:solidFill>
                          <a:effectLst/>
                          <a:latin typeface="+mn-lt"/>
                          <a:cs typeface="Times New Roman" panose="02020603050405020304" pitchFamily="18" charset="0"/>
                        </a:rPr>
                        <a:t>64%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258681595"/>
                  </a:ext>
                </a:extLst>
              </a:tr>
              <a:tr h="637850">
                <a:tc>
                  <a:txBody>
                    <a:bodyPr/>
                    <a:lstStyle/>
                    <a:p>
                      <a:pPr algn="ctr" fontAlgn="ctr"/>
                      <a:r>
                        <a:rPr lang="en-US" sz="1800" b="1" i="0" u="none" strike="noStrike">
                          <a:solidFill>
                            <a:schemeClr val="accent1"/>
                          </a:solidFill>
                          <a:effectLst/>
                          <a:latin typeface="+mn-lt"/>
                          <a:cs typeface="Times New Roman" panose="02020603050405020304" pitchFamily="18" charset="0"/>
                        </a:rPr>
                        <a:t>62%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594114254"/>
                  </a:ext>
                </a:extLst>
              </a:tr>
              <a:tr h="637850">
                <a:tc>
                  <a:txBody>
                    <a:bodyPr/>
                    <a:lstStyle/>
                    <a:p>
                      <a:pPr algn="ctr" fontAlgn="ctr"/>
                      <a:r>
                        <a:rPr lang="en-US" sz="1800" b="1" i="0" u="none" strike="noStrike">
                          <a:solidFill>
                            <a:schemeClr val="accent1"/>
                          </a:solidFill>
                          <a:effectLst/>
                          <a:latin typeface="+mn-lt"/>
                          <a:cs typeface="Times New Roman" panose="02020603050405020304" pitchFamily="18" charset="0"/>
                        </a:rPr>
                        <a:t>62%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755755867"/>
                  </a:ext>
                </a:extLst>
              </a:tr>
              <a:tr h="600329">
                <a:tc>
                  <a:txBody>
                    <a:bodyPr/>
                    <a:lstStyle/>
                    <a:p>
                      <a:pPr algn="ctr" fontAlgn="ctr"/>
                      <a:r>
                        <a:rPr lang="en-US" sz="1800" b="1" i="0" u="none" strike="noStrike">
                          <a:solidFill>
                            <a:schemeClr val="accent1"/>
                          </a:solidFill>
                          <a:effectLst/>
                          <a:latin typeface="+mn-lt"/>
                          <a:cs typeface="Times New Roman" panose="02020603050405020304" pitchFamily="18" charset="0"/>
                        </a:rPr>
                        <a:t>75%</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126570155"/>
                  </a:ext>
                </a:extLst>
              </a:tr>
              <a:tr h="637850">
                <a:tc>
                  <a:txBody>
                    <a:bodyPr/>
                    <a:lstStyle/>
                    <a:p>
                      <a:pPr algn="ctr" fontAlgn="ctr"/>
                      <a:r>
                        <a:rPr lang="en-US" sz="1800" b="1" i="0" u="none" strike="noStrike">
                          <a:solidFill>
                            <a:schemeClr val="accent1"/>
                          </a:solidFill>
                          <a:effectLst/>
                          <a:latin typeface="+mn-lt"/>
                          <a:cs typeface="Times New Roman" panose="02020603050405020304" pitchFamily="18" charset="0"/>
                        </a:rPr>
                        <a:t>53%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157090777"/>
                  </a:ext>
                </a:extLst>
              </a:tr>
              <a:tr h="637850">
                <a:tc>
                  <a:txBody>
                    <a:bodyPr/>
                    <a:lstStyle/>
                    <a:p>
                      <a:pPr algn="ctr" fontAlgn="ctr"/>
                      <a:r>
                        <a:rPr lang="en-US" sz="1800" b="1" i="0" u="none" strike="noStrike">
                          <a:solidFill>
                            <a:schemeClr val="accent1"/>
                          </a:solidFill>
                          <a:effectLst/>
                          <a:latin typeface="+mn-lt"/>
                          <a:cs typeface="Times New Roman" panose="02020603050405020304" pitchFamily="18" charset="0"/>
                        </a:rPr>
                        <a:t>67%</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72292977"/>
                  </a:ext>
                </a:extLst>
              </a:tr>
              <a:tr h="630345">
                <a:tc>
                  <a:txBody>
                    <a:bodyPr/>
                    <a:lstStyle/>
                    <a:p>
                      <a:pPr algn="ctr" fontAlgn="ctr"/>
                      <a:r>
                        <a:rPr lang="en-US" sz="1800" b="1" i="0" u="none" strike="noStrike" dirty="0">
                          <a:solidFill>
                            <a:schemeClr val="accent1"/>
                          </a:solidFill>
                          <a:effectLst/>
                          <a:latin typeface="+mn-lt"/>
                          <a:cs typeface="Times New Roman" panose="02020603050405020304" pitchFamily="18" charset="0"/>
                        </a:rPr>
                        <a:t>51%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34162910"/>
                  </a:ext>
                </a:extLst>
              </a:tr>
            </a:tbl>
          </a:graphicData>
        </a:graphic>
      </p:graphicFrame>
      <p:sp>
        <p:nvSpPr>
          <p:cNvPr id="10" name="Text Placeholder 9"/>
          <p:cNvSpPr>
            <a:spLocks noGrp="1"/>
          </p:cNvSpPr>
          <p:nvPr>
            <p:ph type="body" sz="quarter" idx="10"/>
          </p:nvPr>
        </p:nvSpPr>
        <p:spPr/>
        <p:txBody>
          <a:bodyPr/>
          <a:lstStyle/>
          <a:p>
            <a:r>
              <a:rPr lang="en-US" dirty="0"/>
              <a:t>Q7. </a:t>
            </a:r>
            <a:r>
              <a:rPr lang="en-US" dirty="0">
                <a:ea typeface="Times New Roman" panose="02020603050405020304" pitchFamily="18" charset="0"/>
                <a:cs typeface="Times New Roman" panose="02020603050405020304" pitchFamily="18" charset="0"/>
              </a:rPr>
              <a:t>I am going to read you a more specific list of services this measure could fund in San Joaquin</a:t>
            </a:r>
            <a:r>
              <a:rPr lang="en-US" b="1" dirty="0">
                <a:ea typeface="Times New Roman" panose="02020603050405020304" pitchFamily="18" charset="0"/>
                <a:cs typeface="Times New Roman" panose="02020603050405020304" pitchFamily="18" charset="0"/>
              </a:rPr>
              <a:t> </a:t>
            </a:r>
            <a:r>
              <a:rPr lang="en-US" dirty="0">
                <a:ea typeface="Times New Roman" panose="02020603050405020304" pitchFamily="18" charset="0"/>
                <a:cs typeface="Times New Roman" panose="02020603050405020304" pitchFamily="18" charset="0"/>
              </a:rPr>
              <a:t>County.  Please tell me how important it would be to you that each service be funded. ^Not Part of Split Sample</a:t>
            </a:r>
            <a:endParaRPr lang="en-US" dirty="0"/>
          </a:p>
        </p:txBody>
      </p:sp>
      <p:sp>
        <p:nvSpPr>
          <p:cNvPr id="3" name="Title 2">
            <a:extLst>
              <a:ext uri="{FF2B5EF4-FFF2-40B4-BE49-F238E27FC236}">
                <a16:creationId xmlns:a16="http://schemas.microsoft.com/office/drawing/2014/main" xmlns="" id="{EA825DBE-F5C5-4C98-B991-8D250EA78E4B}"/>
              </a:ext>
            </a:extLst>
          </p:cNvPr>
          <p:cNvSpPr>
            <a:spLocks noGrp="1"/>
          </p:cNvSpPr>
          <p:nvPr>
            <p:ph type="title"/>
          </p:nvPr>
        </p:nvSpPr>
        <p:spPr/>
        <p:txBody>
          <a:bodyPr/>
          <a:lstStyle/>
          <a:p>
            <a:r>
              <a:rPr lang="en-US" sz="2500" dirty="0"/>
              <a:t>Enforcing cannabis cultivation, support for foster youth, and public safety dedicated to illegal cannabis were all lower tier priorities.</a:t>
            </a:r>
          </a:p>
        </p:txBody>
      </p:sp>
    </p:spTree>
    <p:extLst>
      <p:ext uri="{BB962C8B-B14F-4D97-AF65-F5344CB8AC3E}">
        <p14:creationId xmlns:p14="http://schemas.microsoft.com/office/powerpoint/2010/main" val="1882970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22B9CDEA-A570-484A-B99C-2574B783C4B0}"/>
              </a:ext>
            </a:extLst>
          </p:cNvPr>
          <p:cNvSpPr>
            <a:spLocks noGrp="1"/>
          </p:cNvSpPr>
          <p:nvPr>
            <p:ph type="title"/>
          </p:nvPr>
        </p:nvSpPr>
        <p:spPr/>
        <p:txBody>
          <a:bodyPr/>
          <a:lstStyle/>
          <a:p>
            <a:r>
              <a:rPr lang="en-US" dirty="0"/>
              <a:t>Conclusions</a:t>
            </a:r>
          </a:p>
        </p:txBody>
      </p:sp>
    </p:spTree>
    <p:extLst>
      <p:ext uri="{BB962C8B-B14F-4D97-AF65-F5344CB8AC3E}">
        <p14:creationId xmlns:p14="http://schemas.microsoft.com/office/powerpoint/2010/main" val="312096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147542-C6A5-40D9-A35B-E70CFBC3DD13}"/>
              </a:ext>
            </a:extLst>
          </p:cNvPr>
          <p:cNvSpPr>
            <a:spLocks noGrp="1"/>
          </p:cNvSpPr>
          <p:nvPr>
            <p:ph type="title"/>
          </p:nvPr>
        </p:nvSpPr>
        <p:spPr/>
        <p:txBody>
          <a:bodyPr/>
          <a:lstStyle/>
          <a:p>
            <a:r>
              <a:rPr lang="en-US" dirty="0"/>
              <a:t>Methodology</a:t>
            </a:r>
          </a:p>
        </p:txBody>
      </p:sp>
      <p:sp>
        <p:nvSpPr>
          <p:cNvPr id="3" name="Text Placeholder 2">
            <a:extLst>
              <a:ext uri="{FF2B5EF4-FFF2-40B4-BE49-F238E27FC236}">
                <a16:creationId xmlns:a16="http://schemas.microsoft.com/office/drawing/2014/main" xmlns="" id="{2C8ADF72-0E42-4BF2-BC66-AEE28C287F18}"/>
              </a:ext>
            </a:extLst>
          </p:cNvPr>
          <p:cNvSpPr>
            <a:spLocks noGrp="1"/>
          </p:cNvSpPr>
          <p:nvPr>
            <p:ph type="body" sz="quarter" idx="10"/>
          </p:nvPr>
        </p:nvSpPr>
        <p:spPr>
          <a:xfrm>
            <a:off x="134939" y="970060"/>
            <a:ext cx="4988267" cy="5548216"/>
          </a:xfrm>
        </p:spPr>
        <p:txBody>
          <a:bodyPr/>
          <a:lstStyle/>
          <a:p>
            <a:pPr algn="just"/>
            <a:r>
              <a:rPr lang="en-US" dirty="0"/>
              <a:t>400 telephone interviews with voters likely to cast ballots in June 2018 in San Joaquin County</a:t>
            </a:r>
          </a:p>
          <a:p>
            <a:pPr algn="just"/>
            <a:r>
              <a:rPr lang="en-US" dirty="0"/>
              <a:t>Interviews conducted November 2-5, 2017 </a:t>
            </a:r>
          </a:p>
          <a:p>
            <a:pPr algn="just"/>
            <a:r>
              <a:rPr lang="en-US" dirty="0"/>
              <a:t>Interviews on landlines and cell phones, and in English and Spanish</a:t>
            </a:r>
          </a:p>
          <a:p>
            <a:pPr algn="just"/>
            <a:r>
              <a:rPr lang="en-US" dirty="0"/>
              <a:t>Margin of sampling error of +/- 4.9% at the </a:t>
            </a:r>
            <a:br>
              <a:rPr lang="en-US" dirty="0"/>
            </a:br>
            <a:r>
              <a:rPr lang="en-US" dirty="0"/>
              <a:t>95% confidence level</a:t>
            </a:r>
          </a:p>
          <a:p>
            <a:pPr algn="just"/>
            <a:r>
              <a:rPr lang="en-US" dirty="0"/>
              <a:t>Some percentages may not sum to 100% due to rounding</a:t>
            </a:r>
          </a:p>
          <a:p>
            <a:pPr algn="just"/>
            <a:endParaRPr lang="en-US" dirty="0"/>
          </a:p>
        </p:txBody>
      </p:sp>
      <p:pic>
        <p:nvPicPr>
          <p:cNvPr id="1026" name="Picture 2" descr="Image result for san joaquin county">
            <a:extLst>
              <a:ext uri="{FF2B5EF4-FFF2-40B4-BE49-F238E27FC236}">
                <a16:creationId xmlns:a16="http://schemas.microsoft.com/office/drawing/2014/main" xmlns="" id="{3906833C-6780-4B37-876A-F3374DC1A7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0141" y="1430717"/>
            <a:ext cx="3743361"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615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D2CD42-8D65-4E5E-AC0F-5BD829567DC9}"/>
              </a:ext>
            </a:extLst>
          </p:cNvPr>
          <p:cNvSpPr>
            <a:spLocks noGrp="1"/>
          </p:cNvSpPr>
          <p:nvPr>
            <p:ph type="title"/>
          </p:nvPr>
        </p:nvSpPr>
        <p:spPr/>
        <p:txBody>
          <a:bodyPr/>
          <a:lstStyle/>
          <a:p>
            <a:r>
              <a:rPr lang="en-US" dirty="0"/>
              <a:t>Conclusions</a:t>
            </a:r>
          </a:p>
        </p:txBody>
      </p:sp>
      <p:sp>
        <p:nvSpPr>
          <p:cNvPr id="5" name="Text Placeholder 4">
            <a:extLst>
              <a:ext uri="{FF2B5EF4-FFF2-40B4-BE49-F238E27FC236}">
                <a16:creationId xmlns:a16="http://schemas.microsoft.com/office/drawing/2014/main" xmlns="" id="{375ECC9F-6631-4ABB-B874-F7347A1981CE}"/>
              </a:ext>
            </a:extLst>
          </p:cNvPr>
          <p:cNvSpPr>
            <a:spLocks noGrp="1"/>
          </p:cNvSpPr>
          <p:nvPr>
            <p:ph type="body" sz="quarter" idx="10"/>
          </p:nvPr>
        </p:nvSpPr>
        <p:spPr>
          <a:xfrm>
            <a:off x="144174" y="700184"/>
            <a:ext cx="8864889" cy="5548216"/>
          </a:xfrm>
        </p:spPr>
        <p:txBody>
          <a:bodyPr/>
          <a:lstStyle/>
          <a:p>
            <a:pPr algn="just">
              <a:buFont typeface="+mj-lt"/>
              <a:buAutoNum type="arabicPeriod"/>
            </a:pPr>
            <a:r>
              <a:rPr lang="en-US" sz="2000" dirty="0"/>
              <a:t>San Joaquin County voters offer solid majority support for a proposed measure to tax cannabis cultivation; however, that support initially falls short of the two-thirds supermajority required for approval of a special tax.</a:t>
            </a:r>
          </a:p>
          <a:p>
            <a:pPr algn="just">
              <a:buFont typeface="+mj-lt"/>
              <a:buAutoNum type="arabicPeriod"/>
            </a:pPr>
            <a:r>
              <a:rPr lang="en-US" sz="2000" dirty="0"/>
              <a:t>Accordingly, the measure’s prospects for success may hinge on:</a:t>
            </a:r>
          </a:p>
          <a:p>
            <a:pPr lvl="1" algn="just"/>
            <a:r>
              <a:rPr lang="en-US" sz="1800" dirty="0"/>
              <a:t>A public education and outreach effort, which the poll data suggests could yield supermajority support;</a:t>
            </a:r>
          </a:p>
          <a:p>
            <a:pPr lvl="1" algn="just"/>
            <a:r>
              <a:rPr lang="en-US" sz="1800" dirty="0"/>
              <a:t>Placing the measure on the ballot through the initiative process, which a recent State Supreme Court decision suggests could permit simple majority approval; or</a:t>
            </a:r>
          </a:p>
          <a:p>
            <a:pPr lvl="1" algn="just"/>
            <a:r>
              <a:rPr lang="en-US" sz="1800" dirty="0"/>
              <a:t>Considering a November election date, when voter turnout could be higher. </a:t>
            </a:r>
          </a:p>
          <a:p>
            <a:pPr lvl="0" algn="just">
              <a:buFont typeface="+mj-lt"/>
              <a:buAutoNum type="arabicPeriod"/>
            </a:pPr>
            <a:r>
              <a:rPr lang="en-US" sz="2000" dirty="0">
                <a:solidFill>
                  <a:srgbClr val="000000"/>
                </a:solidFill>
              </a:rPr>
              <a:t>It will also be critical to make clear that the measure does not itself authorize marijuana cultivation; it simply establishes a tax on the activity.</a:t>
            </a:r>
          </a:p>
          <a:p>
            <a:pPr lvl="0" algn="just">
              <a:buFont typeface="+mj-lt"/>
              <a:buAutoNum type="arabicPeriod"/>
            </a:pPr>
            <a:r>
              <a:rPr lang="en-US" sz="2000" dirty="0">
                <a:solidFill>
                  <a:srgbClr val="000000"/>
                </a:solidFill>
              </a:rPr>
              <a:t>Voters express a clear preference for having spending allocations written into the measure itself.</a:t>
            </a:r>
          </a:p>
          <a:p>
            <a:pPr lvl="0" algn="just">
              <a:buFont typeface="+mj-lt"/>
              <a:buAutoNum type="arabicPeriod"/>
            </a:pPr>
            <a:r>
              <a:rPr lang="en-US" sz="2000" dirty="0">
                <a:solidFill>
                  <a:srgbClr val="000000"/>
                </a:solidFill>
              </a:rPr>
              <a:t>Voters place the highest priority on providing funding for early childhood  education and youth programs.</a:t>
            </a:r>
          </a:p>
          <a:p>
            <a:pPr lvl="0" algn="just">
              <a:buFont typeface="+mj-lt"/>
              <a:buAutoNum type="arabicPeriod"/>
            </a:pPr>
            <a:r>
              <a:rPr lang="en-US" sz="2000" dirty="0">
                <a:solidFill>
                  <a:srgbClr val="000000"/>
                </a:solidFill>
              </a:rPr>
              <a:t>At the same time, voters also back funding for public safety and public health programs from the measure.</a:t>
            </a:r>
          </a:p>
          <a:p>
            <a:pPr lvl="1" algn="just"/>
            <a:endParaRPr lang="en-US" sz="1800" dirty="0"/>
          </a:p>
        </p:txBody>
      </p:sp>
    </p:spTree>
    <p:extLst>
      <p:ext uri="{BB962C8B-B14F-4D97-AF65-F5344CB8AC3E}">
        <p14:creationId xmlns:p14="http://schemas.microsoft.com/office/powerpoint/2010/main" val="1605904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0091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160799295"/>
              </p:ext>
            </p:extLst>
          </p:nvPr>
        </p:nvGraphicFramePr>
        <p:xfrm>
          <a:off x="1524000" y="2463824"/>
          <a:ext cx="6248400" cy="384522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7"/>
          <p:cNvSpPr>
            <a:spLocks noGrp="1"/>
          </p:cNvSpPr>
          <p:nvPr>
            <p:ph type="body" sz="quarter" idx="10"/>
          </p:nvPr>
        </p:nvSpPr>
        <p:spPr/>
        <p:txBody>
          <a:bodyPr/>
          <a:lstStyle/>
          <a:p>
            <a:r>
              <a:rPr lang="en-US" dirty="0"/>
              <a:t>Q1.</a:t>
            </a:r>
          </a:p>
        </p:txBody>
      </p:sp>
      <p:sp>
        <p:nvSpPr>
          <p:cNvPr id="3" name="Rectangle 2">
            <a:extLst>
              <a:ext uri="{FF2B5EF4-FFF2-40B4-BE49-F238E27FC236}">
                <a16:creationId xmlns:a16="http://schemas.microsoft.com/office/drawing/2014/main" xmlns="" id="{97F0342C-74B6-4012-8AA9-747BD7B2EA39}"/>
              </a:ext>
            </a:extLst>
          </p:cNvPr>
          <p:cNvSpPr/>
          <p:nvPr/>
        </p:nvSpPr>
        <p:spPr>
          <a:xfrm>
            <a:off x="1276350" y="1331175"/>
            <a:ext cx="6591300" cy="923330"/>
          </a:xfrm>
          <a:prstGeom prst="rect">
            <a:avLst/>
          </a:prstGeom>
        </p:spPr>
        <p:txBody>
          <a:bodyPr wrap="square">
            <a:spAutoFit/>
          </a:bodyPr>
          <a:lstStyle/>
          <a:p>
            <a:pPr algn="ctr"/>
            <a:r>
              <a:rPr lang="en-US" i="1" dirty="0">
                <a:ea typeface="Times New Roman" panose="02020603050405020304" pitchFamily="18" charset="0"/>
                <a:cs typeface="Times New Roman" panose="02020603050405020304" pitchFamily="18" charset="0"/>
              </a:rPr>
              <a:t>In general, would you say that things in San Joaquin County are generally headed in the right direction, or do you feel that things are pretty seriously off on the wrong track?</a:t>
            </a:r>
            <a:endParaRPr lang="en-US" i="1" dirty="0"/>
          </a:p>
        </p:txBody>
      </p:sp>
      <p:sp>
        <p:nvSpPr>
          <p:cNvPr id="6" name="Title 5">
            <a:extLst>
              <a:ext uri="{FF2B5EF4-FFF2-40B4-BE49-F238E27FC236}">
                <a16:creationId xmlns:a16="http://schemas.microsoft.com/office/drawing/2014/main" xmlns="" id="{1490AECE-5A80-470C-87C8-D2F83C95DB19}"/>
              </a:ext>
            </a:extLst>
          </p:cNvPr>
          <p:cNvSpPr>
            <a:spLocks noGrp="1"/>
          </p:cNvSpPr>
          <p:nvPr>
            <p:ph type="title"/>
          </p:nvPr>
        </p:nvSpPr>
        <p:spPr/>
        <p:txBody>
          <a:bodyPr/>
          <a:lstStyle/>
          <a:p>
            <a:r>
              <a:rPr lang="en-US" dirty="0"/>
              <a:t>Voters feel positive about the direction of the County.</a:t>
            </a:r>
          </a:p>
        </p:txBody>
      </p:sp>
    </p:spTree>
    <p:extLst>
      <p:ext uri="{BB962C8B-B14F-4D97-AF65-F5344CB8AC3E}">
        <p14:creationId xmlns:p14="http://schemas.microsoft.com/office/powerpoint/2010/main" val="1124473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56C6187-A2DC-4EB0-8F84-6E99046C8112}"/>
              </a:ext>
            </a:extLst>
          </p:cNvPr>
          <p:cNvSpPr>
            <a:spLocks noGrp="1"/>
          </p:cNvSpPr>
          <p:nvPr>
            <p:ph type="title"/>
          </p:nvPr>
        </p:nvSpPr>
        <p:spPr/>
        <p:txBody>
          <a:bodyPr/>
          <a:lstStyle/>
          <a:p>
            <a:r>
              <a:rPr lang="en-US" dirty="0"/>
              <a:t>Voter Support </a:t>
            </a:r>
            <a:br>
              <a:rPr lang="en-US" dirty="0"/>
            </a:br>
            <a:r>
              <a:rPr lang="en-US" dirty="0"/>
              <a:t>for a Cannabis Cultivation Tax</a:t>
            </a:r>
          </a:p>
        </p:txBody>
      </p:sp>
    </p:spTree>
    <p:extLst>
      <p:ext uri="{BB962C8B-B14F-4D97-AF65-F5344CB8AC3E}">
        <p14:creationId xmlns:p14="http://schemas.microsoft.com/office/powerpoint/2010/main" val="1742784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4100360025"/>
              </p:ext>
            </p:extLst>
          </p:nvPr>
        </p:nvGraphicFramePr>
        <p:xfrm>
          <a:off x="381000" y="2971800"/>
          <a:ext cx="8267700" cy="3581400"/>
        </p:xfrm>
        <a:graphic>
          <a:graphicData uri="http://schemas.openxmlformats.org/drawingml/2006/chart">
            <c:chart xmlns:c="http://schemas.openxmlformats.org/drawingml/2006/chart" xmlns:r="http://schemas.openxmlformats.org/officeDocument/2006/relationships" r:id="rId2"/>
          </a:graphicData>
        </a:graphic>
      </p:graphicFrame>
      <p:sp>
        <p:nvSpPr>
          <p:cNvPr id="7" name="Right Bracket 6"/>
          <p:cNvSpPr/>
          <p:nvPr/>
        </p:nvSpPr>
        <p:spPr bwMode="auto">
          <a:xfrm>
            <a:off x="7393298" y="3090851"/>
            <a:ext cx="126404" cy="992718"/>
          </a:xfrm>
          <a:prstGeom prst="rightBracket">
            <a:avLst/>
          </a:prstGeom>
          <a:noFill/>
          <a:ln w="19050"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820738"/>
            <a:endParaRPr lang="en-US" dirty="0">
              <a:solidFill>
                <a:prstClr val="black"/>
              </a:solidFill>
            </a:endParaRPr>
          </a:p>
        </p:txBody>
      </p:sp>
      <p:sp>
        <p:nvSpPr>
          <p:cNvPr id="8" name="Right Bracket 7"/>
          <p:cNvSpPr/>
          <p:nvPr/>
        </p:nvSpPr>
        <p:spPr bwMode="auto">
          <a:xfrm>
            <a:off x="6204316" y="4561977"/>
            <a:ext cx="126404" cy="992719"/>
          </a:xfrm>
          <a:prstGeom prst="rightBracket">
            <a:avLst/>
          </a:prstGeom>
          <a:noFill/>
          <a:ln w="19050" cap="flat" cmpd="sng" algn="ctr">
            <a:solidFill>
              <a:schemeClr val="accent4"/>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820738"/>
            <a:endParaRPr lang="en-US" dirty="0">
              <a:solidFill>
                <a:prstClr val="black"/>
              </a:solidFill>
            </a:endParaRPr>
          </a:p>
        </p:txBody>
      </p:sp>
      <p:sp>
        <p:nvSpPr>
          <p:cNvPr id="9" name="TextBox 8"/>
          <p:cNvSpPr txBox="1"/>
          <p:nvPr/>
        </p:nvSpPr>
        <p:spPr>
          <a:xfrm>
            <a:off x="7456500" y="3125545"/>
            <a:ext cx="992631" cy="923330"/>
          </a:xfrm>
          <a:prstGeom prst="rect">
            <a:avLst/>
          </a:prstGeom>
          <a:noFill/>
        </p:spPr>
        <p:txBody>
          <a:bodyPr wrap="square" rtlCol="0">
            <a:spAutoFit/>
          </a:bodyPr>
          <a:lstStyle/>
          <a:p>
            <a:pPr algn="ctr"/>
            <a:r>
              <a:rPr lang="en-US" b="1" dirty="0">
                <a:solidFill>
                  <a:schemeClr val="accent1"/>
                </a:solidFill>
              </a:rPr>
              <a:t>Total Yes</a:t>
            </a:r>
            <a:br>
              <a:rPr lang="en-US" b="1" dirty="0">
                <a:solidFill>
                  <a:schemeClr val="accent1"/>
                </a:solidFill>
              </a:rPr>
            </a:br>
            <a:r>
              <a:rPr lang="en-US" b="1" dirty="0">
                <a:solidFill>
                  <a:schemeClr val="accent1"/>
                </a:solidFill>
              </a:rPr>
              <a:t>57%</a:t>
            </a:r>
          </a:p>
        </p:txBody>
      </p:sp>
      <p:sp>
        <p:nvSpPr>
          <p:cNvPr id="10" name="TextBox 9"/>
          <p:cNvSpPr txBox="1"/>
          <p:nvPr/>
        </p:nvSpPr>
        <p:spPr>
          <a:xfrm>
            <a:off x="6320826" y="4596671"/>
            <a:ext cx="918396" cy="923330"/>
          </a:xfrm>
          <a:prstGeom prst="rect">
            <a:avLst/>
          </a:prstGeom>
          <a:noFill/>
        </p:spPr>
        <p:txBody>
          <a:bodyPr wrap="square" rtlCol="0">
            <a:spAutoFit/>
          </a:bodyPr>
          <a:lstStyle/>
          <a:p>
            <a:pPr algn="ctr"/>
            <a:r>
              <a:rPr lang="en-US" b="1" dirty="0">
                <a:solidFill>
                  <a:schemeClr val="accent4"/>
                </a:solidFill>
              </a:rPr>
              <a:t>Total No</a:t>
            </a:r>
            <a:br>
              <a:rPr lang="en-US" b="1" dirty="0">
                <a:solidFill>
                  <a:schemeClr val="accent4"/>
                </a:solidFill>
              </a:rPr>
            </a:br>
            <a:r>
              <a:rPr lang="en-US" b="1" dirty="0">
                <a:solidFill>
                  <a:schemeClr val="accent4"/>
                </a:solidFill>
              </a:rPr>
              <a:t>37%</a:t>
            </a:r>
          </a:p>
        </p:txBody>
      </p:sp>
      <p:sp>
        <p:nvSpPr>
          <p:cNvPr id="2" name="Title 1"/>
          <p:cNvSpPr>
            <a:spLocks noGrp="1"/>
          </p:cNvSpPr>
          <p:nvPr>
            <p:ph type="title"/>
          </p:nvPr>
        </p:nvSpPr>
        <p:spPr/>
        <p:txBody>
          <a:bodyPr/>
          <a:lstStyle/>
          <a:p>
            <a:r>
              <a:rPr lang="en-US" dirty="0"/>
              <a:t>Based on draft ballot language, a solid majority supports the proposed tax.</a:t>
            </a:r>
          </a:p>
        </p:txBody>
      </p:sp>
      <p:sp>
        <p:nvSpPr>
          <p:cNvPr id="11" name="Text Placeholder 10"/>
          <p:cNvSpPr>
            <a:spLocks noGrp="1"/>
          </p:cNvSpPr>
          <p:nvPr>
            <p:ph type="body" sz="quarter" idx="10"/>
          </p:nvPr>
        </p:nvSpPr>
        <p:spPr/>
        <p:txBody>
          <a:bodyPr/>
          <a:lstStyle/>
          <a:p>
            <a:r>
              <a:rPr lang="en-US" dirty="0"/>
              <a:t>Q2. Do you think you would vote “yes” in favor of this measure or “no” to oppose it? </a:t>
            </a:r>
          </a:p>
        </p:txBody>
      </p:sp>
      <p:sp>
        <p:nvSpPr>
          <p:cNvPr id="6" name="Rectangle 5">
            <a:extLst>
              <a:ext uri="{FF2B5EF4-FFF2-40B4-BE49-F238E27FC236}">
                <a16:creationId xmlns:a16="http://schemas.microsoft.com/office/drawing/2014/main" xmlns="" id="{048F35D6-FA2F-4575-8990-57C0B5072A87}"/>
              </a:ext>
            </a:extLst>
          </p:cNvPr>
          <p:cNvSpPr/>
          <p:nvPr/>
        </p:nvSpPr>
        <p:spPr>
          <a:xfrm>
            <a:off x="152400" y="1263709"/>
            <a:ext cx="8874888" cy="1554272"/>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wrap="square">
            <a:spAutoFit/>
          </a:bodyPr>
          <a:lstStyle/>
          <a:p>
            <a:pPr marR="0" algn="just">
              <a:lnSpc>
                <a:spcPts val="1900"/>
              </a:lnSpc>
              <a:spcBef>
                <a:spcPts val="0"/>
              </a:spcBef>
              <a:spcAft>
                <a:spcPts val="0"/>
              </a:spcAft>
              <a:tabLst>
                <a:tab pos="4114800" algn="l"/>
                <a:tab pos="5943600" algn="r"/>
                <a:tab pos="6400800" algn="r"/>
              </a:tabLst>
            </a:pPr>
            <a:r>
              <a:rPr lang="en-US" sz="1700" dirty="0">
                <a:ea typeface="Times New Roman" panose="02020603050405020304" pitchFamily="18" charset="0"/>
              </a:rPr>
              <a:t>“In order to provide funding for cannabis enforcement and prosecution; early childhood education/ other programs for children and youth; substance abuse prevention/treatment; and other public health programs, shall the ordinance imposing a tax on commercial cannabis businesses in the unincorporated area of San Joaquin County up to a maximum of $120 per square foot on</a:t>
            </a:r>
            <a:r>
              <a:rPr lang="en-US" sz="1700" spc="30" dirty="0">
                <a:ea typeface="Times New Roman" panose="02020603050405020304" pitchFamily="18" charset="0"/>
              </a:rPr>
              <a:t> </a:t>
            </a:r>
            <a:r>
              <a:rPr lang="en-US" sz="1700" dirty="0">
                <a:ea typeface="Times New Roman" panose="02020603050405020304" pitchFamily="18" charset="0"/>
              </a:rPr>
              <a:t>cultivation and 15% of gross receipts on other cannabis business activities, with an annual adjustment for inflation, be adopted?”</a:t>
            </a:r>
          </a:p>
        </p:txBody>
      </p:sp>
    </p:spTree>
    <p:extLst>
      <p:ext uri="{BB962C8B-B14F-4D97-AF65-F5344CB8AC3E}">
        <p14:creationId xmlns:p14="http://schemas.microsoft.com/office/powerpoint/2010/main" val="2934829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272880958"/>
              </p:ext>
            </p:extLst>
          </p:nvPr>
        </p:nvGraphicFramePr>
        <p:xfrm>
          <a:off x="-952500" y="1752600"/>
          <a:ext cx="10181622" cy="4876799"/>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10"/>
          <p:cNvSpPr>
            <a:spLocks noGrp="1"/>
          </p:cNvSpPr>
          <p:nvPr>
            <p:ph type="body" sz="quarter" idx="10"/>
          </p:nvPr>
        </p:nvSpPr>
        <p:spPr/>
        <p:txBody>
          <a:bodyPr/>
          <a:lstStyle/>
          <a:p>
            <a:r>
              <a:rPr lang="en-US" dirty="0"/>
              <a:t>Q3a. Open-Ended; Responses of 4% or More</a:t>
            </a:r>
          </a:p>
        </p:txBody>
      </p:sp>
      <p:sp>
        <p:nvSpPr>
          <p:cNvPr id="7" name="Rectangle 6"/>
          <p:cNvSpPr/>
          <p:nvPr/>
        </p:nvSpPr>
        <p:spPr>
          <a:xfrm>
            <a:off x="1676400" y="1295280"/>
            <a:ext cx="6172200" cy="646331"/>
          </a:xfrm>
          <a:prstGeom prst="rect">
            <a:avLst/>
          </a:prstGeom>
        </p:spPr>
        <p:txBody>
          <a:bodyPr wrap="square">
            <a:spAutoFit/>
          </a:bodyPr>
          <a:lstStyle/>
          <a:p>
            <a:pPr algn="ctr"/>
            <a:r>
              <a:rPr lang="en-US" i="1" dirty="0"/>
              <a:t>In a few of your own words, what are the main reasons why you would vote </a:t>
            </a:r>
            <a:r>
              <a:rPr lang="en-US" b="1" i="1" dirty="0">
                <a:solidFill>
                  <a:schemeClr val="accent1"/>
                </a:solidFill>
              </a:rPr>
              <a:t>YES</a:t>
            </a:r>
            <a:r>
              <a:rPr lang="en-US" i="1" dirty="0"/>
              <a:t> on this measure? </a:t>
            </a:r>
          </a:p>
        </p:txBody>
      </p:sp>
      <p:sp>
        <p:nvSpPr>
          <p:cNvPr id="6" name="Title 5">
            <a:extLst>
              <a:ext uri="{FF2B5EF4-FFF2-40B4-BE49-F238E27FC236}">
                <a16:creationId xmlns:a16="http://schemas.microsoft.com/office/drawing/2014/main" xmlns="" id="{E62D28F6-7CB5-4C46-BEF7-D5E73B21CE96}"/>
              </a:ext>
            </a:extLst>
          </p:cNvPr>
          <p:cNvSpPr>
            <a:spLocks noGrp="1"/>
          </p:cNvSpPr>
          <p:nvPr>
            <p:ph type="title"/>
          </p:nvPr>
        </p:nvSpPr>
        <p:spPr/>
        <p:txBody>
          <a:bodyPr/>
          <a:lstStyle/>
          <a:p>
            <a:r>
              <a:rPr lang="en-US" sz="2400" dirty="0"/>
              <a:t>Voters who support the measure think cannabis businesses should be taxed, and like that it will create revenue.</a:t>
            </a:r>
          </a:p>
        </p:txBody>
      </p:sp>
    </p:spTree>
    <p:extLst>
      <p:ext uri="{BB962C8B-B14F-4D97-AF65-F5344CB8AC3E}">
        <p14:creationId xmlns:p14="http://schemas.microsoft.com/office/powerpoint/2010/main" val="3766705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748042961"/>
              </p:ext>
            </p:extLst>
          </p:nvPr>
        </p:nvGraphicFramePr>
        <p:xfrm>
          <a:off x="-1066800" y="1752600"/>
          <a:ext cx="10295922" cy="4876799"/>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10"/>
          <p:cNvSpPr>
            <a:spLocks noGrp="1"/>
          </p:cNvSpPr>
          <p:nvPr>
            <p:ph type="body" sz="quarter" idx="10"/>
          </p:nvPr>
        </p:nvSpPr>
        <p:spPr/>
        <p:txBody>
          <a:bodyPr/>
          <a:lstStyle/>
          <a:p>
            <a:r>
              <a:rPr lang="en-US" dirty="0"/>
              <a:t>Q3b. Open-Ended; Responses of 4% or More</a:t>
            </a:r>
          </a:p>
        </p:txBody>
      </p:sp>
      <p:sp>
        <p:nvSpPr>
          <p:cNvPr id="7" name="Rectangle 6"/>
          <p:cNvSpPr/>
          <p:nvPr/>
        </p:nvSpPr>
        <p:spPr>
          <a:xfrm>
            <a:off x="1676400" y="1295280"/>
            <a:ext cx="6172200" cy="646331"/>
          </a:xfrm>
          <a:prstGeom prst="rect">
            <a:avLst/>
          </a:prstGeom>
        </p:spPr>
        <p:txBody>
          <a:bodyPr wrap="square">
            <a:spAutoFit/>
          </a:bodyPr>
          <a:lstStyle/>
          <a:p>
            <a:pPr algn="ctr"/>
            <a:r>
              <a:rPr lang="en-US" i="1" dirty="0"/>
              <a:t>In a few of your own words, what are the main reasons why you would vote </a:t>
            </a:r>
            <a:r>
              <a:rPr lang="en-US" b="1" i="1" dirty="0">
                <a:solidFill>
                  <a:schemeClr val="accent4"/>
                </a:solidFill>
              </a:rPr>
              <a:t>NO</a:t>
            </a:r>
            <a:r>
              <a:rPr lang="en-US" i="1" dirty="0"/>
              <a:t> on this measure? </a:t>
            </a:r>
          </a:p>
        </p:txBody>
      </p:sp>
      <p:sp>
        <p:nvSpPr>
          <p:cNvPr id="6" name="Title 5">
            <a:extLst>
              <a:ext uri="{FF2B5EF4-FFF2-40B4-BE49-F238E27FC236}">
                <a16:creationId xmlns:a16="http://schemas.microsoft.com/office/drawing/2014/main" xmlns="" id="{E62D28F6-7CB5-4C46-BEF7-D5E73B21CE96}"/>
              </a:ext>
            </a:extLst>
          </p:cNvPr>
          <p:cNvSpPr>
            <a:spLocks noGrp="1"/>
          </p:cNvSpPr>
          <p:nvPr>
            <p:ph type="title"/>
          </p:nvPr>
        </p:nvSpPr>
        <p:spPr>
          <a:xfrm>
            <a:off x="533400" y="190500"/>
            <a:ext cx="8247444" cy="1143000"/>
          </a:xfrm>
        </p:spPr>
        <p:txBody>
          <a:bodyPr/>
          <a:lstStyle/>
          <a:p>
            <a:r>
              <a:rPr lang="en-US" sz="2500" dirty="0"/>
              <a:t>Those opposed have strong anti-tax sentiments, and tend to oppose cannabis cultivation in principle.</a:t>
            </a:r>
          </a:p>
        </p:txBody>
      </p:sp>
    </p:spTree>
    <p:extLst>
      <p:ext uri="{BB962C8B-B14F-4D97-AF65-F5344CB8AC3E}">
        <p14:creationId xmlns:p14="http://schemas.microsoft.com/office/powerpoint/2010/main" val="3513616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495584991"/>
              </p:ext>
            </p:extLst>
          </p:nvPr>
        </p:nvGraphicFramePr>
        <p:xfrm>
          <a:off x="381000" y="3733800"/>
          <a:ext cx="7696200" cy="2941026"/>
        </p:xfrm>
        <a:graphic>
          <a:graphicData uri="http://schemas.openxmlformats.org/drawingml/2006/chart">
            <c:chart xmlns:c="http://schemas.openxmlformats.org/drawingml/2006/chart" xmlns:r="http://schemas.openxmlformats.org/officeDocument/2006/relationships" r:id="rId2"/>
          </a:graphicData>
        </a:graphic>
      </p:graphicFrame>
      <p:sp>
        <p:nvSpPr>
          <p:cNvPr id="7" name="Right Bracket 6"/>
          <p:cNvSpPr/>
          <p:nvPr/>
        </p:nvSpPr>
        <p:spPr bwMode="auto">
          <a:xfrm>
            <a:off x="7733705" y="3832411"/>
            <a:ext cx="126404" cy="815215"/>
          </a:xfrm>
          <a:prstGeom prst="rightBracket">
            <a:avLst/>
          </a:prstGeom>
          <a:noFill/>
          <a:ln w="19050"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820738"/>
            <a:endParaRPr lang="en-US" dirty="0">
              <a:solidFill>
                <a:prstClr val="black"/>
              </a:solidFill>
            </a:endParaRPr>
          </a:p>
        </p:txBody>
      </p:sp>
      <p:sp>
        <p:nvSpPr>
          <p:cNvPr id="8" name="Right Bracket 7"/>
          <p:cNvSpPr/>
          <p:nvPr/>
        </p:nvSpPr>
        <p:spPr bwMode="auto">
          <a:xfrm>
            <a:off x="5255590" y="5057710"/>
            <a:ext cx="126404" cy="815215"/>
          </a:xfrm>
          <a:prstGeom prst="rightBracket">
            <a:avLst/>
          </a:prstGeom>
          <a:noFill/>
          <a:ln w="19050" cap="flat" cmpd="sng" algn="ctr">
            <a:solidFill>
              <a:schemeClr val="accent4"/>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820738"/>
            <a:endParaRPr lang="en-US" dirty="0">
              <a:solidFill>
                <a:prstClr val="black"/>
              </a:solidFill>
            </a:endParaRPr>
          </a:p>
        </p:txBody>
      </p:sp>
      <p:sp>
        <p:nvSpPr>
          <p:cNvPr id="9" name="TextBox 8"/>
          <p:cNvSpPr txBox="1"/>
          <p:nvPr/>
        </p:nvSpPr>
        <p:spPr>
          <a:xfrm>
            <a:off x="7772400" y="3800494"/>
            <a:ext cx="992631" cy="923330"/>
          </a:xfrm>
          <a:prstGeom prst="rect">
            <a:avLst/>
          </a:prstGeom>
          <a:noFill/>
        </p:spPr>
        <p:txBody>
          <a:bodyPr wrap="square" rtlCol="0">
            <a:spAutoFit/>
          </a:bodyPr>
          <a:lstStyle/>
          <a:p>
            <a:pPr algn="ctr"/>
            <a:r>
              <a:rPr lang="en-US" b="1" dirty="0">
                <a:solidFill>
                  <a:schemeClr val="accent1"/>
                </a:solidFill>
              </a:rPr>
              <a:t>Total Yes</a:t>
            </a:r>
            <a:br>
              <a:rPr lang="en-US" b="1" dirty="0">
                <a:solidFill>
                  <a:schemeClr val="accent1"/>
                </a:solidFill>
              </a:rPr>
            </a:br>
            <a:r>
              <a:rPr lang="en-US" b="1" dirty="0">
                <a:solidFill>
                  <a:schemeClr val="accent1"/>
                </a:solidFill>
              </a:rPr>
              <a:t>69%</a:t>
            </a:r>
          </a:p>
        </p:txBody>
      </p:sp>
      <p:sp>
        <p:nvSpPr>
          <p:cNvPr id="10" name="TextBox 9"/>
          <p:cNvSpPr txBox="1"/>
          <p:nvPr/>
        </p:nvSpPr>
        <p:spPr>
          <a:xfrm>
            <a:off x="5345488" y="5003652"/>
            <a:ext cx="918396" cy="923330"/>
          </a:xfrm>
          <a:prstGeom prst="rect">
            <a:avLst/>
          </a:prstGeom>
          <a:noFill/>
        </p:spPr>
        <p:txBody>
          <a:bodyPr wrap="square" rtlCol="0">
            <a:spAutoFit/>
          </a:bodyPr>
          <a:lstStyle/>
          <a:p>
            <a:pPr algn="ctr"/>
            <a:r>
              <a:rPr lang="en-US" b="1" dirty="0">
                <a:solidFill>
                  <a:schemeClr val="accent4"/>
                </a:solidFill>
              </a:rPr>
              <a:t>Total No</a:t>
            </a:r>
            <a:br>
              <a:rPr lang="en-US" b="1" dirty="0">
                <a:solidFill>
                  <a:schemeClr val="accent4"/>
                </a:solidFill>
              </a:rPr>
            </a:br>
            <a:r>
              <a:rPr lang="en-US" b="1" dirty="0">
                <a:solidFill>
                  <a:schemeClr val="accent4"/>
                </a:solidFill>
              </a:rPr>
              <a:t>26%</a:t>
            </a:r>
          </a:p>
        </p:txBody>
      </p:sp>
      <p:sp>
        <p:nvSpPr>
          <p:cNvPr id="2" name="Title 1"/>
          <p:cNvSpPr>
            <a:spLocks noGrp="1"/>
          </p:cNvSpPr>
          <p:nvPr>
            <p:ph type="title"/>
          </p:nvPr>
        </p:nvSpPr>
        <p:spPr/>
        <p:txBody>
          <a:bodyPr/>
          <a:lstStyle/>
          <a:p>
            <a:r>
              <a:rPr lang="en-US" sz="2600" dirty="0"/>
              <a:t>After hearing a statement in </a:t>
            </a:r>
            <a:r>
              <a:rPr lang="en-US" sz="2600" i="1" dirty="0"/>
              <a:t>favor</a:t>
            </a:r>
            <a:r>
              <a:rPr lang="en-US" sz="2600" dirty="0"/>
              <a:t> of the measure, more than two-thirds support it.</a:t>
            </a:r>
          </a:p>
        </p:txBody>
      </p:sp>
      <p:sp>
        <p:nvSpPr>
          <p:cNvPr id="11" name="Text Placeholder 10"/>
          <p:cNvSpPr>
            <a:spLocks noGrp="1"/>
          </p:cNvSpPr>
          <p:nvPr>
            <p:ph type="body" sz="quarter" idx="10"/>
          </p:nvPr>
        </p:nvSpPr>
        <p:spPr/>
        <p:txBody>
          <a:bodyPr/>
          <a:lstStyle/>
          <a:p>
            <a:r>
              <a:rPr lang="en-US" dirty="0"/>
              <a:t>Q8. Having heard this, do you think you would vote “yes” in favor of this measure or “no” to oppose it? </a:t>
            </a:r>
          </a:p>
        </p:txBody>
      </p:sp>
      <p:sp>
        <p:nvSpPr>
          <p:cNvPr id="6" name="Rectangle 5">
            <a:extLst>
              <a:ext uri="{FF2B5EF4-FFF2-40B4-BE49-F238E27FC236}">
                <a16:creationId xmlns:a16="http://schemas.microsoft.com/office/drawing/2014/main" xmlns="" id="{048F35D6-FA2F-4575-8990-57C0B5072A87}"/>
              </a:ext>
            </a:extLst>
          </p:cNvPr>
          <p:cNvSpPr/>
          <p:nvPr/>
        </p:nvSpPr>
        <p:spPr>
          <a:xfrm>
            <a:off x="134556" y="1175973"/>
            <a:ext cx="8874888" cy="2349361"/>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wrap="square">
            <a:spAutoFit/>
          </a:bodyPr>
          <a:lstStyle/>
          <a:p>
            <a:pPr marR="0" algn="just">
              <a:lnSpc>
                <a:spcPts val="1600"/>
              </a:lnSpc>
              <a:spcBef>
                <a:spcPts val="0"/>
              </a:spcBef>
              <a:spcAft>
                <a:spcPts val="0"/>
              </a:spcAft>
              <a:tabLst>
                <a:tab pos="4114800" algn="l"/>
                <a:tab pos="5943600" algn="r"/>
                <a:tab pos="6400800" algn="r"/>
              </a:tabLst>
            </a:pPr>
            <a:r>
              <a:rPr lang="en-US" sz="1600" b="1" u="sng" dirty="0">
                <a:solidFill>
                  <a:schemeClr val="accent1"/>
                </a:solidFill>
              </a:rPr>
              <a:t>Supporters</a:t>
            </a:r>
            <a:r>
              <a:rPr lang="en-US" sz="1600" dirty="0"/>
              <a:t> of this measure say that the cannabis</a:t>
            </a:r>
            <a:r>
              <a:rPr lang="en-US" sz="1600" b="1" dirty="0"/>
              <a:t> </a:t>
            </a:r>
            <a:r>
              <a:rPr lang="en-US" sz="1600" dirty="0"/>
              <a:t>industry will benefit from our County; we should ensure that they pay their own way and contribute to the community. This measure will ensure our County has the funding to appropriately regulate these newly-legalized cannabis businesses, and enforce laws protecting our community’s public safety, without having to take resources from existing programs. This revenue will allow us to fund substance abuse prevention programs. It will also provide sorely needed, locally-controlled revenue for public health programs and early childhood education services for young children.  By expanding access to early childhood care and to family services for parents, we can help ensure that every child in San Joaquin County gets off to a strong start and has the support they need to grow up healthy, happy and prepared for their future. Funds from this measure will be subject to strict accountability provisions, including annual independent audits and citizen oversight.</a:t>
            </a:r>
            <a:endParaRPr lang="en-US" sz="1600" dirty="0">
              <a:ea typeface="Times New Roman" panose="02020603050405020304" pitchFamily="18" charset="0"/>
            </a:endParaRPr>
          </a:p>
        </p:txBody>
      </p:sp>
    </p:spTree>
    <p:extLst>
      <p:ext uri="{BB962C8B-B14F-4D97-AF65-F5344CB8AC3E}">
        <p14:creationId xmlns:p14="http://schemas.microsoft.com/office/powerpoint/2010/main" val="3581631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708185652"/>
              </p:ext>
            </p:extLst>
          </p:nvPr>
        </p:nvGraphicFramePr>
        <p:xfrm>
          <a:off x="381000" y="3004211"/>
          <a:ext cx="8628445" cy="3550626"/>
        </p:xfrm>
        <a:graphic>
          <a:graphicData uri="http://schemas.openxmlformats.org/drawingml/2006/chart">
            <c:chart xmlns:c="http://schemas.openxmlformats.org/drawingml/2006/chart" xmlns:r="http://schemas.openxmlformats.org/officeDocument/2006/relationships" r:id="rId2"/>
          </a:graphicData>
        </a:graphic>
      </p:graphicFrame>
      <p:sp>
        <p:nvSpPr>
          <p:cNvPr id="7" name="Right Bracket 6"/>
          <p:cNvSpPr/>
          <p:nvPr/>
        </p:nvSpPr>
        <p:spPr bwMode="auto">
          <a:xfrm>
            <a:off x="7328199" y="3150240"/>
            <a:ext cx="126404" cy="984189"/>
          </a:xfrm>
          <a:prstGeom prst="rightBracket">
            <a:avLst/>
          </a:prstGeom>
          <a:noFill/>
          <a:ln w="19050"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820738"/>
            <a:endParaRPr lang="en-US" dirty="0">
              <a:solidFill>
                <a:prstClr val="black"/>
              </a:solidFill>
            </a:endParaRPr>
          </a:p>
        </p:txBody>
      </p:sp>
      <p:sp>
        <p:nvSpPr>
          <p:cNvPr id="8" name="Right Bracket 7"/>
          <p:cNvSpPr/>
          <p:nvPr/>
        </p:nvSpPr>
        <p:spPr bwMode="auto">
          <a:xfrm>
            <a:off x="6283991" y="4536897"/>
            <a:ext cx="126404" cy="984189"/>
          </a:xfrm>
          <a:prstGeom prst="rightBracket">
            <a:avLst/>
          </a:prstGeom>
          <a:noFill/>
          <a:ln w="19050" cap="flat" cmpd="sng" algn="ctr">
            <a:solidFill>
              <a:schemeClr val="accent4"/>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820738"/>
            <a:endParaRPr lang="en-US" dirty="0">
              <a:solidFill>
                <a:prstClr val="black"/>
              </a:solidFill>
            </a:endParaRPr>
          </a:p>
        </p:txBody>
      </p:sp>
      <p:sp>
        <p:nvSpPr>
          <p:cNvPr id="9" name="TextBox 8"/>
          <p:cNvSpPr txBox="1"/>
          <p:nvPr/>
        </p:nvSpPr>
        <p:spPr>
          <a:xfrm>
            <a:off x="7391401" y="3194711"/>
            <a:ext cx="992631" cy="923330"/>
          </a:xfrm>
          <a:prstGeom prst="rect">
            <a:avLst/>
          </a:prstGeom>
          <a:noFill/>
        </p:spPr>
        <p:txBody>
          <a:bodyPr wrap="square" rtlCol="0">
            <a:spAutoFit/>
          </a:bodyPr>
          <a:lstStyle/>
          <a:p>
            <a:pPr algn="ctr"/>
            <a:r>
              <a:rPr lang="en-US" b="1" dirty="0">
                <a:solidFill>
                  <a:schemeClr val="accent1"/>
                </a:solidFill>
              </a:rPr>
              <a:t>Total Yes</a:t>
            </a:r>
            <a:br>
              <a:rPr lang="en-US" b="1" dirty="0">
                <a:solidFill>
                  <a:schemeClr val="accent1"/>
                </a:solidFill>
              </a:rPr>
            </a:br>
            <a:r>
              <a:rPr lang="en-US" b="1" dirty="0">
                <a:solidFill>
                  <a:schemeClr val="accent1"/>
                </a:solidFill>
              </a:rPr>
              <a:t>55%</a:t>
            </a:r>
          </a:p>
        </p:txBody>
      </p:sp>
      <p:sp>
        <p:nvSpPr>
          <p:cNvPr id="10" name="TextBox 9"/>
          <p:cNvSpPr txBox="1"/>
          <p:nvPr/>
        </p:nvSpPr>
        <p:spPr>
          <a:xfrm>
            <a:off x="6410395" y="4528211"/>
            <a:ext cx="918396" cy="923330"/>
          </a:xfrm>
          <a:prstGeom prst="rect">
            <a:avLst/>
          </a:prstGeom>
          <a:noFill/>
        </p:spPr>
        <p:txBody>
          <a:bodyPr wrap="square" rtlCol="0">
            <a:spAutoFit/>
          </a:bodyPr>
          <a:lstStyle/>
          <a:p>
            <a:pPr algn="ctr"/>
            <a:r>
              <a:rPr lang="en-US" b="1" dirty="0">
                <a:solidFill>
                  <a:schemeClr val="accent4"/>
                </a:solidFill>
              </a:rPr>
              <a:t>Total No</a:t>
            </a:r>
            <a:br>
              <a:rPr lang="en-US" b="1" dirty="0">
                <a:solidFill>
                  <a:schemeClr val="accent4"/>
                </a:solidFill>
              </a:rPr>
            </a:br>
            <a:r>
              <a:rPr lang="en-US" b="1" dirty="0">
                <a:solidFill>
                  <a:schemeClr val="accent4"/>
                </a:solidFill>
              </a:rPr>
              <a:t>39%</a:t>
            </a:r>
          </a:p>
        </p:txBody>
      </p:sp>
      <p:sp>
        <p:nvSpPr>
          <p:cNvPr id="2" name="Title 1"/>
          <p:cNvSpPr>
            <a:spLocks noGrp="1"/>
          </p:cNvSpPr>
          <p:nvPr>
            <p:ph type="title"/>
          </p:nvPr>
        </p:nvSpPr>
        <p:spPr/>
        <p:txBody>
          <a:bodyPr/>
          <a:lstStyle/>
          <a:p>
            <a:r>
              <a:rPr lang="en-US" dirty="0"/>
              <a:t>After a statement </a:t>
            </a:r>
            <a:r>
              <a:rPr lang="en-US" i="1" dirty="0"/>
              <a:t>opposing</a:t>
            </a:r>
            <a:r>
              <a:rPr lang="en-US" dirty="0"/>
              <a:t> the measure, a slim majority supports it. </a:t>
            </a:r>
          </a:p>
        </p:txBody>
      </p:sp>
      <p:sp>
        <p:nvSpPr>
          <p:cNvPr id="11" name="Text Placeholder 10"/>
          <p:cNvSpPr>
            <a:spLocks noGrp="1"/>
          </p:cNvSpPr>
          <p:nvPr>
            <p:ph type="body" sz="quarter" idx="10"/>
          </p:nvPr>
        </p:nvSpPr>
        <p:spPr/>
        <p:txBody>
          <a:bodyPr/>
          <a:lstStyle/>
          <a:p>
            <a:r>
              <a:rPr lang="en-US" dirty="0"/>
              <a:t>Q9. Having heard this, do you think you would vote “yes” in favor of this measure or “no” to oppose it? </a:t>
            </a:r>
          </a:p>
        </p:txBody>
      </p:sp>
      <p:sp>
        <p:nvSpPr>
          <p:cNvPr id="6" name="Rectangle 5">
            <a:extLst>
              <a:ext uri="{FF2B5EF4-FFF2-40B4-BE49-F238E27FC236}">
                <a16:creationId xmlns:a16="http://schemas.microsoft.com/office/drawing/2014/main" xmlns="" id="{048F35D6-FA2F-4575-8990-57C0B5072A87}"/>
              </a:ext>
            </a:extLst>
          </p:cNvPr>
          <p:cNvSpPr/>
          <p:nvPr/>
        </p:nvSpPr>
        <p:spPr>
          <a:xfrm>
            <a:off x="134557" y="1293365"/>
            <a:ext cx="8874888" cy="1477328"/>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a:spAutoFit/>
          </a:bodyPr>
          <a:lstStyle/>
          <a:p>
            <a:pPr marR="0" algn="just">
              <a:spcBef>
                <a:spcPts val="0"/>
              </a:spcBef>
              <a:spcAft>
                <a:spcPts val="0"/>
              </a:spcAft>
              <a:tabLst>
                <a:tab pos="4114800" algn="l"/>
                <a:tab pos="5943600" algn="r"/>
                <a:tab pos="6400800" algn="r"/>
              </a:tabLst>
            </a:pPr>
            <a:r>
              <a:rPr lang="en-US" b="1" u="sng" dirty="0">
                <a:solidFill>
                  <a:schemeClr val="accent4"/>
                </a:solidFill>
              </a:rPr>
              <a:t>Opponents</a:t>
            </a:r>
            <a:r>
              <a:rPr lang="en-US" dirty="0"/>
              <a:t> of the tax measure say that taxing cannabis</a:t>
            </a:r>
            <a:r>
              <a:rPr lang="en-US" b="1" dirty="0"/>
              <a:t> </a:t>
            </a:r>
            <a:r>
              <a:rPr lang="en-US" dirty="0"/>
              <a:t>cultivation will only encourage more suppliers to stay in the illegal, unregulated and untaxed black market, increasing criminal activity and endangering public health. Others say that taxing cultivation will force growers to move to other counties, depriving us of jobs and future tax revenue. </a:t>
            </a:r>
            <a:endParaRPr lang="en-US" sz="1600" dirty="0">
              <a:ea typeface="Times New Roman" panose="02020603050405020304" pitchFamily="18" charset="0"/>
            </a:endParaRPr>
          </a:p>
        </p:txBody>
      </p:sp>
    </p:spTree>
    <p:extLst>
      <p:ext uri="{BB962C8B-B14F-4D97-AF65-F5344CB8AC3E}">
        <p14:creationId xmlns:p14="http://schemas.microsoft.com/office/powerpoint/2010/main" val="4098240494"/>
      </p:ext>
    </p:extLst>
  </p:cSld>
  <p:clrMapOvr>
    <a:masterClrMapping/>
  </p:clrMapOvr>
</p:sld>
</file>

<file path=ppt/theme/theme1.xml><?xml version="1.0" encoding="utf-8"?>
<a:theme xmlns:a="http://schemas.openxmlformats.org/drawingml/2006/main" name="1_Custom Design">
  <a:themeElements>
    <a:clrScheme name="Custom 914">
      <a:dk1>
        <a:srgbClr val="000000"/>
      </a:dk1>
      <a:lt1>
        <a:srgbClr val="FFFFFF"/>
      </a:lt1>
      <a:dk2>
        <a:srgbClr val="F9E0A3"/>
      </a:dk2>
      <a:lt2>
        <a:srgbClr val="00301A"/>
      </a:lt2>
      <a:accent1>
        <a:srgbClr val="2A5673"/>
      </a:accent1>
      <a:accent2>
        <a:srgbClr val="639FC6"/>
      </a:accent2>
      <a:accent3>
        <a:srgbClr val="FFFFFF"/>
      </a:accent3>
      <a:accent4>
        <a:srgbClr val="D68250"/>
      </a:accent4>
      <a:accent5>
        <a:srgbClr val="E6B496"/>
      </a:accent5>
      <a:accent6>
        <a:srgbClr val="A5A5A5"/>
      </a:accent6>
      <a:hlink>
        <a:srgbClr val="5F0224"/>
      </a:hlink>
      <a:folHlink>
        <a:srgbClr val="FCA2C2"/>
      </a:folHlink>
    </a:clrScheme>
    <a:fontScheme name="Custom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2521</TotalTime>
  <Words>1738</Words>
  <Application>Microsoft Office PowerPoint</Application>
  <PresentationFormat>Letter Paper (8.5x11 in)</PresentationFormat>
  <Paragraphs>239</Paragraphs>
  <Slides>21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MS Mincho</vt:lpstr>
      <vt:lpstr>Arial</vt:lpstr>
      <vt:lpstr>Arial Black</vt:lpstr>
      <vt:lpstr>Calibri</vt:lpstr>
      <vt:lpstr>Courier New</vt:lpstr>
      <vt:lpstr>Tahoma</vt:lpstr>
      <vt:lpstr>Times New Roman</vt:lpstr>
      <vt:lpstr>Wingdings</vt:lpstr>
      <vt:lpstr>1_Custom Design</vt:lpstr>
      <vt:lpstr>PowerPoint Presentation</vt:lpstr>
      <vt:lpstr>Methodology</vt:lpstr>
      <vt:lpstr>Voters feel positive about the direction of the County.</vt:lpstr>
      <vt:lpstr>Voter Support  for a Cannabis Cultivation Tax</vt:lpstr>
      <vt:lpstr>Based on draft ballot language, a solid majority supports the proposed tax.</vt:lpstr>
      <vt:lpstr>Voters who support the measure think cannabis businesses should be taxed, and like that it will create revenue.</vt:lpstr>
      <vt:lpstr>Those opposed have strong anti-tax sentiments, and tend to oppose cannabis cultivation in principle.</vt:lpstr>
      <vt:lpstr>After hearing a statement in favor of the measure, more than two-thirds support it.</vt:lpstr>
      <vt:lpstr>After a statement opposing the measure, a slim majority supports it. </vt:lpstr>
      <vt:lpstr>Younger voters are among the most supportive, particularly after an argument in favor of the measure.</vt:lpstr>
      <vt:lpstr>Support falls along partisan lines; Democrats and independents strongly back it, while Republicans are more modestly supportive.</vt:lpstr>
      <vt:lpstr>Geographic differences are relatively modest.</vt:lpstr>
      <vt:lpstr>Elements of the Measure</vt:lpstr>
      <vt:lpstr>A majority would prefer that the spending allocations be determined by the measure, and not left up to the board.</vt:lpstr>
      <vt:lpstr>Voters are clearly most interested in allocating revenue to early childhood education and youth programs.</vt:lpstr>
      <vt:lpstr>When asked how they would allocate the spending, there was not a dramatic difference between spending areas.</vt:lpstr>
      <vt:lpstr>Among more specific funding areas, voters prioritize childhood literacy and crime reduction.</vt:lpstr>
      <vt:lpstr>Enforcing cannabis cultivation, support for foster youth, and public safety dedicated to illegal cannabis were all lower tier priorities.</vt:lpstr>
      <vt:lpstr>Conclusions</vt:lpstr>
      <vt:lpstr>Conclusions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Mares-Kim</dc:creator>
  <cp:lastModifiedBy>Margaret Brodkin</cp:lastModifiedBy>
  <cp:revision>349</cp:revision>
  <dcterms:created xsi:type="dcterms:W3CDTF">2016-08-19T21:38:44Z</dcterms:created>
  <dcterms:modified xsi:type="dcterms:W3CDTF">2017-11-21T18:15:48Z</dcterms:modified>
</cp:coreProperties>
</file>