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4" r:id="rId2"/>
    <p:sldMasterId id="2147483685" r:id="rId3"/>
    <p:sldMasterId id="2147483698" r:id="rId4"/>
    <p:sldMasterId id="2147483712" r:id="rId5"/>
    <p:sldMasterId id="2147483724" r:id="rId6"/>
    <p:sldMasterId id="2147483748" r:id="rId7"/>
  </p:sldMasterIdLst>
  <p:notesMasterIdLst>
    <p:notesMasterId r:id="rId38"/>
  </p:notesMasterIdLst>
  <p:handoutMasterIdLst>
    <p:handoutMasterId r:id="rId39"/>
  </p:handoutMasterIdLst>
  <p:sldIdLst>
    <p:sldId id="258" r:id="rId8"/>
    <p:sldId id="277" r:id="rId9"/>
    <p:sldId id="260" r:id="rId10"/>
    <p:sldId id="262" r:id="rId11"/>
    <p:sldId id="296" r:id="rId12"/>
    <p:sldId id="261" r:id="rId13"/>
    <p:sldId id="289" r:id="rId14"/>
    <p:sldId id="287" r:id="rId15"/>
    <p:sldId id="291" r:id="rId16"/>
    <p:sldId id="288" r:id="rId17"/>
    <p:sldId id="293" r:id="rId18"/>
    <p:sldId id="295" r:id="rId19"/>
    <p:sldId id="297" r:id="rId20"/>
    <p:sldId id="286" r:id="rId21"/>
    <p:sldId id="264" r:id="rId22"/>
    <p:sldId id="298" r:id="rId23"/>
    <p:sldId id="265" r:id="rId24"/>
    <p:sldId id="266" r:id="rId25"/>
    <p:sldId id="268" r:id="rId26"/>
    <p:sldId id="299" r:id="rId27"/>
    <p:sldId id="281" r:id="rId28"/>
    <p:sldId id="271" r:id="rId29"/>
    <p:sldId id="283" r:id="rId30"/>
    <p:sldId id="294" r:id="rId31"/>
    <p:sldId id="273" r:id="rId32"/>
    <p:sldId id="274" r:id="rId33"/>
    <p:sldId id="275" r:id="rId34"/>
    <p:sldId id="276" r:id="rId35"/>
    <p:sldId id="278" r:id="rId36"/>
    <p:sldId id="279"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88" autoAdjust="0"/>
    <p:restoredTop sz="94660"/>
  </p:normalViewPr>
  <p:slideViewPr>
    <p:cSldViewPr snapToGrid="0">
      <p:cViewPr varScale="1">
        <p:scale>
          <a:sx n="116" d="100"/>
          <a:sy n="116" d="100"/>
        </p:scale>
        <p:origin x="8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F3FB1DC-DEF0-44B0-ABCC-19AB7F766AA1}" type="datetimeFigureOut">
              <a:rPr lang="en-US" smtClean="0"/>
              <a:t>3/26/2018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125537B-575C-4EA5-9B81-A1EC4D708197}" type="slidenum">
              <a:rPr lang="en-US" smtClean="0"/>
              <a:t>‹#›</a:t>
            </a:fld>
            <a:endParaRPr lang="en-US"/>
          </a:p>
        </p:txBody>
      </p:sp>
    </p:spTree>
    <p:extLst>
      <p:ext uri="{BB962C8B-B14F-4D97-AF65-F5344CB8AC3E}">
        <p14:creationId xmlns:p14="http://schemas.microsoft.com/office/powerpoint/2010/main" val="1001777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9E3BB74-DC05-429F-B277-85354D3A134F}" type="datetimeFigureOut">
              <a:rPr lang="en-US" smtClean="0"/>
              <a:t>3/26/2018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4CFFA7B-C043-48BA-A415-62CBED014974}" type="slidenum">
              <a:rPr lang="en-US" smtClean="0"/>
              <a:t>‹#›</a:t>
            </a:fld>
            <a:endParaRPr lang="en-US"/>
          </a:p>
        </p:txBody>
      </p:sp>
    </p:spTree>
    <p:extLst>
      <p:ext uri="{BB962C8B-B14F-4D97-AF65-F5344CB8AC3E}">
        <p14:creationId xmlns:p14="http://schemas.microsoft.com/office/powerpoint/2010/main" val="4143220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pPr eaLnBrk="1" hangingPunct="1"/>
            <a:endParaRPr lang="en-US" altLang="en-US" smtClean="0">
              <a:latin typeface="Times New Roman" panose="02020603050405020304" pitchFamily="18" charset="0"/>
            </a:endParaRPr>
          </a:p>
        </p:txBody>
      </p:sp>
      <p:sp>
        <p:nvSpPr>
          <p:cNvPr id="2867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57066" indent="-291179" eaLnBrk="0" hangingPunct="0">
              <a:spcBef>
                <a:spcPct val="30000"/>
              </a:spcBef>
              <a:defRPr sz="1200">
                <a:solidFill>
                  <a:schemeClr val="tx1"/>
                </a:solidFill>
                <a:latin typeface="Times New Roman" panose="02020603050405020304" pitchFamily="18" charset="0"/>
              </a:defRPr>
            </a:lvl2pPr>
            <a:lvl3pPr marL="1164717" indent="-232943" eaLnBrk="0" hangingPunct="0">
              <a:spcBef>
                <a:spcPct val="30000"/>
              </a:spcBef>
              <a:defRPr sz="1200">
                <a:solidFill>
                  <a:schemeClr val="tx1"/>
                </a:solidFill>
                <a:latin typeface="Times New Roman" panose="02020603050405020304" pitchFamily="18" charset="0"/>
              </a:defRPr>
            </a:lvl3pPr>
            <a:lvl4pPr marL="1630604" indent="-232943" eaLnBrk="0" hangingPunct="0">
              <a:spcBef>
                <a:spcPct val="30000"/>
              </a:spcBef>
              <a:defRPr sz="1200">
                <a:solidFill>
                  <a:schemeClr val="tx1"/>
                </a:solidFill>
                <a:latin typeface="Times New Roman" panose="02020603050405020304" pitchFamily="18" charset="0"/>
              </a:defRPr>
            </a:lvl4pPr>
            <a:lvl5pPr marL="2096491" indent="-232943" eaLnBrk="0" hangingPunct="0">
              <a:spcBef>
                <a:spcPct val="30000"/>
              </a:spcBef>
              <a:defRPr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3781B671-0F09-45A9-A9C2-B5FECEEFAD69}" type="slidenum">
              <a:rPr lang="en-US" altLang="en-US">
                <a:solidFill>
                  <a:srgbClr val="000000"/>
                </a:solidFill>
              </a:rPr>
              <a:pPr eaLnBrk="1" hangingPunct="1">
                <a:spcBef>
                  <a:spcPct val="0"/>
                </a:spcBef>
              </a:pPr>
              <a:t>7</a:t>
            </a:fld>
            <a:endParaRPr lang="en-US" altLang="en-US">
              <a:solidFill>
                <a:srgbClr val="000000"/>
              </a:solidFill>
            </a:endParaRPr>
          </a:p>
        </p:txBody>
      </p:sp>
    </p:spTree>
    <p:extLst>
      <p:ext uri="{BB962C8B-B14F-4D97-AF65-F5344CB8AC3E}">
        <p14:creationId xmlns:p14="http://schemas.microsoft.com/office/powerpoint/2010/main" val="3394716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t>
            </a:r>
            <a:r>
              <a:rPr lang="en-US" baseline="0" dirty="0" smtClean="0"/>
              <a:t> </a:t>
            </a:r>
          </a:p>
          <a:p>
            <a:r>
              <a:rPr lang="en-US" dirty="0" smtClean="0"/>
              <a:t>Result</a:t>
            </a:r>
            <a:r>
              <a:rPr lang="en-US" baseline="0" dirty="0" smtClean="0"/>
              <a:t> of forms you completed last year and info from HHS and other county departments—does not include General health, hospitals and Ole Health</a:t>
            </a:r>
          </a:p>
          <a:p>
            <a:r>
              <a:rPr lang="en-US" b="1" i="1" dirty="0" smtClean="0"/>
              <a:t>What is does</a:t>
            </a:r>
            <a:r>
              <a:rPr lang="en-US" b="1" i="1" baseline="0" dirty="0" smtClean="0"/>
              <a:t> a baseline budget tell us? </a:t>
            </a:r>
          </a:p>
          <a:p>
            <a:r>
              <a:rPr lang="en-US" b="1" i="1" baseline="0" dirty="0" smtClean="0"/>
              <a:t>First goal is to ensure that we maintain that baseline at $9M. </a:t>
            </a:r>
            <a:r>
              <a:rPr lang="en-US" baseline="0" dirty="0" smtClean="0"/>
              <a:t>Threshold for money that must remain committed if we are successful in establishing a sustainable public stream. </a:t>
            </a:r>
          </a:p>
          <a:p>
            <a:r>
              <a:rPr lang="en-US" baseline="0" dirty="0" smtClean="0"/>
              <a:t>All additions funds would be above the baseline</a:t>
            </a:r>
          </a:p>
          <a:p>
            <a:r>
              <a:rPr lang="en-US" baseline="0" dirty="0" smtClean="0"/>
              <a:t>It also tells us we are spending far less on children than our growing population of children deserves.—especially when we take out juvenile hall.</a:t>
            </a:r>
          </a:p>
          <a:p>
            <a:r>
              <a:rPr lang="en-US" baseline="0" dirty="0" smtClean="0"/>
              <a:t>Walk through the numbers.</a:t>
            </a:r>
            <a:endParaRPr lang="en-US" dirty="0"/>
          </a:p>
        </p:txBody>
      </p:sp>
      <p:sp>
        <p:nvSpPr>
          <p:cNvPr id="4" name="Slide Number Placeholder 3"/>
          <p:cNvSpPr>
            <a:spLocks noGrp="1"/>
          </p:cNvSpPr>
          <p:nvPr>
            <p:ph type="sldNum" sz="quarter" idx="10"/>
          </p:nvPr>
        </p:nvSpPr>
        <p:spPr/>
        <p:txBody>
          <a:bodyPr/>
          <a:lstStyle/>
          <a:p>
            <a:fld id="{417083F8-D5CA-4C5E-AB69-B36518A980A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670082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itchFamily="34" charset="-128"/>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57066" indent="-291179" eaLnBrk="0" hangingPunct="0">
              <a:spcBef>
                <a:spcPct val="30000"/>
              </a:spcBef>
              <a:defRPr sz="1200">
                <a:solidFill>
                  <a:schemeClr val="tx1"/>
                </a:solidFill>
                <a:latin typeface="Calibri" pitchFamily="34" charset="0"/>
                <a:ea typeface="ＭＳ Ｐゴシック" pitchFamily="34" charset="-128"/>
              </a:defRPr>
            </a:lvl2pPr>
            <a:lvl3pPr marL="1164717" indent="-232943" eaLnBrk="0" hangingPunct="0">
              <a:spcBef>
                <a:spcPct val="30000"/>
              </a:spcBef>
              <a:defRPr sz="1200">
                <a:solidFill>
                  <a:schemeClr val="tx1"/>
                </a:solidFill>
                <a:latin typeface="Calibri" pitchFamily="34" charset="0"/>
                <a:ea typeface="ＭＳ Ｐゴシック" pitchFamily="34" charset="-128"/>
              </a:defRPr>
            </a:lvl3pPr>
            <a:lvl4pPr marL="1630604" indent="-232943" eaLnBrk="0" hangingPunct="0">
              <a:spcBef>
                <a:spcPct val="30000"/>
              </a:spcBef>
              <a:defRPr sz="1200">
                <a:solidFill>
                  <a:schemeClr val="tx1"/>
                </a:solidFill>
                <a:latin typeface="Calibri" pitchFamily="34" charset="0"/>
                <a:ea typeface="ＭＳ Ｐゴシック" pitchFamily="34" charset="-128"/>
              </a:defRPr>
            </a:lvl4pPr>
            <a:lvl5pPr marL="2096491" indent="-232943" eaLnBrk="0" hangingPunct="0">
              <a:spcBef>
                <a:spcPct val="30000"/>
              </a:spcBef>
              <a:defRPr sz="1200">
                <a:solidFill>
                  <a:schemeClr val="tx1"/>
                </a:solidFill>
                <a:latin typeface="Calibri" pitchFamily="34" charset="0"/>
                <a:ea typeface="ＭＳ Ｐゴシック" pitchFamily="34" charset="-128"/>
              </a:defRPr>
            </a:lvl5pPr>
            <a:lvl6pPr marL="2562377" indent="-232943"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28264" indent="-232943"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94151" indent="-232943"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60038" indent="-232943"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ADC60D48-37AB-4F37-A4C1-1515CC28E2BB}" type="slidenum">
              <a:rPr lang="en-US" altLang="en-US">
                <a:solidFill>
                  <a:prstClr val="black"/>
                </a:solidFill>
              </a:rPr>
              <a:pPr eaLnBrk="1" hangingPunct="1">
                <a:spcBef>
                  <a:spcPct val="0"/>
                </a:spcBef>
              </a:pPr>
              <a:t>10</a:t>
            </a:fld>
            <a:endParaRPr lang="en-US" altLang="en-US">
              <a:solidFill>
                <a:prstClr val="black"/>
              </a:solidFill>
            </a:endParaRPr>
          </a:p>
        </p:txBody>
      </p:sp>
    </p:spTree>
    <p:extLst>
      <p:ext uri="{BB962C8B-B14F-4D97-AF65-F5344CB8AC3E}">
        <p14:creationId xmlns:p14="http://schemas.microsoft.com/office/powerpoint/2010/main" val="3460295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Success</a:t>
            </a:r>
            <a:r>
              <a:rPr lang="en-US" baseline="0" dirty="0"/>
              <a:t> in Algebra </a:t>
            </a:r>
            <a:r>
              <a:rPr lang="en-US" dirty="0"/>
              <a:t>is a key indicator of ongoing educational achievement and is critical for college preparation and acceptance.  In addition 26% of economically disadvantaged students scored proficient or higher compared to 62% of those not disadvantaged.</a:t>
            </a:r>
          </a:p>
          <a:p>
            <a:endParaRPr lang="en-US" dirty="0"/>
          </a:p>
        </p:txBody>
      </p:sp>
      <p:sp>
        <p:nvSpPr>
          <p:cNvPr id="4" name="Slide Number Placeholder 3"/>
          <p:cNvSpPr>
            <a:spLocks noGrp="1"/>
          </p:cNvSpPr>
          <p:nvPr>
            <p:ph type="sldNum" sz="quarter" idx="10"/>
          </p:nvPr>
        </p:nvSpPr>
        <p:spPr/>
        <p:txBody>
          <a:bodyPr/>
          <a:lstStyle/>
          <a:p>
            <a:fld id="{65ECD8A1-9BFD-4C4E-B927-6B0D00B64AE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874250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3/26/2018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491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3/26/2018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396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3/26/2018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0539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ver 2">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4191001" y="4364887"/>
            <a:ext cx="7086599" cy="1297621"/>
          </a:xfrm>
        </p:spPr>
        <p:txBody>
          <a:bodyPr>
            <a:noAutofit/>
          </a:bodyPr>
          <a:lstStyle>
            <a:lvl1pPr marL="0" indent="0" algn="l">
              <a:buNone/>
              <a:defRPr sz="26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bwMode="black">
          <a:xfrm>
            <a:off x="4191001" y="3709247"/>
            <a:ext cx="7086599" cy="474663"/>
          </a:xfrm>
          <a:prstGeom prst="rect">
            <a:avLst/>
          </a:prstGeom>
        </p:spPr>
        <p:txBody>
          <a:bodyPr>
            <a:noAutofit/>
          </a:bodyPr>
          <a:lstStyle>
            <a:lvl1pPr>
              <a:defRPr sz="37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186631" y="5970316"/>
            <a:ext cx="4458240" cy="205184"/>
          </a:xfrm>
        </p:spPr>
        <p:txBody>
          <a:bodyPr/>
          <a:lstStyle>
            <a:lvl1pPr marL="0" indent="0">
              <a:buNone/>
              <a:defRPr sz="1333" cap="all" baseline="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90012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StrongStartMarin_TBWB_PPT_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B83BB1-6759-504F-89DB-7A5E264942D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5447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976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B83BB1-6759-504F-89DB-7A5E264942D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2124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4B83BB1-6759-504F-89DB-7A5E264942D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8793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4B83BB1-6759-504F-89DB-7A5E264942D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8908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4B83BB1-6759-504F-89DB-7A5E264942D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639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B83BB1-6759-504F-89DB-7A5E264942D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6304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3/26/2018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216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B83BB1-6759-504F-89DB-7A5E264942D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5745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B83BB1-6759-504F-89DB-7A5E264942D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6870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B83BB1-6759-504F-89DB-7A5E264942D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2061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838200" y="1548245"/>
            <a:ext cx="10515600" cy="2240280"/>
          </a:xfrm>
        </p:spPr>
        <p:txBody>
          <a:bodyPr anchor="b">
            <a:normAutofit/>
          </a:bodyPr>
          <a:lstStyle>
            <a:lvl1pPr algn="ctr">
              <a:defRPr sz="4400">
                <a:solidFill>
                  <a:schemeClr val="bg1"/>
                </a:solidFill>
              </a:defRPr>
            </a:lvl1pPr>
          </a:lstStyle>
          <a:p>
            <a:r>
              <a:rPr lang="en-US"/>
              <a:t>Click to edit Master title style</a:t>
            </a:r>
          </a:p>
        </p:txBody>
      </p:sp>
      <p:sp>
        <p:nvSpPr>
          <p:cNvPr id="3" name="Subtitle 2"/>
          <p:cNvSpPr>
            <a:spLocks noGrp="1"/>
          </p:cNvSpPr>
          <p:nvPr>
            <p:ph type="subTitle" idx="1"/>
          </p:nvPr>
        </p:nvSpPr>
        <p:spPr>
          <a:xfrm>
            <a:off x="838200" y="3854659"/>
            <a:ext cx="10515600" cy="1143000"/>
          </a:xfrm>
        </p:spPr>
        <p:txBody>
          <a:bodyPr>
            <a:normAutofit/>
          </a:bodyPr>
          <a:lstStyle>
            <a:lvl1pPr marL="0" indent="0" algn="ctr">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801380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533400" y="5084483"/>
            <a:ext cx="11125200" cy="914400"/>
          </a:xfrm>
        </p:spPr>
        <p:txBody>
          <a:bodyPr anchor="b">
            <a:normAutofit/>
          </a:bodyPr>
          <a:lstStyle>
            <a:lvl1pPr algn="ctr">
              <a:defRPr sz="4400" spc="-50" baseline="0">
                <a:solidFill>
                  <a:schemeClr val="bg1"/>
                </a:solidFill>
              </a:defRPr>
            </a:lvl1pPr>
          </a:lstStyle>
          <a:p>
            <a:r>
              <a:rPr lang="en-US"/>
              <a:t>Click to edit Master title style</a:t>
            </a:r>
            <a:endParaRPr lang="en-US" dirty="0"/>
          </a:p>
        </p:txBody>
      </p:sp>
      <p:sp>
        <p:nvSpPr>
          <p:cNvPr id="9" name="Picture Placeholder 2" descr="An empty placeholder to add an image. Click on the placeholder and select the image that you wish to add"/>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descr="An empty placeholder to add an image. Click on the placeholder and select the image that you wish to add"/>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descr="An empty placeholder to add an image. Click on the placeholder and select the image that you wish to add"/>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994490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vl1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solidFill>
                  <a:prstClr val="white"/>
                </a:solidFill>
              </a:rPr>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solidFill>
                  <a:prstClr val="white"/>
                </a:solidFill>
              </a:rPr>
              <a:pPr/>
              <a:t>3/26/2018</a:t>
            </a:fld>
            <a:endParaRPr lang="en-US">
              <a:solidFill>
                <a:prstClr val="white"/>
              </a:solidFill>
            </a:endParaRPr>
          </a:p>
        </p:txBody>
      </p:sp>
      <p:sp>
        <p:nvSpPr>
          <p:cNvPr id="6" name="Slide Number Placeholder 5"/>
          <p:cNvSpPr>
            <a:spLocks noGrp="1"/>
          </p:cNvSpPr>
          <p:nvPr>
            <p:ph type="sldNum" sz="quarter" idx="12"/>
          </p:nvPr>
        </p:nvSpPr>
        <p:spPr/>
        <p:txBody>
          <a:bodyPr/>
          <a:lstStyle/>
          <a:p>
            <a:fld id="{E31375A4-56A4-47D6-9801-1991572033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3672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1850" y="2483427"/>
            <a:ext cx="10515600" cy="2743200"/>
          </a:xfrm>
        </p:spPr>
        <p:txBody>
          <a:bodyPr anchor="b">
            <a:normAutofit/>
          </a:bodyPr>
          <a:lstStyle>
            <a:lvl1pPr algn="ctr">
              <a:defRPr sz="4400" spc="-50" baseline="0">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835025" y="5257800"/>
            <a:ext cx="10515600" cy="914400"/>
          </a:xfrm>
        </p:spPr>
        <p:txBody>
          <a:bodyPr>
            <a:normAutofit/>
          </a:bodyPr>
          <a:lstStyle>
            <a:lvl1pPr marL="0" indent="0" algn="ctr">
              <a:spcBef>
                <a:spcPts val="0"/>
              </a:spcBef>
              <a:buFontTx/>
              <a:buNone/>
              <a:defRPr sz="2000" cap="all" spc="50" baseline="0">
                <a:solidFill>
                  <a:schemeClr val="bg1"/>
                </a:solidFill>
              </a:defRPr>
            </a:lvl1pPr>
            <a:lvl2pPr marL="365760" indent="0" algn="ctr">
              <a:buNone/>
              <a:defRPr sz="2000" cap="all" spc="50" baseline="0">
                <a:solidFill>
                  <a:schemeClr val="bg1"/>
                </a:solidFill>
              </a:defRPr>
            </a:lvl2pPr>
            <a:lvl3pPr algn="ctr">
              <a:defRPr sz="2000" cap="all" spc="50" baseline="0">
                <a:solidFill>
                  <a:schemeClr val="bg1"/>
                </a:solidFill>
              </a:defRPr>
            </a:lvl3pPr>
            <a:lvl4pPr algn="ctr">
              <a:defRPr sz="2000" cap="all" spc="50" baseline="0">
                <a:solidFill>
                  <a:schemeClr val="bg1"/>
                </a:solidFill>
              </a:defRPr>
            </a:lvl4pPr>
            <a:lvl5pPr algn="ctr">
              <a:defRPr sz="2000" cap="all" spc="50"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21417773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solidFill>
                  <a:prstClr val="white"/>
                </a:solidFill>
              </a:rPr>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solidFill>
                  <a:prstClr val="white"/>
                </a:solidFill>
              </a:rPr>
              <a:pPr/>
              <a:t>3/26/2018</a:t>
            </a:fld>
            <a:endParaRPr lang="en-US">
              <a:solidFill>
                <a:prstClr val="white"/>
              </a:solidFill>
            </a:endParaRPr>
          </a:p>
        </p:txBody>
      </p:sp>
      <p:sp>
        <p:nvSpPr>
          <p:cNvPr id="7" name="Slide Number Placeholder 6"/>
          <p:cNvSpPr>
            <a:spLocks noGrp="1"/>
          </p:cNvSpPr>
          <p:nvPr>
            <p:ph type="sldNum" sz="quarter" idx="12"/>
          </p:nvPr>
        </p:nvSpPr>
        <p:spPr/>
        <p:txBody>
          <a:bodyPr/>
          <a:lstStyle/>
          <a:p>
            <a:fld id="{E31375A4-56A4-47D6-9801-1991572033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0162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27048"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7048"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solidFill>
                  <a:prstClr val="white"/>
                </a:solidFill>
              </a:rPr>
              <a:t>Add a footer</a:t>
            </a:r>
          </a:p>
        </p:txBody>
      </p:sp>
      <p:sp>
        <p:nvSpPr>
          <p:cNvPr id="7" name="Date Placeholder 6"/>
          <p:cNvSpPr>
            <a:spLocks noGrp="1"/>
          </p:cNvSpPr>
          <p:nvPr>
            <p:ph type="dt" sz="half" idx="10"/>
          </p:nvPr>
        </p:nvSpPr>
        <p:spPr/>
        <p:txBody>
          <a:bodyPr/>
          <a:lstStyle/>
          <a:p>
            <a:fld id="{37CC0096-1860-4642-9CD2-0079EA5E7CD1}" type="datetimeFigureOut">
              <a:rPr lang="en-US" smtClean="0">
                <a:solidFill>
                  <a:prstClr val="white"/>
                </a:solidFill>
              </a:rPr>
              <a:pPr/>
              <a:t>3/26/2018</a:t>
            </a:fld>
            <a:endParaRPr lang="en-US">
              <a:solidFill>
                <a:prstClr val="white"/>
              </a:solidFill>
            </a:endParaRPr>
          </a:p>
        </p:txBody>
      </p:sp>
      <p:sp>
        <p:nvSpPr>
          <p:cNvPr id="9" name="Slide Number Placeholder 8"/>
          <p:cNvSpPr>
            <a:spLocks noGrp="1"/>
          </p:cNvSpPr>
          <p:nvPr>
            <p:ph type="sldNum" sz="quarter" idx="12"/>
          </p:nvPr>
        </p:nvSpPr>
        <p:spPr/>
        <p:txBody>
          <a:bodyPr/>
          <a:lstStyle/>
          <a:p>
            <a:fld id="{E31375A4-56A4-47D6-9801-1991572033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8287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solidFill>
                  <a:prstClr val="white"/>
                </a:solidFill>
              </a:rPr>
              <a:t>Add a footer</a:t>
            </a:r>
          </a:p>
        </p:txBody>
      </p:sp>
      <p:sp>
        <p:nvSpPr>
          <p:cNvPr id="3" name="Date Placeholder 2"/>
          <p:cNvSpPr>
            <a:spLocks noGrp="1"/>
          </p:cNvSpPr>
          <p:nvPr>
            <p:ph type="dt" sz="half" idx="10"/>
          </p:nvPr>
        </p:nvSpPr>
        <p:spPr/>
        <p:txBody>
          <a:bodyPr/>
          <a:lstStyle/>
          <a:p>
            <a:fld id="{37CC0096-1860-4642-9CD2-0079EA5E7CD1}" type="datetimeFigureOut">
              <a:rPr lang="en-US" smtClean="0">
                <a:solidFill>
                  <a:prstClr val="white"/>
                </a:solidFill>
              </a:rPr>
              <a:pPr/>
              <a:t>3/26/2018</a:t>
            </a:fld>
            <a:endParaRPr lang="en-US">
              <a:solidFill>
                <a:prstClr val="white"/>
              </a:solidFill>
            </a:endParaRPr>
          </a:p>
        </p:txBody>
      </p:sp>
      <p:sp>
        <p:nvSpPr>
          <p:cNvPr id="5" name="Slide Number Placeholder 4"/>
          <p:cNvSpPr>
            <a:spLocks noGrp="1"/>
          </p:cNvSpPr>
          <p:nvPr>
            <p:ph type="sldNum" sz="quarter" idx="12"/>
          </p:nvPr>
        </p:nvSpPr>
        <p:spPr/>
        <p:txBody>
          <a:bodyPr/>
          <a:lstStyle/>
          <a:p>
            <a:fld id="{E31375A4-56A4-47D6-9801-1991572033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7209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3/26/2018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29890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22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51812" y="1672934"/>
            <a:ext cx="3506788" cy="2880360"/>
          </a:xfrm>
        </p:spPr>
        <p:txBody>
          <a:bodyPr anchor="b">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530352" y="457200"/>
            <a:ext cx="7242111" cy="5715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51812" y="4590288"/>
            <a:ext cx="3514564" cy="1581912"/>
          </a:xfrm>
        </p:spPr>
        <p:txBody>
          <a:bodyPr/>
          <a:lstStyle>
            <a:lvl1pPr marL="0" indent="0">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solidFill>
                  <a:prstClr val="white"/>
                </a:solidFill>
              </a:rPr>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solidFill>
                  <a:prstClr val="white"/>
                </a:solidFill>
              </a:rPr>
              <a:pPr/>
              <a:t>3/26/2018</a:t>
            </a:fld>
            <a:endParaRPr lang="en-US">
              <a:solidFill>
                <a:prstClr val="white"/>
              </a:solidFill>
            </a:endParaRPr>
          </a:p>
        </p:txBody>
      </p:sp>
      <p:sp>
        <p:nvSpPr>
          <p:cNvPr id="7" name="Slide Number Placeholder 6"/>
          <p:cNvSpPr>
            <a:spLocks noGrp="1"/>
          </p:cNvSpPr>
          <p:nvPr>
            <p:ph type="sldNum" sz="quarter" idx="12"/>
          </p:nvPr>
        </p:nvSpPr>
        <p:spPr/>
        <p:txBody>
          <a:bodyPr/>
          <a:lstStyle/>
          <a:p>
            <a:fld id="{E31375A4-56A4-47D6-9801-1991572033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5284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8153400" y="0"/>
            <a:ext cx="403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532813" y="1683327"/>
            <a:ext cx="3125787" cy="2877260"/>
          </a:xfrm>
        </p:spPr>
        <p:txBody>
          <a:bodyPr anchor="b">
            <a:normAutofit/>
          </a:bodyPr>
          <a:lstStyle>
            <a:lvl1pPr>
              <a:defRPr sz="3000">
                <a:solidFill>
                  <a:schemeClr val="bg1"/>
                </a:solidFill>
              </a:defRPr>
            </a:lvl1pPr>
          </a:lstStyle>
          <a:p>
            <a:r>
              <a:rPr lang="en-US"/>
              <a:t>Click to edit Master title style</a:t>
            </a:r>
          </a:p>
        </p:txBody>
      </p:sp>
      <p:sp>
        <p:nvSpPr>
          <p:cNvPr id="6" name="Picture Placeholder 2" descr="An empty placeholder to add an image. Click on the placeholder and select the image that you wish to add"/>
          <p:cNvSpPr>
            <a:spLocks noGrp="1"/>
          </p:cNvSpPr>
          <p:nvPr>
            <p:ph type="pic" idx="1"/>
          </p:nvPr>
        </p:nvSpPr>
        <p:spPr>
          <a:xfrm>
            <a:off x="0" y="0"/>
            <a:ext cx="8101584" cy="6857999"/>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32813" y="4591761"/>
            <a:ext cx="3125787" cy="1580440"/>
          </a:xfrm>
        </p:spPr>
        <p:txBody>
          <a:bodyPr/>
          <a:lstStyle>
            <a:lvl1pPr marL="0" indent="0">
              <a:spcBef>
                <a:spcPts val="8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5028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vl1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solidFill>
                  <a:prstClr val="white"/>
                </a:solidFill>
              </a:rPr>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solidFill>
                  <a:prstClr val="white"/>
                </a:solidFill>
              </a:rPr>
              <a:pPr/>
              <a:t>3/26/2018</a:t>
            </a:fld>
            <a:endParaRPr lang="en-US">
              <a:solidFill>
                <a:prstClr val="white"/>
              </a:solidFill>
            </a:endParaRPr>
          </a:p>
        </p:txBody>
      </p:sp>
      <p:sp>
        <p:nvSpPr>
          <p:cNvPr id="6" name="Slide Number Placeholder 5"/>
          <p:cNvSpPr>
            <a:spLocks noGrp="1"/>
          </p:cNvSpPr>
          <p:nvPr>
            <p:ph type="sldNum" sz="quarter" idx="12"/>
          </p:nvPr>
        </p:nvSpPr>
        <p:spPr/>
        <p:txBody>
          <a:bodyPr/>
          <a:lstStyle/>
          <a:p>
            <a:fld id="{E31375A4-56A4-47D6-9801-1991572033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3982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57200"/>
            <a:ext cx="1943100" cy="5719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457200"/>
            <a:ext cx="7048500" cy="5719762"/>
          </a:xfrm>
        </p:spPr>
        <p:txBody>
          <a:bodyPr vert="eaVert"/>
          <a:lstStyle>
            <a:lvl1pPr>
              <a:defRPr/>
            </a:lvl1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solidFill>
                  <a:prstClr val="white"/>
                </a:solidFill>
              </a:rPr>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solidFill>
                  <a:prstClr val="white"/>
                </a:solidFill>
              </a:rPr>
              <a:pPr/>
              <a:t>3/26/2018</a:t>
            </a:fld>
            <a:endParaRPr lang="en-US">
              <a:solidFill>
                <a:prstClr val="white"/>
              </a:solidFill>
            </a:endParaRPr>
          </a:p>
        </p:txBody>
      </p:sp>
      <p:sp>
        <p:nvSpPr>
          <p:cNvPr id="6" name="Slide Number Placeholder 5"/>
          <p:cNvSpPr>
            <a:spLocks noGrp="1"/>
          </p:cNvSpPr>
          <p:nvPr>
            <p:ph type="sldNum" sz="quarter" idx="12"/>
          </p:nvPr>
        </p:nvSpPr>
        <p:spPr/>
        <p:txBody>
          <a:bodyPr/>
          <a:lstStyle/>
          <a:p>
            <a:fld id="{E31375A4-56A4-47D6-9801-1991572033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6367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sp>
        <p:nvSpPr>
          <p:cNvPr id="6" name="Rectangle 5"/>
          <p:cNvSpPr/>
          <p:nvPr userDrawn="1"/>
        </p:nvSpPr>
        <p:spPr>
          <a:xfrm>
            <a:off x="315385" y="233364"/>
            <a:ext cx="11561233" cy="63912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1800">
              <a:noFill/>
            </a:endParaRPr>
          </a:p>
        </p:txBody>
      </p:sp>
      <p:pic>
        <p:nvPicPr>
          <p:cNvPr id="7" name="Picture 16" descr="title1.png"/>
          <p:cNvPicPr>
            <a:picLocks noChangeAspect="1"/>
          </p:cNvPicPr>
          <p:nvPr userDrawn="1"/>
        </p:nvPicPr>
        <p:blipFill>
          <a:blip r:embed="rId2">
            <a:extLst>
              <a:ext uri="{28A0092B-C50C-407E-A947-70E740481C1C}">
                <a14:useLocalDpi xmlns:a14="http://schemas.microsoft.com/office/drawing/2010/main" val="0"/>
              </a:ext>
            </a:extLst>
          </a:blip>
          <a:srcRect l="27910" t="16312" r="2057" b="17934"/>
          <a:stretch>
            <a:fillRect/>
          </a:stretch>
        </p:blipFill>
        <p:spPr bwMode="auto">
          <a:xfrm>
            <a:off x="306918" y="227013"/>
            <a:ext cx="11573933" cy="308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childrensAlliance-logo-large.eps"/>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99585" y="1"/>
            <a:ext cx="4091516"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bwMode="black">
          <a:xfrm>
            <a:off x="918632" y="4364888"/>
            <a:ext cx="10358967" cy="1297621"/>
          </a:xfrm>
        </p:spPr>
        <p:txBody>
          <a:bodyPr>
            <a:no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bwMode="black">
          <a:xfrm>
            <a:off x="918632" y="3709248"/>
            <a:ext cx="10358967" cy="474663"/>
          </a:xfrm>
          <a:prstGeom prst="rect">
            <a:avLst/>
          </a:prstGeom>
        </p:spPr>
        <p:txBody>
          <a:bodyPr>
            <a:noAutofit/>
          </a:bodyPr>
          <a:lstStyle>
            <a:lvl1pPr>
              <a:defRPr sz="28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914400" y="5970316"/>
            <a:ext cx="6516915" cy="153888"/>
          </a:xfrm>
        </p:spPr>
        <p:txBody>
          <a:bodyPr/>
          <a:lstStyle>
            <a:lvl1pPr marL="0" indent="0">
              <a:buNone/>
              <a:defRPr sz="1000" cap="all" baseline="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2550739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7" y="1573218"/>
            <a:ext cx="9080500" cy="1523494"/>
          </a:xfrm>
        </p:spPr>
        <p:txBody>
          <a:bodyPr/>
          <a:lstStyle>
            <a:lvl1pPr>
              <a:spcAft>
                <a:spcPts val="18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3"/>
          <p:cNvSpPr>
            <a:spLocks noGrp="1"/>
          </p:cNvSpPr>
          <p:nvPr>
            <p:ph type="title"/>
          </p:nvPr>
        </p:nvSpPr>
        <p:spPr>
          <a:xfrm>
            <a:off x="918635" y="748778"/>
            <a:ext cx="8948928"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27812037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ng Headline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7" y="1572161"/>
            <a:ext cx="9080500" cy="1446550"/>
          </a:xfrm>
        </p:spPr>
        <p:txBody>
          <a:bodyPr/>
          <a:lstStyle>
            <a:lvl1pPr>
              <a:spcAft>
                <a:spcPts val="12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3"/>
          <p:cNvSpPr>
            <a:spLocks noGrp="1"/>
          </p:cNvSpPr>
          <p:nvPr>
            <p:ph type="title"/>
          </p:nvPr>
        </p:nvSpPr>
        <p:spPr>
          <a:xfrm>
            <a:off x="918635" y="748778"/>
            <a:ext cx="8948928"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15478389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ong Headline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3" y="1559832"/>
            <a:ext cx="5003195" cy="1446550"/>
          </a:xfrm>
        </p:spPr>
        <p:txBody>
          <a:bodyPr/>
          <a:lstStyle>
            <a:lvl1pPr>
              <a:spcAft>
                <a:spcPts val="12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6255053" y="1559832"/>
            <a:ext cx="5003195" cy="1446550"/>
          </a:xfrm>
        </p:spPr>
        <p:txBody>
          <a:bodyPr/>
          <a:lstStyle>
            <a:lvl1pPr>
              <a:spcAft>
                <a:spcPts val="12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3"/>
          <p:cNvSpPr>
            <a:spLocks noGrp="1"/>
          </p:cNvSpPr>
          <p:nvPr>
            <p:ph type="title"/>
          </p:nvPr>
        </p:nvSpPr>
        <p:spPr>
          <a:xfrm>
            <a:off x="918634" y="736449"/>
            <a:ext cx="9426725"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2076514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Long Headline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633" y="1572161"/>
            <a:ext cx="5003195" cy="1446550"/>
          </a:xfrm>
        </p:spPr>
        <p:txBody>
          <a:bodyPr/>
          <a:lstStyle>
            <a:lvl1pPr>
              <a:spcAft>
                <a:spcPts val="12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3"/>
          <p:cNvSpPr>
            <a:spLocks noGrp="1"/>
          </p:cNvSpPr>
          <p:nvPr>
            <p:ph type="title"/>
          </p:nvPr>
        </p:nvSpPr>
        <p:spPr>
          <a:xfrm>
            <a:off x="918633" y="748778"/>
            <a:ext cx="8948928"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227366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5015DF-A4DD-4618-9DEF-7109081816E6}" type="datetimeFigureOut">
              <a:rPr lang="en-US" smtClean="0">
                <a:solidFill>
                  <a:prstClr val="black">
                    <a:tint val="75000"/>
                  </a:prstClr>
                </a:solidFill>
              </a:rPr>
              <a:pPr/>
              <a:t>3/26/2018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5635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nspiring sales reps">
    <p:spTree>
      <p:nvGrpSpPr>
        <p:cNvPr id="1" name=""/>
        <p:cNvGrpSpPr/>
        <p:nvPr/>
      </p:nvGrpSpPr>
      <p:grpSpPr>
        <a:xfrm>
          <a:off x="0" y="0"/>
          <a:ext cx="0" cy="0"/>
          <a:chOff x="0" y="0"/>
          <a:chExt cx="0" cy="0"/>
        </a:xfrm>
      </p:grpSpPr>
      <p:pic>
        <p:nvPicPr>
          <p:cNvPr id="3" name="Picture 13" descr="childrensAlliance-logo.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18752" y="-112713"/>
            <a:ext cx="1212849"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a:spLocks noGrp="1"/>
          </p:cNvSpPr>
          <p:nvPr>
            <p:ph type="body" idx="1"/>
          </p:nvPr>
        </p:nvSpPr>
        <p:spPr>
          <a:xfrm>
            <a:off x="914400" y="2232662"/>
            <a:ext cx="10353523" cy="1500187"/>
          </a:xfrm>
        </p:spPr>
        <p:txBody>
          <a:bodyPr>
            <a:noAutofit/>
          </a:bodyPr>
          <a:lstStyle>
            <a:lvl1pPr marL="0" indent="0" algn="l">
              <a:buNone/>
              <a:defRPr sz="32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87840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nspiring Sales Reps 2">
    <p:spTree>
      <p:nvGrpSpPr>
        <p:cNvPr id="1" name=""/>
        <p:cNvGrpSpPr/>
        <p:nvPr/>
      </p:nvGrpSpPr>
      <p:grpSpPr>
        <a:xfrm>
          <a:off x="0" y="0"/>
          <a:ext cx="0" cy="0"/>
          <a:chOff x="0" y="0"/>
          <a:chExt cx="0" cy="0"/>
        </a:xfrm>
      </p:grpSpPr>
      <p:sp>
        <p:nvSpPr>
          <p:cNvPr id="4" name="Rectangle 3"/>
          <p:cNvSpPr/>
          <p:nvPr userDrawn="1"/>
        </p:nvSpPr>
        <p:spPr>
          <a:xfrm>
            <a:off x="315385" y="233364"/>
            <a:ext cx="11559116" cy="639127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1800">
              <a:noFill/>
            </a:endParaRPr>
          </a:p>
        </p:txBody>
      </p:sp>
      <p:pic>
        <p:nvPicPr>
          <p:cNvPr id="5" name="Picture 16" descr="childrensAlliance-logo.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18752" y="-112713"/>
            <a:ext cx="1212849"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914400" y="2232662"/>
            <a:ext cx="10353523" cy="1500187"/>
          </a:xfrm>
        </p:spPr>
        <p:txBody>
          <a:bodyPr>
            <a:noAutofit/>
          </a:bodyPr>
          <a:lstStyle>
            <a:lvl1pPr marL="0" indent="0" algn="l">
              <a:buNone/>
              <a:defRPr sz="32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118881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315385" y="233364"/>
            <a:ext cx="11559116" cy="63912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1800">
              <a:noFill/>
            </a:endParaRPr>
          </a:p>
        </p:txBody>
      </p:sp>
      <p:pic>
        <p:nvPicPr>
          <p:cNvPr id="5" name="Picture 16" descr="childrensAlliance-logo.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18752" y="-112713"/>
            <a:ext cx="1212849"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
          <p:cNvSpPr>
            <a:spLocks noGrp="1"/>
          </p:cNvSpPr>
          <p:nvPr>
            <p:ph type="body" idx="1"/>
          </p:nvPr>
        </p:nvSpPr>
        <p:spPr bwMode="black">
          <a:xfrm>
            <a:off x="914400" y="2232662"/>
            <a:ext cx="10353523" cy="1500187"/>
          </a:xfrm>
        </p:spPr>
        <p:txBody>
          <a:bodyPr>
            <a:noAutofit/>
          </a:bodyPr>
          <a:lstStyle>
            <a:lvl1pPr marL="0" indent="0" algn="l">
              <a:buNone/>
              <a:defRPr sz="32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03660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Breaker">
    <p:spTree>
      <p:nvGrpSpPr>
        <p:cNvPr id="1" name=""/>
        <p:cNvGrpSpPr/>
        <p:nvPr/>
      </p:nvGrpSpPr>
      <p:grpSpPr>
        <a:xfrm>
          <a:off x="0" y="0"/>
          <a:ext cx="0" cy="0"/>
          <a:chOff x="0" y="0"/>
          <a:chExt cx="0" cy="0"/>
        </a:xfrm>
      </p:grpSpPr>
      <p:sp>
        <p:nvSpPr>
          <p:cNvPr id="4" name="Rectangle 3"/>
          <p:cNvSpPr/>
          <p:nvPr userDrawn="1"/>
        </p:nvSpPr>
        <p:spPr>
          <a:xfrm>
            <a:off x="315385" y="233364"/>
            <a:ext cx="11559116" cy="63912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1800">
              <a:noFill/>
            </a:endParaRPr>
          </a:p>
        </p:txBody>
      </p:sp>
      <p:pic>
        <p:nvPicPr>
          <p:cNvPr id="5" name="Picture 16" descr="childrensAlliance-logo.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18752" y="-112713"/>
            <a:ext cx="1212849"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bwMode="black">
          <a:xfrm>
            <a:off x="918633" y="3667127"/>
            <a:ext cx="10363200" cy="661988"/>
          </a:xfrm>
          <a:prstGeom prst="rect">
            <a:avLst/>
          </a:prstGeom>
        </p:spPr>
        <p:txBody>
          <a:bodyPr anchor="t">
            <a:noAutofit/>
          </a:bodyPr>
          <a:lstStyle>
            <a:lvl1pPr algn="l">
              <a:defRPr sz="4000" b="1" cap="none">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bwMode="black">
          <a:xfrm>
            <a:off x="914400" y="4509296"/>
            <a:ext cx="9084733" cy="1500187"/>
          </a:xfrm>
        </p:spPr>
        <p:txBody>
          <a:bodyPr>
            <a:noAutofit/>
          </a:bodyPr>
          <a:lstStyle>
            <a:lvl1pPr marL="0" indent="0" algn="l">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006363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ubsection Breaker">
    <p:spTree>
      <p:nvGrpSpPr>
        <p:cNvPr id="1" name=""/>
        <p:cNvGrpSpPr/>
        <p:nvPr/>
      </p:nvGrpSpPr>
      <p:grpSpPr>
        <a:xfrm>
          <a:off x="0" y="0"/>
          <a:ext cx="0" cy="0"/>
          <a:chOff x="0" y="0"/>
          <a:chExt cx="0" cy="0"/>
        </a:xfrm>
      </p:grpSpPr>
      <p:sp>
        <p:nvSpPr>
          <p:cNvPr id="6" name="Rectangle 5"/>
          <p:cNvSpPr/>
          <p:nvPr userDrawn="1"/>
        </p:nvSpPr>
        <p:spPr>
          <a:xfrm>
            <a:off x="315385" y="233364"/>
            <a:ext cx="11559116" cy="639127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1800">
              <a:noFill/>
            </a:endParaRPr>
          </a:p>
        </p:txBody>
      </p:sp>
      <p:pic>
        <p:nvPicPr>
          <p:cNvPr id="7" name="Picture 16" descr="childrensAlliance-logo.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18752" y="-112713"/>
            <a:ext cx="1212849"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8633" y="3667127"/>
            <a:ext cx="10363200" cy="661988"/>
          </a:xfrm>
          <a:prstGeom prst="rect">
            <a:avLst/>
          </a:prstGeom>
        </p:spPr>
        <p:txBody>
          <a:bodyPr anchor="t">
            <a:noAutofit/>
          </a:bodyPr>
          <a:lstStyle>
            <a:lvl1pPr algn="l">
              <a:defRPr sz="4000" b="1" cap="none">
                <a:solidFill>
                  <a:srgbClr val="000000"/>
                </a:solidFill>
              </a:defRPr>
            </a:lvl1pPr>
          </a:lstStyle>
          <a:p>
            <a:r>
              <a:rPr lang="en-US"/>
              <a:t>Click to edit Master title style</a:t>
            </a:r>
            <a:endParaRPr lang="en-US" dirty="0"/>
          </a:p>
        </p:txBody>
      </p:sp>
      <p:sp>
        <p:nvSpPr>
          <p:cNvPr id="3" name="Text Placeholder 2"/>
          <p:cNvSpPr>
            <a:spLocks noGrp="1"/>
          </p:cNvSpPr>
          <p:nvPr>
            <p:ph type="body" idx="1"/>
          </p:nvPr>
        </p:nvSpPr>
        <p:spPr>
          <a:xfrm>
            <a:off x="914400" y="4509296"/>
            <a:ext cx="9084733" cy="1500187"/>
          </a:xfrm>
        </p:spPr>
        <p:txBody>
          <a:bodyPr>
            <a:noAutofit/>
          </a:bodyPr>
          <a:lstStyle>
            <a:lvl1pPr marL="0" indent="0" algn="l">
              <a:buNone/>
              <a:defRPr sz="24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Text Placeholder 4"/>
          <p:cNvSpPr>
            <a:spLocks noGrp="1"/>
          </p:cNvSpPr>
          <p:nvPr>
            <p:ph type="body" sz="quarter" idx="10"/>
          </p:nvPr>
        </p:nvSpPr>
        <p:spPr>
          <a:xfrm>
            <a:off x="914400" y="3338283"/>
            <a:ext cx="5317067" cy="322943"/>
          </a:xfrm>
        </p:spPr>
        <p:txBody>
          <a:bodyPr>
            <a:noAutofit/>
          </a:bodyPr>
          <a:lstStyle>
            <a:lvl1pPr marL="0" indent="0">
              <a:buNone/>
              <a:defRPr sz="180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508243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ue sub-section breaker">
    <p:spTree>
      <p:nvGrpSpPr>
        <p:cNvPr id="1" name=""/>
        <p:cNvGrpSpPr/>
        <p:nvPr/>
      </p:nvGrpSpPr>
      <p:grpSpPr>
        <a:xfrm>
          <a:off x="0" y="0"/>
          <a:ext cx="0" cy="0"/>
          <a:chOff x="0" y="0"/>
          <a:chExt cx="0" cy="0"/>
        </a:xfrm>
      </p:grpSpPr>
      <p:sp>
        <p:nvSpPr>
          <p:cNvPr id="7" name="Rectangle 6"/>
          <p:cNvSpPr/>
          <p:nvPr userDrawn="1"/>
        </p:nvSpPr>
        <p:spPr>
          <a:xfrm>
            <a:off x="315385" y="233364"/>
            <a:ext cx="11559116" cy="63912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1800">
              <a:noFill/>
            </a:endParaRPr>
          </a:p>
        </p:txBody>
      </p:sp>
      <p:sp>
        <p:nvSpPr>
          <p:cNvPr id="4" name="Title 1"/>
          <p:cNvSpPr>
            <a:spLocks noGrp="1"/>
          </p:cNvSpPr>
          <p:nvPr>
            <p:ph type="title"/>
          </p:nvPr>
        </p:nvSpPr>
        <p:spPr bwMode="black">
          <a:xfrm>
            <a:off x="918633" y="3667127"/>
            <a:ext cx="10363200" cy="661988"/>
          </a:xfrm>
          <a:prstGeom prst="rect">
            <a:avLst/>
          </a:prstGeom>
        </p:spPr>
        <p:txBody>
          <a:bodyPr anchor="t">
            <a:noAutofit/>
          </a:bodyPr>
          <a:lstStyle>
            <a:lvl1pPr algn="l">
              <a:defRPr sz="4000" b="1" cap="none">
                <a:solidFill>
                  <a:schemeClr val="bg1"/>
                </a:solidFill>
              </a:defRPr>
            </a:lvl1pPr>
          </a:lstStyle>
          <a:p>
            <a:r>
              <a:rPr lang="en-US"/>
              <a:t>Click to edit Master title style</a:t>
            </a:r>
            <a:endParaRPr lang="en-US" dirty="0"/>
          </a:p>
        </p:txBody>
      </p:sp>
      <p:sp>
        <p:nvSpPr>
          <p:cNvPr id="5" name="Text Placeholder 2"/>
          <p:cNvSpPr>
            <a:spLocks noGrp="1"/>
          </p:cNvSpPr>
          <p:nvPr>
            <p:ph type="body" idx="1"/>
          </p:nvPr>
        </p:nvSpPr>
        <p:spPr bwMode="black">
          <a:xfrm>
            <a:off x="914400" y="4509296"/>
            <a:ext cx="9084733" cy="1500187"/>
          </a:xfrm>
        </p:spPr>
        <p:txBody>
          <a:bodyPr>
            <a:noAutofit/>
          </a:bodyPr>
          <a:lstStyle>
            <a:lvl1pPr marL="0" indent="0" algn="l">
              <a:buNone/>
              <a:defRPr sz="24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Text Placeholder 4"/>
          <p:cNvSpPr>
            <a:spLocks noGrp="1"/>
          </p:cNvSpPr>
          <p:nvPr>
            <p:ph type="body" sz="quarter" idx="10"/>
          </p:nvPr>
        </p:nvSpPr>
        <p:spPr bwMode="black">
          <a:xfrm>
            <a:off x="914400" y="3338283"/>
            <a:ext cx="5317067" cy="322943"/>
          </a:xfrm>
        </p:spPr>
        <p:txBody>
          <a:bodyPr>
            <a:noAutofit/>
          </a:bodyPr>
          <a:lstStyle>
            <a:lvl1pPr marL="0" indent="0">
              <a:buNone/>
              <a:defRPr sz="180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120075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3"/>
          <p:cNvSpPr>
            <a:spLocks noGrp="1"/>
          </p:cNvSpPr>
          <p:nvPr>
            <p:ph type="title"/>
          </p:nvPr>
        </p:nvSpPr>
        <p:spPr>
          <a:xfrm>
            <a:off x="885191" y="641622"/>
            <a:ext cx="8207917" cy="308133"/>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28242643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935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4" name="Rectangle 12"/>
          <p:cNvSpPr>
            <a:spLocks noChangeArrowheads="1"/>
          </p:cNvSpPr>
          <p:nvPr userDrawn="1"/>
        </p:nvSpPr>
        <p:spPr bwMode="auto">
          <a:xfrm>
            <a:off x="0" y="1"/>
            <a:ext cx="12192000" cy="2074863"/>
          </a:xfrm>
          <a:prstGeom prst="rect">
            <a:avLst/>
          </a:prstGeom>
          <a:solidFill>
            <a:srgbClr val="9FAA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fontAlgn="base" hangingPunct="1">
              <a:spcBef>
                <a:spcPct val="0"/>
              </a:spcBef>
              <a:spcAft>
                <a:spcPct val="0"/>
              </a:spcAft>
              <a:defRPr/>
            </a:pPr>
            <a:endParaRPr lang="en-US" altLang="en-US" sz="2400" smtClean="0">
              <a:solidFill>
                <a:srgbClr val="000000"/>
              </a:solidFill>
            </a:endParaRPr>
          </a:p>
        </p:txBody>
      </p:sp>
      <p:sp>
        <p:nvSpPr>
          <p:cNvPr id="5" name="Text Box 15"/>
          <p:cNvSpPr txBox="1">
            <a:spLocks noChangeArrowheads="1"/>
          </p:cNvSpPr>
          <p:nvPr userDrawn="1"/>
        </p:nvSpPr>
        <p:spPr bwMode="auto">
          <a:xfrm>
            <a:off x="33867" y="6200775"/>
            <a:ext cx="1215813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fontAlgn="base" hangingPunct="1">
              <a:spcBef>
                <a:spcPct val="50000"/>
              </a:spcBef>
              <a:spcAft>
                <a:spcPct val="0"/>
              </a:spcAft>
              <a:defRPr/>
            </a:pPr>
            <a:r>
              <a:rPr lang="en-US" altLang="en-US" sz="2800" smtClean="0">
                <a:solidFill>
                  <a:srgbClr val="000000"/>
                </a:solidFill>
                <a:latin typeface="AGaramond Bold" pitchFamily="18" charset="0"/>
              </a:rPr>
              <a:t>Children’s Network</a:t>
            </a:r>
            <a:r>
              <a:rPr lang="en-US" altLang="en-US" sz="3600" smtClean="0">
                <a:solidFill>
                  <a:srgbClr val="000000"/>
                </a:solidFill>
                <a:latin typeface="AGaramond Bold" pitchFamily="18" charset="0"/>
              </a:rPr>
              <a:t>    </a:t>
            </a:r>
            <a:r>
              <a:rPr lang="en-US" altLang="en-US" sz="2000" i="1" smtClean="0">
                <a:solidFill>
                  <a:srgbClr val="000000"/>
                </a:solidFill>
                <a:latin typeface="AGaramond Bold" pitchFamily="18" charset="0"/>
              </a:rPr>
              <a:t>a united voice for the children of Solano County</a:t>
            </a:r>
            <a:endParaRPr lang="en-US" altLang="en-US" sz="2000" smtClean="0">
              <a:solidFill>
                <a:srgbClr val="000000"/>
              </a:solidFill>
              <a:latin typeface="AGaramond Bold" pitchFamily="18" charset="0"/>
            </a:endParaRPr>
          </a:p>
        </p:txBody>
      </p:sp>
      <p:sp>
        <p:nvSpPr>
          <p:cNvPr id="4109" name="Rectangle 13"/>
          <p:cNvSpPr>
            <a:spLocks noGrp="1" noChangeArrowheads="1"/>
          </p:cNvSpPr>
          <p:nvPr>
            <p:ph type="ctrTitle"/>
          </p:nvPr>
        </p:nvSpPr>
        <p:spPr>
          <a:xfrm>
            <a:off x="1030817" y="454025"/>
            <a:ext cx="10363200" cy="1143000"/>
          </a:xfrm>
        </p:spPr>
        <p:txBody>
          <a:bodyPr anchor="t"/>
          <a:lstStyle>
            <a:lvl1pPr algn="ctr">
              <a:defRPr/>
            </a:lvl1pPr>
          </a:lstStyle>
          <a:p>
            <a:pPr lvl="0"/>
            <a:r>
              <a:rPr lang="en-US" altLang="en-US" noProof="0" smtClean="0"/>
              <a:t>Click to edit Master title style</a:t>
            </a:r>
          </a:p>
        </p:txBody>
      </p:sp>
      <p:sp>
        <p:nvSpPr>
          <p:cNvPr id="4110" name="Rectangle 14"/>
          <p:cNvSpPr>
            <a:spLocks noGrp="1" noChangeArrowheads="1"/>
          </p:cNvSpPr>
          <p:nvPr>
            <p:ph type="subTitle" idx="1"/>
          </p:nvPr>
        </p:nvSpPr>
        <p:spPr>
          <a:xfrm>
            <a:off x="2846918" y="1547813"/>
            <a:ext cx="8851900" cy="723900"/>
          </a:xfrm>
          <a:solidFill>
            <a:srgbClr val="006ABC"/>
          </a:solidFill>
        </p:spPr>
        <p:txBody>
          <a:bodyPr/>
          <a:lstStyle>
            <a:lvl1pPr marL="0" indent="0" algn="ctr">
              <a:buFontTx/>
              <a:buNone/>
              <a:defRPr sz="2800">
                <a:solidFill>
                  <a:schemeClr val="bg1"/>
                </a:solidFill>
              </a:defRPr>
            </a:lvl1pPr>
          </a:lstStyle>
          <a:p>
            <a:pPr lvl="0"/>
            <a:r>
              <a:rPr lang="en-US" altLang="en-US" noProof="0" smtClean="0"/>
              <a:t>Click to edit Master subtitle style</a:t>
            </a:r>
          </a:p>
        </p:txBody>
      </p:sp>
    </p:spTree>
    <p:extLst>
      <p:ext uri="{BB962C8B-B14F-4D97-AF65-F5344CB8AC3E}">
        <p14:creationId xmlns:p14="http://schemas.microsoft.com/office/powerpoint/2010/main" val="350269623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1945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5015DF-A4DD-4618-9DEF-7109081816E6}" type="datetimeFigureOut">
              <a:rPr lang="en-US" smtClean="0">
                <a:solidFill>
                  <a:prstClr val="black">
                    <a:tint val="75000"/>
                  </a:prstClr>
                </a:solidFill>
              </a:rPr>
              <a:pPr/>
              <a:t>3/26/2018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886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868898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819276"/>
            <a:ext cx="5080000"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819276"/>
            <a:ext cx="5080000"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06260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15596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206385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153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706893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35731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5160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4984" y="204788"/>
            <a:ext cx="2732616" cy="58912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5018" y="204788"/>
            <a:ext cx="7996767" cy="58912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09516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622575-D365-45F3-A475-FC6D717C2998}" type="datetimeFigureOut">
              <a:rPr lang="en-US" smtClean="0">
                <a:solidFill>
                  <a:prstClr val="black">
                    <a:tint val="75000"/>
                  </a:prstClr>
                </a:solidFill>
              </a:rPr>
              <a:pPr/>
              <a:t>3/26/2018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2B1AA6-E562-4411-BC8E-D3A284E253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513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5015DF-A4DD-4618-9DEF-7109081816E6}" type="datetimeFigureOut">
              <a:rPr lang="en-US" smtClean="0">
                <a:solidFill>
                  <a:prstClr val="black">
                    <a:tint val="75000"/>
                  </a:prstClr>
                </a:solidFill>
              </a:rPr>
              <a:pPr/>
              <a:t>3/26/2018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9659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622575-D365-45F3-A475-FC6D717C2998}" type="datetimeFigureOut">
              <a:rPr lang="en-US" smtClean="0">
                <a:solidFill>
                  <a:prstClr val="black">
                    <a:tint val="75000"/>
                  </a:prstClr>
                </a:solidFill>
              </a:rPr>
              <a:pPr/>
              <a:t>3/26/2018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2B1AA6-E562-4411-BC8E-D3A284E253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1308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622575-D365-45F3-A475-FC6D717C2998}" type="datetimeFigureOut">
              <a:rPr lang="en-US" smtClean="0">
                <a:solidFill>
                  <a:prstClr val="black">
                    <a:tint val="75000"/>
                  </a:prstClr>
                </a:solidFill>
              </a:rPr>
              <a:pPr/>
              <a:t>3/26/2018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2B1AA6-E562-4411-BC8E-D3A284E253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0173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622575-D365-45F3-A475-FC6D717C2998}" type="datetimeFigureOut">
              <a:rPr lang="en-US" smtClean="0">
                <a:solidFill>
                  <a:prstClr val="black">
                    <a:tint val="75000"/>
                  </a:prstClr>
                </a:solidFill>
              </a:rPr>
              <a:pPr/>
              <a:t>3/26/2018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2B1AA6-E562-4411-BC8E-D3A284E253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5694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622575-D365-45F3-A475-FC6D717C2998}" type="datetimeFigureOut">
              <a:rPr lang="en-US" smtClean="0">
                <a:solidFill>
                  <a:prstClr val="black">
                    <a:tint val="75000"/>
                  </a:prstClr>
                </a:solidFill>
              </a:rPr>
              <a:pPr/>
              <a:t>3/26/2018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2B1AA6-E562-4411-BC8E-D3A284E253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4552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622575-D365-45F3-A475-FC6D717C2998}" type="datetimeFigureOut">
              <a:rPr lang="en-US" smtClean="0">
                <a:solidFill>
                  <a:prstClr val="black">
                    <a:tint val="75000"/>
                  </a:prstClr>
                </a:solidFill>
              </a:rPr>
              <a:pPr/>
              <a:t>3/26/2018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2B1AA6-E562-4411-BC8E-D3A284E253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0077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622575-D365-45F3-A475-FC6D717C2998}" type="datetimeFigureOut">
              <a:rPr lang="en-US" smtClean="0">
                <a:solidFill>
                  <a:prstClr val="black">
                    <a:tint val="75000"/>
                  </a:prstClr>
                </a:solidFill>
              </a:rPr>
              <a:pPr/>
              <a:t>3/26/2018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2B1AA6-E562-4411-BC8E-D3A284E253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7561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622575-D365-45F3-A475-FC6D717C2998}" type="datetimeFigureOut">
              <a:rPr lang="en-US" smtClean="0">
                <a:solidFill>
                  <a:prstClr val="black">
                    <a:tint val="75000"/>
                  </a:prstClr>
                </a:solidFill>
              </a:rPr>
              <a:pPr/>
              <a:t>3/26/2018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2B1AA6-E562-4411-BC8E-D3A284E253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1849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622575-D365-45F3-A475-FC6D717C2998}" type="datetimeFigureOut">
              <a:rPr lang="en-US" smtClean="0">
                <a:solidFill>
                  <a:prstClr val="black">
                    <a:tint val="75000"/>
                  </a:prstClr>
                </a:solidFill>
              </a:rPr>
              <a:pPr/>
              <a:t>3/26/2018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2B1AA6-E562-4411-BC8E-D3A284E253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6318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622575-D365-45F3-A475-FC6D717C2998}" type="datetimeFigureOut">
              <a:rPr lang="en-US" smtClean="0">
                <a:solidFill>
                  <a:prstClr val="black">
                    <a:tint val="75000"/>
                  </a:prstClr>
                </a:solidFill>
              </a:rPr>
              <a:pPr/>
              <a:t>3/26/2018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2B1AA6-E562-4411-BC8E-D3A284E253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0086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622575-D365-45F3-A475-FC6D717C2998}" type="datetimeFigureOut">
              <a:rPr lang="en-US" smtClean="0">
                <a:solidFill>
                  <a:prstClr val="black">
                    <a:tint val="75000"/>
                  </a:prstClr>
                </a:solidFill>
              </a:rPr>
              <a:pPr/>
              <a:t>3/26/2018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2B1AA6-E562-4411-BC8E-D3A284E253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215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5015DF-A4DD-4618-9DEF-7109081816E6}" type="datetimeFigureOut">
              <a:rPr lang="en-US" smtClean="0">
                <a:solidFill>
                  <a:prstClr val="black">
                    <a:tint val="75000"/>
                  </a:prstClr>
                </a:solidFill>
              </a:rPr>
              <a:pPr/>
              <a:t>3/26/2018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41586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11887200" cy="877824"/>
          </a:xfrm>
        </p:spPr>
        <p:txBody>
          <a:bodyPr/>
          <a:lstStyle/>
          <a:p>
            <a:r>
              <a:rPr lang="en-US"/>
              <a:t>Click to edit Master title style</a:t>
            </a:r>
            <a:endParaRPr/>
          </a:p>
        </p:txBody>
      </p:sp>
      <p:sp>
        <p:nvSpPr>
          <p:cNvPr id="3" name="Subtitle 2"/>
          <p:cNvSpPr>
            <a:spLocks noGrp="1"/>
          </p:cNvSpPr>
          <p:nvPr>
            <p:ph type="subTitle" idx="1"/>
          </p:nvPr>
        </p:nvSpPr>
        <p:spPr>
          <a:xfrm>
            <a:off x="1219200" y="3034554"/>
            <a:ext cx="10668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a:xfrm>
            <a:off x="313369" y="6386513"/>
            <a:ext cx="3860800" cy="365125"/>
          </a:xfrm>
        </p:spPr>
        <p:txBody>
          <a:bodyPr/>
          <a:lstStyle/>
          <a:p>
            <a:endParaRPr lang="en-US" dirty="0">
              <a:solidFill>
                <a:srgbClr val="EBDDC3"/>
              </a:solidFill>
              <a:latin typeface="Tw Cen MT"/>
            </a:endParaRPr>
          </a:p>
        </p:txBody>
      </p:sp>
      <p:sp>
        <p:nvSpPr>
          <p:cNvPr id="6" name="Slide Number Placeholder 5"/>
          <p:cNvSpPr>
            <a:spLocks noGrp="1"/>
          </p:cNvSpPr>
          <p:nvPr>
            <p:ph type="sldNum" sz="quarter" idx="12"/>
          </p:nvPr>
        </p:nvSpPr>
        <p:spPr/>
        <p:txBody>
          <a:bodyPr/>
          <a:lstStyle/>
          <a:p>
            <a:fld id="{60752D90-A960-4084-B833-D8CDE5BF8A00}" type="slidenum">
              <a:rPr lang="en-US" smtClean="0">
                <a:solidFill>
                  <a:srgbClr val="EBDDC3"/>
                </a:solidFill>
                <a:latin typeface="Tw Cen MT"/>
              </a:rPr>
              <a:pPr/>
              <a:t>‹#›</a:t>
            </a:fld>
            <a:endParaRPr lang="en-US" dirty="0">
              <a:solidFill>
                <a:srgbClr val="EBDDC3"/>
              </a:solidFill>
              <a:latin typeface="Tw Cen MT"/>
            </a:endParaRPr>
          </a:p>
        </p:txBody>
      </p:sp>
    </p:spTree>
    <p:extLst>
      <p:ext uri="{BB962C8B-B14F-4D97-AF65-F5344CB8AC3E}">
        <p14:creationId xmlns:p14="http://schemas.microsoft.com/office/powerpoint/2010/main" val="2731667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dirty="0">
              <a:solidFill>
                <a:srgbClr val="775F55"/>
              </a:solidFill>
              <a:latin typeface="Tw Cen MT"/>
            </a:endParaRPr>
          </a:p>
        </p:txBody>
      </p:sp>
      <p:sp>
        <p:nvSpPr>
          <p:cNvPr id="6" name="Slide Number Placeholder 5"/>
          <p:cNvSpPr>
            <a:spLocks noGrp="1"/>
          </p:cNvSpPr>
          <p:nvPr>
            <p:ph type="sldNum" sz="quarter" idx="12"/>
          </p:nvPr>
        </p:nvSpPr>
        <p:spPr/>
        <p:txBody>
          <a:bodyPr/>
          <a:lstStyle/>
          <a:p>
            <a:fld id="{60752D90-A960-4084-B833-D8CDE5BF8A00}" type="slidenum">
              <a:rPr lang="en-US" smtClean="0">
                <a:solidFill>
                  <a:prstClr val="black">
                    <a:lumMod val="65000"/>
                    <a:lumOff val="35000"/>
                  </a:prstClr>
                </a:solidFill>
                <a:latin typeface="Tw Cen MT"/>
              </a:rPr>
              <a:pPr/>
              <a:t>‹#›</a:t>
            </a:fld>
            <a:endParaRPr lang="en-US" dirty="0">
              <a:solidFill>
                <a:prstClr val="black">
                  <a:lumMod val="65000"/>
                  <a:lumOff val="35000"/>
                </a:prstClr>
              </a:solidFill>
              <a:latin typeface="Tw Cen MT"/>
            </a:endParaRPr>
          </a:p>
        </p:txBody>
      </p:sp>
    </p:spTree>
    <p:extLst>
      <p:ext uri="{BB962C8B-B14F-4D97-AF65-F5344CB8AC3E}">
        <p14:creationId xmlns:p14="http://schemas.microsoft.com/office/powerpoint/2010/main" val="31089212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11887200" cy="914400"/>
          </a:xfrm>
        </p:spPr>
        <p:txBody>
          <a:bodyPr/>
          <a:lstStyle/>
          <a:p>
            <a:r>
              <a:rPr lang="en-US"/>
              <a:t>Click to edit Master title style</a:t>
            </a:r>
            <a:endParaRPr/>
          </a:p>
        </p:txBody>
      </p:sp>
      <p:sp>
        <p:nvSpPr>
          <p:cNvPr id="3" name="Subtitle 2"/>
          <p:cNvSpPr>
            <a:spLocks noGrp="1"/>
          </p:cNvSpPr>
          <p:nvPr>
            <p:ph type="subTitle" idx="1"/>
          </p:nvPr>
        </p:nvSpPr>
        <p:spPr>
          <a:xfrm>
            <a:off x="1219200" y="5943600"/>
            <a:ext cx="10668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9" name="Picture Placeholder 8"/>
          <p:cNvSpPr>
            <a:spLocks noGrp="1"/>
          </p:cNvSpPr>
          <p:nvPr>
            <p:ph type="pic" sz="quarter" idx="13"/>
          </p:nvPr>
        </p:nvSpPr>
        <p:spPr>
          <a:xfrm>
            <a:off x="1236133" y="1129553"/>
            <a:ext cx="10651067" cy="3886200"/>
          </a:xfrm>
        </p:spPr>
        <p:txBody>
          <a:bodyPr>
            <a:normAutofit/>
          </a:bodyPr>
          <a:lstStyle>
            <a:lvl1pPr marL="0" indent="0">
              <a:buNone/>
              <a:defRPr sz="1800"/>
            </a:lvl1pPr>
          </a:lstStyle>
          <a:p>
            <a:r>
              <a:rPr lang="en-US"/>
              <a:t>Drag picture to placeholder or click icon to add</a:t>
            </a:r>
            <a:endParaRPr/>
          </a:p>
        </p:txBody>
      </p:sp>
    </p:spTree>
    <p:extLst>
      <p:ext uri="{BB962C8B-B14F-4D97-AF65-F5344CB8AC3E}">
        <p14:creationId xmlns:p14="http://schemas.microsoft.com/office/powerpoint/2010/main" val="10733339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118872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1219200" y="5484607"/>
            <a:ext cx="10668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solidFill>
                <a:srgbClr val="775F55"/>
              </a:solidFill>
              <a:latin typeface="Tw Cen MT"/>
            </a:endParaRPr>
          </a:p>
        </p:txBody>
      </p:sp>
      <p:sp>
        <p:nvSpPr>
          <p:cNvPr id="6" name="Slide Number Placeholder 5"/>
          <p:cNvSpPr>
            <a:spLocks noGrp="1"/>
          </p:cNvSpPr>
          <p:nvPr>
            <p:ph type="sldNum" sz="quarter" idx="12"/>
          </p:nvPr>
        </p:nvSpPr>
        <p:spPr/>
        <p:txBody>
          <a:bodyPr/>
          <a:lstStyle/>
          <a:p>
            <a:fld id="{60752D90-A960-4084-B833-D8CDE5BF8A00}" type="slidenum">
              <a:rPr lang="en-US" smtClean="0">
                <a:solidFill>
                  <a:prstClr val="black">
                    <a:lumMod val="65000"/>
                    <a:lumOff val="35000"/>
                  </a:prstClr>
                </a:solidFill>
                <a:latin typeface="Tw Cen MT"/>
              </a:rPr>
              <a:pPr/>
              <a:t>‹#›</a:t>
            </a:fld>
            <a:endParaRPr lang="en-US" dirty="0">
              <a:solidFill>
                <a:prstClr val="black">
                  <a:lumMod val="65000"/>
                  <a:lumOff val="35000"/>
                </a:prstClr>
              </a:solidFill>
              <a:latin typeface="Tw Cen MT"/>
            </a:endParaRPr>
          </a:p>
        </p:txBody>
      </p:sp>
    </p:spTree>
    <p:extLst>
      <p:ext uri="{BB962C8B-B14F-4D97-AF65-F5344CB8AC3E}">
        <p14:creationId xmlns:p14="http://schemas.microsoft.com/office/powerpoint/2010/main" val="5282632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90133" y="2595563"/>
            <a:ext cx="4754880" cy="368141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863379" y="2595563"/>
            <a:ext cx="4754880" cy="368141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lang="en-US" dirty="0">
              <a:solidFill>
                <a:srgbClr val="775F55"/>
              </a:solidFill>
              <a:latin typeface="Tw Cen MT"/>
            </a:endParaRPr>
          </a:p>
        </p:txBody>
      </p:sp>
      <p:sp>
        <p:nvSpPr>
          <p:cNvPr id="7" name="Slide Number Placeholder 6"/>
          <p:cNvSpPr>
            <a:spLocks noGrp="1"/>
          </p:cNvSpPr>
          <p:nvPr>
            <p:ph type="sldNum" sz="quarter" idx="12"/>
          </p:nvPr>
        </p:nvSpPr>
        <p:spPr/>
        <p:txBody>
          <a:bodyPr/>
          <a:lstStyle/>
          <a:p>
            <a:fld id="{60752D90-A960-4084-B833-D8CDE5BF8A00}" type="slidenum">
              <a:rPr lang="en-US" smtClean="0">
                <a:solidFill>
                  <a:prstClr val="black">
                    <a:lumMod val="65000"/>
                    <a:lumOff val="35000"/>
                  </a:prstClr>
                </a:solidFill>
                <a:latin typeface="Tw Cen MT"/>
              </a:rPr>
              <a:pPr/>
              <a:t>‹#›</a:t>
            </a:fld>
            <a:endParaRPr lang="en-US" dirty="0">
              <a:solidFill>
                <a:prstClr val="black">
                  <a:lumMod val="65000"/>
                  <a:lumOff val="35000"/>
                </a:prstClr>
              </a:solidFill>
              <a:latin typeface="Tw Cen MT"/>
            </a:endParaRPr>
          </a:p>
        </p:txBody>
      </p:sp>
    </p:spTree>
    <p:extLst>
      <p:ext uri="{BB962C8B-B14F-4D97-AF65-F5344CB8AC3E}">
        <p14:creationId xmlns:p14="http://schemas.microsoft.com/office/powerpoint/2010/main" val="1681859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494117" y="2017714"/>
            <a:ext cx="475488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94117" y="3065929"/>
            <a:ext cx="4754880" cy="321104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863379" y="2017714"/>
            <a:ext cx="475488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863379" y="3065929"/>
            <a:ext cx="4754880" cy="321104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a:xfrm>
            <a:off x="190251" y="6386513"/>
            <a:ext cx="1303867" cy="365125"/>
          </a:xfrm>
        </p:spPr>
        <p:txBody>
          <a:bodyPr/>
          <a:lstStyle/>
          <a:p>
            <a:endParaRPr lang="en-US" dirty="0">
              <a:solidFill>
                <a:srgbClr val="775F55"/>
              </a:solidFill>
              <a:latin typeface="Tw Cen MT"/>
            </a:endParaRPr>
          </a:p>
        </p:txBody>
      </p:sp>
      <p:sp>
        <p:nvSpPr>
          <p:cNvPr id="9" name="Slide Number Placeholder 8"/>
          <p:cNvSpPr>
            <a:spLocks noGrp="1"/>
          </p:cNvSpPr>
          <p:nvPr>
            <p:ph type="sldNum" sz="quarter" idx="12"/>
          </p:nvPr>
        </p:nvSpPr>
        <p:spPr/>
        <p:txBody>
          <a:bodyPr/>
          <a:lstStyle/>
          <a:p>
            <a:fld id="{60752D90-A960-4084-B833-D8CDE5BF8A00}" type="slidenum">
              <a:rPr lang="en-US" smtClean="0">
                <a:solidFill>
                  <a:prstClr val="black">
                    <a:lumMod val="65000"/>
                    <a:lumOff val="35000"/>
                  </a:prstClr>
                </a:solidFill>
                <a:latin typeface="Tw Cen MT"/>
              </a:rPr>
              <a:pPr/>
              <a:t>‹#›</a:t>
            </a:fld>
            <a:endParaRPr lang="en-US" dirty="0">
              <a:solidFill>
                <a:prstClr val="black">
                  <a:lumMod val="65000"/>
                  <a:lumOff val="35000"/>
                </a:prstClr>
              </a:solidFill>
              <a:latin typeface="Tw Cen MT"/>
            </a:endParaRPr>
          </a:p>
        </p:txBody>
      </p:sp>
      <p:cxnSp>
        <p:nvCxnSpPr>
          <p:cNvPr id="11" name="Straight Connector 10"/>
          <p:cNvCxnSpPr/>
          <p:nvPr/>
        </p:nvCxnSpPr>
        <p:spPr>
          <a:xfrm>
            <a:off x="1616037"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985299"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16037"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985299"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16037"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985299"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740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lang="en-US" dirty="0">
              <a:solidFill>
                <a:srgbClr val="775F55"/>
              </a:solidFill>
              <a:latin typeface="Tw Cen MT"/>
            </a:endParaRPr>
          </a:p>
        </p:txBody>
      </p:sp>
      <p:sp>
        <p:nvSpPr>
          <p:cNvPr id="5" name="Slide Number Placeholder 4"/>
          <p:cNvSpPr>
            <a:spLocks noGrp="1"/>
          </p:cNvSpPr>
          <p:nvPr>
            <p:ph type="sldNum" sz="quarter" idx="12"/>
          </p:nvPr>
        </p:nvSpPr>
        <p:spPr/>
        <p:txBody>
          <a:bodyPr/>
          <a:lstStyle/>
          <a:p>
            <a:fld id="{60752D90-A960-4084-B833-D8CDE5BF8A00}" type="slidenum">
              <a:rPr lang="en-US" smtClean="0">
                <a:solidFill>
                  <a:prstClr val="black">
                    <a:lumMod val="65000"/>
                    <a:lumOff val="35000"/>
                  </a:prstClr>
                </a:solidFill>
                <a:latin typeface="Tw Cen MT"/>
              </a:rPr>
              <a:pPr/>
              <a:t>‹#›</a:t>
            </a:fld>
            <a:endParaRPr lang="en-US" dirty="0">
              <a:solidFill>
                <a:prstClr val="black">
                  <a:lumMod val="65000"/>
                  <a:lumOff val="35000"/>
                </a:prstClr>
              </a:solidFill>
              <a:latin typeface="Tw Cen MT"/>
            </a:endParaRPr>
          </a:p>
        </p:txBody>
      </p:sp>
    </p:spTree>
    <p:extLst>
      <p:ext uri="{BB962C8B-B14F-4D97-AF65-F5344CB8AC3E}">
        <p14:creationId xmlns:p14="http://schemas.microsoft.com/office/powerpoint/2010/main" val="6346362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srgbClr val="775F55"/>
              </a:solidFill>
              <a:latin typeface="Tw Cen MT"/>
            </a:endParaRPr>
          </a:p>
        </p:txBody>
      </p:sp>
      <p:sp>
        <p:nvSpPr>
          <p:cNvPr id="4" name="Slide Number Placeholder 3"/>
          <p:cNvSpPr>
            <a:spLocks noGrp="1"/>
          </p:cNvSpPr>
          <p:nvPr>
            <p:ph type="sldNum" sz="quarter" idx="12"/>
          </p:nvPr>
        </p:nvSpPr>
        <p:spPr/>
        <p:txBody>
          <a:bodyPr/>
          <a:lstStyle/>
          <a:p>
            <a:fld id="{60752D90-A960-4084-B833-D8CDE5BF8A00}" type="slidenum">
              <a:rPr lang="en-US" smtClean="0">
                <a:solidFill>
                  <a:srgbClr val="775F55"/>
                </a:solidFill>
                <a:latin typeface="Tw Cen MT"/>
              </a:rPr>
              <a:pPr/>
              <a:t>‹#›</a:t>
            </a:fld>
            <a:endParaRPr lang="en-US" dirty="0">
              <a:solidFill>
                <a:srgbClr val="775F55"/>
              </a:solidFill>
              <a:latin typeface="Tw Cen MT"/>
            </a:endParaRPr>
          </a:p>
        </p:txBody>
      </p:sp>
    </p:spTree>
    <p:extLst>
      <p:ext uri="{BB962C8B-B14F-4D97-AF65-F5344CB8AC3E}">
        <p14:creationId xmlns:p14="http://schemas.microsoft.com/office/powerpoint/2010/main" val="15619490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118872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6863379" y="2590801"/>
            <a:ext cx="4754880" cy="3686175"/>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201269" y="2039111"/>
            <a:ext cx="475488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solidFill>
                <a:srgbClr val="775F55"/>
              </a:solidFill>
              <a:latin typeface="Tw Cen MT"/>
            </a:endParaRPr>
          </a:p>
        </p:txBody>
      </p:sp>
      <p:sp>
        <p:nvSpPr>
          <p:cNvPr id="7" name="Slide Number Placeholder 6"/>
          <p:cNvSpPr>
            <a:spLocks noGrp="1"/>
          </p:cNvSpPr>
          <p:nvPr>
            <p:ph type="sldNum" sz="quarter" idx="12"/>
          </p:nvPr>
        </p:nvSpPr>
        <p:spPr/>
        <p:txBody>
          <a:bodyPr/>
          <a:lstStyle/>
          <a:p>
            <a:fld id="{60752D90-A960-4084-B833-D8CDE5BF8A00}" type="slidenum">
              <a:rPr lang="en-US" smtClean="0">
                <a:solidFill>
                  <a:prstClr val="black">
                    <a:lumMod val="65000"/>
                    <a:lumOff val="35000"/>
                  </a:prstClr>
                </a:solidFill>
                <a:latin typeface="Tw Cen MT"/>
              </a:rPr>
              <a:pPr/>
              <a:t>‹#›</a:t>
            </a:fld>
            <a:endParaRPr lang="en-US" dirty="0">
              <a:solidFill>
                <a:prstClr val="black">
                  <a:lumMod val="65000"/>
                  <a:lumOff val="35000"/>
                </a:prstClr>
              </a:solidFill>
              <a:latin typeface="Tw Cen MT"/>
            </a:endParaRPr>
          </a:p>
        </p:txBody>
      </p:sp>
    </p:spTree>
    <p:extLst>
      <p:ext uri="{BB962C8B-B14F-4D97-AF65-F5344CB8AC3E}">
        <p14:creationId xmlns:p14="http://schemas.microsoft.com/office/powerpoint/2010/main" val="33248823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118872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7317317" y="2048256"/>
            <a:ext cx="4569884"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1219200" y="2039112"/>
            <a:ext cx="6096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6" name="Footer Placeholder 5"/>
          <p:cNvSpPr>
            <a:spLocks noGrp="1"/>
          </p:cNvSpPr>
          <p:nvPr>
            <p:ph type="ftr" sz="quarter" idx="11"/>
          </p:nvPr>
        </p:nvSpPr>
        <p:spPr/>
        <p:txBody>
          <a:bodyPr/>
          <a:lstStyle/>
          <a:p>
            <a:endParaRPr lang="en-US" dirty="0">
              <a:solidFill>
                <a:srgbClr val="775F55"/>
              </a:solidFill>
              <a:latin typeface="Tw Cen MT"/>
            </a:endParaRPr>
          </a:p>
        </p:txBody>
      </p:sp>
      <p:sp>
        <p:nvSpPr>
          <p:cNvPr id="7" name="Slide Number Placeholder 6"/>
          <p:cNvSpPr>
            <a:spLocks noGrp="1"/>
          </p:cNvSpPr>
          <p:nvPr>
            <p:ph type="sldNum" sz="quarter" idx="12"/>
          </p:nvPr>
        </p:nvSpPr>
        <p:spPr/>
        <p:txBody>
          <a:bodyPr/>
          <a:lstStyle/>
          <a:p>
            <a:fld id="{60752D90-A960-4084-B833-D8CDE5BF8A00}" type="slidenum">
              <a:rPr lang="en-US" smtClean="0">
                <a:solidFill>
                  <a:prstClr val="black">
                    <a:lumMod val="65000"/>
                    <a:lumOff val="35000"/>
                  </a:prstClr>
                </a:solidFill>
                <a:latin typeface="Tw Cen MT"/>
              </a:rPr>
              <a:pPr/>
              <a:t>‹#›</a:t>
            </a:fld>
            <a:endParaRPr lang="en-US" dirty="0">
              <a:solidFill>
                <a:prstClr val="black">
                  <a:lumMod val="65000"/>
                  <a:lumOff val="35000"/>
                </a:prstClr>
              </a:solidFill>
              <a:latin typeface="Tw Cen MT"/>
            </a:endParaRPr>
          </a:p>
        </p:txBody>
      </p:sp>
    </p:spTree>
    <p:extLst>
      <p:ext uri="{BB962C8B-B14F-4D97-AF65-F5344CB8AC3E}">
        <p14:creationId xmlns:p14="http://schemas.microsoft.com/office/powerpoint/2010/main" val="3683040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5015DF-A4DD-4618-9DEF-7109081816E6}" type="datetimeFigureOut">
              <a:rPr lang="en-US" smtClean="0">
                <a:solidFill>
                  <a:prstClr val="black">
                    <a:tint val="75000"/>
                  </a:prstClr>
                </a:solidFill>
              </a:rPr>
              <a:pPr/>
              <a:t>3/26/2018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1584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1219200" y="5002306"/>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p>
            <a:endParaRPr lang="en-US" dirty="0">
              <a:solidFill>
                <a:srgbClr val="775F55"/>
              </a:solidFill>
              <a:latin typeface="Tw Cen MT"/>
            </a:endParaRPr>
          </a:p>
        </p:txBody>
      </p:sp>
      <p:sp>
        <p:nvSpPr>
          <p:cNvPr id="9" name="Picture Placeholder 8"/>
          <p:cNvSpPr>
            <a:spLocks noGrp="1"/>
          </p:cNvSpPr>
          <p:nvPr>
            <p:ph type="pic" sz="quarter" idx="13"/>
          </p:nvPr>
        </p:nvSpPr>
        <p:spPr>
          <a:xfrm>
            <a:off x="1236133" y="1129553"/>
            <a:ext cx="10651067" cy="2980944"/>
          </a:xfrm>
        </p:spPr>
        <p:txBody>
          <a:bodyPr>
            <a:normAutofit/>
          </a:bodyPr>
          <a:lstStyle>
            <a:lvl1pPr marL="0" indent="0">
              <a:buNone/>
              <a:defRPr sz="1800"/>
            </a:lvl1pPr>
          </a:lstStyle>
          <a:p>
            <a:r>
              <a:rPr lang="en-US"/>
              <a:t>Drag picture to placeholder or click icon to add</a:t>
            </a:r>
            <a:endParaRPr/>
          </a:p>
        </p:txBody>
      </p:sp>
    </p:spTree>
    <p:extLst>
      <p:ext uri="{BB962C8B-B14F-4D97-AF65-F5344CB8AC3E}">
        <p14:creationId xmlns:p14="http://schemas.microsoft.com/office/powerpoint/2010/main" val="20242171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1219200" y="5002306"/>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p>
            <a:endParaRPr lang="en-US" dirty="0">
              <a:solidFill>
                <a:srgbClr val="775F55"/>
              </a:solidFill>
              <a:latin typeface="Tw Cen MT"/>
            </a:endParaRPr>
          </a:p>
        </p:txBody>
      </p:sp>
      <p:sp>
        <p:nvSpPr>
          <p:cNvPr id="9" name="Picture Placeholder 8"/>
          <p:cNvSpPr>
            <a:spLocks noGrp="1"/>
          </p:cNvSpPr>
          <p:nvPr>
            <p:ph type="pic" sz="quarter" idx="13"/>
          </p:nvPr>
        </p:nvSpPr>
        <p:spPr>
          <a:xfrm>
            <a:off x="1236133" y="1129553"/>
            <a:ext cx="5315712"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6571488" y="1129553"/>
            <a:ext cx="5315712" cy="2980944"/>
          </a:xfrm>
        </p:spPr>
        <p:txBody>
          <a:bodyPr>
            <a:normAutofit/>
          </a:bodyPr>
          <a:lstStyle>
            <a:lvl1pPr marL="0" indent="0">
              <a:buNone/>
              <a:defRPr sz="1800"/>
            </a:lvl1pPr>
          </a:lstStyle>
          <a:p>
            <a:r>
              <a:rPr lang="en-US"/>
              <a:t>Drag picture to placeholder or click icon to add</a:t>
            </a:r>
            <a:endParaRPr/>
          </a:p>
        </p:txBody>
      </p:sp>
    </p:spTree>
    <p:extLst>
      <p:ext uri="{BB962C8B-B14F-4D97-AF65-F5344CB8AC3E}">
        <p14:creationId xmlns:p14="http://schemas.microsoft.com/office/powerpoint/2010/main" val="38815269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1219200" y="5002306"/>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p>
            <a:endParaRPr lang="en-US" dirty="0">
              <a:solidFill>
                <a:srgbClr val="775F55"/>
              </a:solidFill>
              <a:latin typeface="Tw Cen MT"/>
            </a:endParaRPr>
          </a:p>
        </p:txBody>
      </p:sp>
      <p:sp>
        <p:nvSpPr>
          <p:cNvPr id="9" name="Picture Placeholder 8"/>
          <p:cNvSpPr>
            <a:spLocks noGrp="1"/>
          </p:cNvSpPr>
          <p:nvPr>
            <p:ph type="pic" sz="quarter" idx="13"/>
          </p:nvPr>
        </p:nvSpPr>
        <p:spPr>
          <a:xfrm>
            <a:off x="1236133" y="1129553"/>
            <a:ext cx="880262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10058400" y="1129553"/>
            <a:ext cx="18288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10058400" y="2629169"/>
            <a:ext cx="1828800" cy="1481328"/>
          </a:xfrm>
        </p:spPr>
        <p:txBody>
          <a:bodyPr>
            <a:normAutofit/>
          </a:bodyPr>
          <a:lstStyle>
            <a:lvl1pPr marL="0" indent="0">
              <a:buNone/>
              <a:defRPr sz="1800"/>
            </a:lvl1pPr>
          </a:lstStyle>
          <a:p>
            <a:r>
              <a:rPr lang="en-US"/>
              <a:t>Drag picture to placeholder or click icon to add</a:t>
            </a:r>
            <a:endParaRPr/>
          </a:p>
        </p:txBody>
      </p:sp>
    </p:spTree>
    <p:extLst>
      <p:ext uri="{BB962C8B-B14F-4D97-AF65-F5344CB8AC3E}">
        <p14:creationId xmlns:p14="http://schemas.microsoft.com/office/powerpoint/2010/main" val="30925002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dirty="0">
              <a:solidFill>
                <a:srgbClr val="775F55"/>
              </a:solidFill>
              <a:latin typeface="Tw Cen MT"/>
            </a:endParaRPr>
          </a:p>
        </p:txBody>
      </p:sp>
      <p:sp>
        <p:nvSpPr>
          <p:cNvPr id="6" name="Slide Number Placeholder 5"/>
          <p:cNvSpPr>
            <a:spLocks noGrp="1"/>
          </p:cNvSpPr>
          <p:nvPr>
            <p:ph type="sldNum" sz="quarter" idx="12"/>
          </p:nvPr>
        </p:nvSpPr>
        <p:spPr/>
        <p:txBody>
          <a:bodyPr/>
          <a:lstStyle/>
          <a:p>
            <a:fld id="{60752D90-A960-4084-B833-D8CDE5BF8A00}" type="slidenum">
              <a:rPr lang="en-US" smtClean="0">
                <a:solidFill>
                  <a:prstClr val="black">
                    <a:lumMod val="65000"/>
                    <a:lumOff val="35000"/>
                  </a:prstClr>
                </a:solidFill>
                <a:latin typeface="Tw Cen MT"/>
              </a:rPr>
              <a:pPr/>
              <a:t>‹#›</a:t>
            </a:fld>
            <a:endParaRPr lang="en-US" dirty="0">
              <a:solidFill>
                <a:prstClr val="black">
                  <a:lumMod val="65000"/>
                  <a:lumOff val="35000"/>
                </a:prstClr>
              </a:solidFill>
              <a:latin typeface="Tw Cen MT"/>
            </a:endParaRPr>
          </a:p>
        </p:txBody>
      </p:sp>
    </p:spTree>
    <p:extLst>
      <p:ext uri="{BB962C8B-B14F-4D97-AF65-F5344CB8AC3E}">
        <p14:creationId xmlns:p14="http://schemas.microsoft.com/office/powerpoint/2010/main" val="19066668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50071" y="1129554"/>
            <a:ext cx="12192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490133" y="1734671"/>
            <a:ext cx="8568267" cy="45423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dirty="0">
              <a:solidFill>
                <a:srgbClr val="775F55"/>
              </a:solidFill>
              <a:latin typeface="Tw Cen MT"/>
            </a:endParaRPr>
          </a:p>
        </p:txBody>
      </p:sp>
      <p:sp>
        <p:nvSpPr>
          <p:cNvPr id="6" name="Slide Number Placeholder 5"/>
          <p:cNvSpPr>
            <a:spLocks noGrp="1"/>
          </p:cNvSpPr>
          <p:nvPr>
            <p:ph type="sldNum" sz="quarter" idx="12"/>
          </p:nvPr>
        </p:nvSpPr>
        <p:spPr/>
        <p:txBody>
          <a:bodyPr/>
          <a:lstStyle/>
          <a:p>
            <a:fld id="{60752D90-A960-4084-B833-D8CDE5BF8A00}" type="slidenum">
              <a:rPr lang="en-US" smtClean="0">
                <a:solidFill>
                  <a:prstClr val="black">
                    <a:lumMod val="65000"/>
                    <a:lumOff val="35000"/>
                  </a:prstClr>
                </a:solidFill>
                <a:latin typeface="Tw Cen MT"/>
              </a:rPr>
              <a:pPr/>
              <a:t>‹#›</a:t>
            </a:fld>
            <a:endParaRPr lang="en-US" dirty="0">
              <a:solidFill>
                <a:prstClr val="black">
                  <a:lumMod val="65000"/>
                  <a:lumOff val="35000"/>
                </a:prstClr>
              </a:solidFill>
              <a:latin typeface="Tw Cen MT"/>
            </a:endParaRPr>
          </a:p>
        </p:txBody>
      </p:sp>
    </p:spTree>
    <p:extLst>
      <p:ext uri="{BB962C8B-B14F-4D97-AF65-F5344CB8AC3E}">
        <p14:creationId xmlns:p14="http://schemas.microsoft.com/office/powerpoint/2010/main" val="2101896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5015DF-A4DD-4618-9DEF-7109081816E6}" type="datetimeFigureOut">
              <a:rPr lang="en-US" smtClean="0">
                <a:solidFill>
                  <a:prstClr val="black">
                    <a:tint val="75000"/>
                  </a:prstClr>
                </a:solidFill>
              </a:rPr>
              <a:pPr/>
              <a:t>3/26/2018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050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3.emf"/><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7.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6" Type="http://schemas.openxmlformats.org/officeDocument/2006/relationships/theme" Target="../theme/theme7.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5015DF-A4DD-4618-9DEF-7109081816E6}" type="datetimeFigureOut">
              <a:rPr lang="en-US" smtClean="0">
                <a:solidFill>
                  <a:prstClr val="black">
                    <a:tint val="75000"/>
                  </a:prstClr>
                </a:solidFill>
              </a:rPr>
              <a:pPr/>
              <a:t>3/26/2018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8298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trongStartMarin_TBWB_PPT_12.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0" y="152401"/>
            <a:ext cx="12192000" cy="89746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4042" y="1600201"/>
            <a:ext cx="1067929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B4B83BB1-6759-504F-89DB-7A5E264942D1}"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98457244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hf hdr="0" ftr="0" dt="0"/>
  <p:txStyles>
    <p:titleStyle>
      <a:lvl1pPr algn="r" defTabSz="457200" rtl="0" eaLnBrk="1" latinLnBrk="0" hangingPunct="1">
        <a:spcBef>
          <a:spcPct val="0"/>
        </a:spcBef>
        <a:buNone/>
        <a:defRPr sz="3400" kern="1200">
          <a:solidFill>
            <a:schemeClr val="tx1"/>
          </a:solidFill>
          <a:latin typeface="Avenir Medium"/>
          <a:ea typeface="+mj-ea"/>
          <a:cs typeface="Avenir Medium"/>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457200"/>
            <a:ext cx="91440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524000" y="1714500"/>
            <a:ext cx="9144000"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583680"/>
            <a:ext cx="12192000" cy="2743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ooter Placeholder 4"/>
          <p:cNvSpPr>
            <a:spLocks noGrp="1"/>
          </p:cNvSpPr>
          <p:nvPr>
            <p:ph type="ftr" sz="quarter" idx="3"/>
          </p:nvPr>
        </p:nvSpPr>
        <p:spPr>
          <a:xfrm>
            <a:off x="1523999" y="6601556"/>
            <a:ext cx="6491381" cy="228600"/>
          </a:xfrm>
          <a:prstGeom prst="rect">
            <a:avLst/>
          </a:prstGeom>
        </p:spPr>
        <p:txBody>
          <a:bodyPr vert="horz" lIns="91440" tIns="45720" rIns="91440" bIns="45720" rtlCol="0" anchor="ctr"/>
          <a:lstStyle>
            <a:lvl1pPr algn="l">
              <a:defRPr sz="1100">
                <a:solidFill>
                  <a:schemeClr val="bg1"/>
                </a:solidFill>
              </a:defRPr>
            </a:lvl1pPr>
          </a:lstStyle>
          <a:p>
            <a:r>
              <a:rPr lang="en-US">
                <a:solidFill>
                  <a:prstClr val="white"/>
                </a:solidFill>
              </a:rPr>
              <a:t>Add a footer</a:t>
            </a:r>
            <a:endParaRPr lang="en-US" dirty="0">
              <a:solidFill>
                <a:prstClr val="white"/>
              </a:solidFill>
            </a:endParaRPr>
          </a:p>
        </p:txBody>
      </p:sp>
      <p:sp>
        <p:nvSpPr>
          <p:cNvPr id="4" name="Date Placeholder 3"/>
          <p:cNvSpPr>
            <a:spLocks noGrp="1"/>
          </p:cNvSpPr>
          <p:nvPr>
            <p:ph type="dt" sz="half" idx="2"/>
          </p:nvPr>
        </p:nvSpPr>
        <p:spPr>
          <a:xfrm>
            <a:off x="8187908" y="6601556"/>
            <a:ext cx="1534064" cy="228600"/>
          </a:xfrm>
          <a:prstGeom prst="rect">
            <a:avLst/>
          </a:prstGeom>
        </p:spPr>
        <p:txBody>
          <a:bodyPr vert="horz" lIns="91440" tIns="45720" rIns="91440" bIns="45720" rtlCol="0" anchor="ctr"/>
          <a:lstStyle>
            <a:lvl1pPr algn="r">
              <a:defRPr sz="1100">
                <a:solidFill>
                  <a:schemeClr val="bg1"/>
                </a:solidFill>
              </a:defRPr>
            </a:lvl1pPr>
          </a:lstStyle>
          <a:p>
            <a:fld id="{37CC0096-1860-4642-9CD2-0079EA5E7CD1}" type="datetimeFigureOut">
              <a:rPr lang="en-US" smtClean="0">
                <a:solidFill>
                  <a:prstClr val="white"/>
                </a:solidFill>
              </a:rPr>
              <a:pPr/>
              <a:t>3/26/2018</a:t>
            </a:fld>
            <a:endParaRPr lang="en-US">
              <a:solidFill>
                <a:prstClr val="white"/>
              </a:solidFill>
            </a:endParaRPr>
          </a:p>
        </p:txBody>
      </p:sp>
      <p:sp>
        <p:nvSpPr>
          <p:cNvPr id="6" name="Slide Number Placeholder 5"/>
          <p:cNvSpPr>
            <a:spLocks noGrp="1"/>
          </p:cNvSpPr>
          <p:nvPr>
            <p:ph type="sldNum" sz="quarter" idx="4"/>
          </p:nvPr>
        </p:nvSpPr>
        <p:spPr>
          <a:xfrm>
            <a:off x="9894499" y="6601556"/>
            <a:ext cx="773502" cy="228600"/>
          </a:xfrm>
          <a:prstGeom prst="rect">
            <a:avLst/>
          </a:prstGeom>
        </p:spPr>
        <p:txBody>
          <a:bodyPr vert="horz" lIns="91440" tIns="45720" rIns="91440" bIns="45720" rtlCol="0" anchor="ctr"/>
          <a:lstStyle>
            <a:lvl1pPr algn="r">
              <a:defRPr sz="1100">
                <a:solidFill>
                  <a:schemeClr val="bg1"/>
                </a:solidFill>
              </a:defRPr>
            </a:lvl1pPr>
          </a:lstStyle>
          <a:p>
            <a:fld id="{E31375A4-56A4-47D6-9801-1991572033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9473343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400" kern="1200" cap="all" baseline="0">
          <a:solidFill>
            <a:schemeClr val="accent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lumMod val="50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600" kern="1200">
          <a:solidFill>
            <a:schemeClr val="tx1"/>
          </a:solidFill>
          <a:latin typeface="+mn-lt"/>
          <a:ea typeface="+mn-ea"/>
          <a:cs typeface="+mn-cs"/>
        </a:defRPr>
      </a:lvl3pPr>
      <a:lvl4pPr marL="118872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4pPr>
      <a:lvl5pPr marL="14630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5pPr>
      <a:lvl6pPr marL="16916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918634" y="1571625"/>
            <a:ext cx="9080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38"/>
          <p:cNvSpPr>
            <a:spLocks noChangeArrowheads="1"/>
          </p:cNvSpPr>
          <p:nvPr/>
        </p:nvSpPr>
        <p:spPr bwMode="auto">
          <a:xfrm>
            <a:off x="914401" y="6567488"/>
            <a:ext cx="663363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defRPr/>
            </a:pPr>
            <a:fld id="{BF699507-FF59-4A84-8AAB-C68A1DD9663C}" type="slidenum">
              <a:rPr lang="en-US" altLang="en-US" sz="600" smtClean="0">
                <a:solidFill>
                  <a:srgbClr val="A6A6A6"/>
                </a:solidFill>
                <a:cs typeface="Arial" pitchFamily="34" charset="0"/>
              </a:rPr>
              <a:pPr fontAlgn="base">
                <a:spcBef>
                  <a:spcPct val="0"/>
                </a:spcBef>
                <a:spcAft>
                  <a:spcPct val="0"/>
                </a:spcAft>
                <a:defRPr/>
              </a:pPr>
              <a:t>‹#›</a:t>
            </a:fld>
            <a:r>
              <a:rPr lang="en-US" altLang="en-US" sz="600">
                <a:solidFill>
                  <a:srgbClr val="000000"/>
                </a:solidFill>
              </a:rPr>
              <a:t>   </a:t>
            </a:r>
            <a:r>
              <a:rPr lang="en-US" altLang="en-US" sz="600">
                <a:solidFill>
                  <a:srgbClr val="A6A6A6"/>
                </a:solidFill>
                <a:cs typeface="Arial" pitchFamily="34" charset="0"/>
              </a:rPr>
              <a:t>|   © 2016 Children’s Network  All Rights Reserved</a:t>
            </a:r>
          </a:p>
        </p:txBody>
      </p:sp>
      <p:cxnSp>
        <p:nvCxnSpPr>
          <p:cNvPr id="10" name="Straight Connector 9"/>
          <p:cNvCxnSpPr/>
          <p:nvPr/>
        </p:nvCxnSpPr>
        <p:spPr>
          <a:xfrm>
            <a:off x="914400" y="6310314"/>
            <a:ext cx="9228667" cy="47625"/>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29" name="Title Placeholder 3"/>
          <p:cNvSpPr>
            <a:spLocks noGrp="1"/>
          </p:cNvSpPr>
          <p:nvPr>
            <p:ph type="title"/>
          </p:nvPr>
        </p:nvSpPr>
        <p:spPr bwMode="auto">
          <a:xfrm>
            <a:off x="908051" y="749301"/>
            <a:ext cx="894926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7" name="Rectangle 6"/>
          <p:cNvSpPr/>
          <p:nvPr userDrawn="1"/>
        </p:nvSpPr>
        <p:spPr>
          <a:xfrm>
            <a:off x="0" y="-222250"/>
            <a:ext cx="12380384" cy="3000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grpSp>
        <p:nvGrpSpPr>
          <p:cNvPr id="1031" name="Group 12"/>
          <p:cNvGrpSpPr>
            <a:grpSpLocks/>
          </p:cNvGrpSpPr>
          <p:nvPr userDrawn="1"/>
        </p:nvGrpSpPr>
        <p:grpSpPr bwMode="auto">
          <a:xfrm>
            <a:off x="865717" y="-260350"/>
            <a:ext cx="10422467" cy="508000"/>
            <a:chOff x="649111" y="-84667"/>
            <a:chExt cx="7817556" cy="380999"/>
          </a:xfrm>
        </p:grpSpPr>
        <p:sp>
          <p:nvSpPr>
            <p:cNvPr id="15" name="Rectangle 14"/>
            <p:cNvSpPr/>
            <p:nvPr userDrawn="1"/>
          </p:nvSpPr>
          <p:spPr>
            <a:xfrm>
              <a:off x="649111" y="-84667"/>
              <a:ext cx="1965503" cy="38099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sp>
          <p:nvSpPr>
            <p:cNvPr id="16" name="Rectangle 15"/>
            <p:cNvSpPr/>
            <p:nvPr userDrawn="1"/>
          </p:nvSpPr>
          <p:spPr>
            <a:xfrm>
              <a:off x="2600324" y="-84667"/>
              <a:ext cx="1965503" cy="38099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sp>
          <p:nvSpPr>
            <p:cNvPr id="19" name="Rectangle 18"/>
            <p:cNvSpPr/>
            <p:nvPr userDrawn="1"/>
          </p:nvSpPr>
          <p:spPr>
            <a:xfrm>
              <a:off x="4549950" y="-84667"/>
              <a:ext cx="1965503" cy="38099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sp>
          <p:nvSpPr>
            <p:cNvPr id="20" name="Rectangle 19"/>
            <p:cNvSpPr/>
            <p:nvPr userDrawn="1"/>
          </p:nvSpPr>
          <p:spPr>
            <a:xfrm>
              <a:off x="6501164" y="-84667"/>
              <a:ext cx="1965503" cy="38099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grpSp>
      <p:pic>
        <p:nvPicPr>
          <p:cNvPr id="1032" name="Picture 12" descr="childrensAlliance-logo-bottom.eps"/>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0318751" y="6229350"/>
            <a:ext cx="1195916"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211188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hdr="0" ftr="0" dt="0"/>
  <p:txStyles>
    <p:titleStyle>
      <a:lvl1pPr algn="l" rtl="0" eaLnBrk="0" fontAlgn="base" hangingPunct="0">
        <a:spcBef>
          <a:spcPct val="0"/>
        </a:spcBef>
        <a:spcAft>
          <a:spcPct val="0"/>
        </a:spcAft>
        <a:defRPr sz="2000" b="1" kern="1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2000" b="1">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2000" b="1">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2000" b="1">
          <a:solidFill>
            <a:schemeClr val="tx1"/>
          </a:solidFill>
          <a:latin typeface="Arial" charset="0"/>
          <a:ea typeface="ＭＳ Ｐゴシック" charset="0"/>
          <a:cs typeface="ＭＳ Ｐゴシック" charset="0"/>
        </a:defRPr>
      </a:lvl5pPr>
      <a:lvl6pPr marL="457200" algn="l" rtl="0" fontAlgn="base">
        <a:spcBef>
          <a:spcPct val="0"/>
        </a:spcBef>
        <a:spcAft>
          <a:spcPct val="0"/>
        </a:spcAft>
        <a:defRPr sz="2000" b="1">
          <a:solidFill>
            <a:schemeClr val="tx1"/>
          </a:solidFill>
          <a:latin typeface="Arial" charset="0"/>
          <a:ea typeface="ＭＳ Ｐゴシック" charset="0"/>
          <a:cs typeface="ＭＳ Ｐゴシック" charset="0"/>
        </a:defRPr>
      </a:lvl6pPr>
      <a:lvl7pPr marL="914400" algn="l" rtl="0" fontAlgn="base">
        <a:spcBef>
          <a:spcPct val="0"/>
        </a:spcBef>
        <a:spcAft>
          <a:spcPct val="0"/>
        </a:spcAft>
        <a:defRPr sz="2000" b="1">
          <a:solidFill>
            <a:schemeClr val="tx1"/>
          </a:solidFill>
          <a:latin typeface="Arial" charset="0"/>
          <a:ea typeface="ＭＳ Ｐゴシック" charset="0"/>
          <a:cs typeface="ＭＳ Ｐゴシック" charset="0"/>
        </a:defRPr>
      </a:lvl7pPr>
      <a:lvl8pPr marL="1371600" algn="l" rtl="0" fontAlgn="base">
        <a:spcBef>
          <a:spcPct val="0"/>
        </a:spcBef>
        <a:spcAft>
          <a:spcPct val="0"/>
        </a:spcAft>
        <a:defRPr sz="2000" b="1">
          <a:solidFill>
            <a:schemeClr val="tx1"/>
          </a:solidFill>
          <a:latin typeface="Arial" charset="0"/>
          <a:ea typeface="ＭＳ Ｐゴシック" charset="0"/>
          <a:cs typeface="ＭＳ Ｐゴシック" charset="0"/>
        </a:defRPr>
      </a:lvl8pPr>
      <a:lvl9pPr marL="1828800" algn="l" rtl="0" fontAlgn="base">
        <a:spcBef>
          <a:spcPct val="0"/>
        </a:spcBef>
        <a:spcAft>
          <a:spcPct val="0"/>
        </a:spcAft>
        <a:defRPr sz="2000" b="1">
          <a:solidFill>
            <a:schemeClr val="tx1"/>
          </a:solidFill>
          <a:latin typeface="Arial" charset="0"/>
          <a:ea typeface="ＭＳ Ｐゴシック" charset="0"/>
          <a:cs typeface="ＭＳ Ｐゴシック" charset="0"/>
        </a:defRPr>
      </a:lvl9pPr>
    </p:titleStyle>
    <p:bodyStyle>
      <a:lvl1pPr marL="169863" indent="-169863" algn="l" rtl="0" eaLnBrk="0" fontAlgn="base" hangingPunct="0">
        <a:spcBef>
          <a:spcPct val="0"/>
        </a:spcBef>
        <a:spcAft>
          <a:spcPts val="1800"/>
        </a:spcAft>
        <a:buFont typeface="Arial" charset="0"/>
        <a:buChar char="•"/>
        <a:defRPr sz="1400" kern="1200">
          <a:solidFill>
            <a:schemeClr val="tx1"/>
          </a:solidFill>
          <a:latin typeface="+mn-lt"/>
          <a:ea typeface="ＭＳ Ｐゴシック" charset="0"/>
          <a:cs typeface="ＭＳ Ｐゴシック" charset="0"/>
        </a:defRPr>
      </a:lvl1pPr>
      <a:lvl2pPr marL="398463" indent="-228600" algn="l" rtl="0" eaLnBrk="0" fontAlgn="base" hangingPunct="0">
        <a:spcBef>
          <a:spcPct val="0"/>
        </a:spcBef>
        <a:spcAft>
          <a:spcPts val="1200"/>
        </a:spcAft>
        <a:buFont typeface="Arial" charset="0"/>
        <a:buChar char="–"/>
        <a:defRPr sz="1400" kern="1200">
          <a:solidFill>
            <a:schemeClr val="tx1"/>
          </a:solidFill>
          <a:latin typeface="+mn-lt"/>
          <a:ea typeface="ＭＳ Ｐゴシック" charset="0"/>
          <a:cs typeface="+mn-cs"/>
        </a:defRPr>
      </a:lvl2pPr>
      <a:lvl3pPr marL="576263" indent="-177800" algn="l" rtl="0" eaLnBrk="0" fontAlgn="base" hangingPunct="0">
        <a:spcBef>
          <a:spcPct val="0"/>
        </a:spcBef>
        <a:spcAft>
          <a:spcPts val="600"/>
        </a:spcAft>
        <a:buFont typeface="Arial" charset="0"/>
        <a:buChar char="•"/>
        <a:defRPr sz="1200" kern="1200">
          <a:solidFill>
            <a:schemeClr val="tx1"/>
          </a:solidFill>
          <a:latin typeface="+mn-lt"/>
          <a:ea typeface="ＭＳ Ｐゴシック" charset="0"/>
          <a:cs typeface="+mn-cs"/>
        </a:defRPr>
      </a:lvl3pPr>
      <a:lvl4pPr marL="804863" indent="-228600" algn="l" rtl="0" eaLnBrk="0" fontAlgn="base" hangingPunct="0">
        <a:spcBef>
          <a:spcPct val="0"/>
        </a:spcBef>
        <a:spcAft>
          <a:spcPts val="600"/>
        </a:spcAft>
        <a:buFont typeface="Arial" charset="0"/>
        <a:buChar char="–"/>
        <a:defRPr sz="1200" kern="1200">
          <a:solidFill>
            <a:schemeClr val="tx1"/>
          </a:solidFill>
          <a:latin typeface="+mn-lt"/>
          <a:ea typeface="ＭＳ Ｐゴシック" charset="0"/>
          <a:cs typeface="+mn-cs"/>
        </a:defRPr>
      </a:lvl4pPr>
      <a:lvl5pPr marL="973138" indent="-168275" algn="l" rtl="0" eaLnBrk="0" fontAlgn="base" hangingPunct="0">
        <a:spcBef>
          <a:spcPct val="0"/>
        </a:spcBef>
        <a:spcAft>
          <a:spcPts val="600"/>
        </a:spcAft>
        <a:buFont typeface="Arial" charset="0"/>
        <a:buChar char="•"/>
        <a:defRPr sz="12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ChangeArrowheads="1"/>
          </p:cNvSpPr>
          <p:nvPr userDrawn="1"/>
        </p:nvSpPr>
        <p:spPr bwMode="auto">
          <a:xfrm>
            <a:off x="0" y="1"/>
            <a:ext cx="12192000" cy="1541463"/>
          </a:xfrm>
          <a:prstGeom prst="rect">
            <a:avLst/>
          </a:prstGeom>
          <a:solidFill>
            <a:srgbClr val="9FAA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fontAlgn="base" hangingPunct="1">
              <a:spcBef>
                <a:spcPct val="0"/>
              </a:spcBef>
              <a:spcAft>
                <a:spcPct val="0"/>
              </a:spcAft>
              <a:defRPr/>
            </a:pPr>
            <a:endParaRPr lang="en-US" altLang="en-US" sz="2400" smtClean="0">
              <a:solidFill>
                <a:srgbClr val="000000"/>
              </a:solidFill>
            </a:endParaRPr>
          </a:p>
        </p:txBody>
      </p:sp>
      <p:sp>
        <p:nvSpPr>
          <p:cNvPr id="1027" name="Rectangle 2"/>
          <p:cNvSpPr>
            <a:spLocks noGrp="1" noChangeArrowheads="1"/>
          </p:cNvSpPr>
          <p:nvPr>
            <p:ph type="title"/>
          </p:nvPr>
        </p:nvSpPr>
        <p:spPr bwMode="auto">
          <a:xfrm>
            <a:off x="345018" y="204788"/>
            <a:ext cx="1033144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 name="Rectangle 3"/>
          <p:cNvSpPr>
            <a:spLocks noGrp="1" noChangeArrowheads="1"/>
          </p:cNvSpPr>
          <p:nvPr>
            <p:ph type="body" idx="1"/>
          </p:nvPr>
        </p:nvSpPr>
        <p:spPr bwMode="auto">
          <a:xfrm>
            <a:off x="914400" y="1819276"/>
            <a:ext cx="10363200" cy="4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15"/>
          <p:cNvSpPr>
            <a:spLocks noChangeArrowheads="1"/>
          </p:cNvSpPr>
          <p:nvPr userDrawn="1"/>
        </p:nvSpPr>
        <p:spPr bwMode="auto">
          <a:xfrm>
            <a:off x="0" y="1541463"/>
            <a:ext cx="12192000" cy="100012"/>
          </a:xfrm>
          <a:prstGeom prst="rect">
            <a:avLst/>
          </a:prstGeom>
          <a:solidFill>
            <a:srgbClr val="006AB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fontAlgn="base" hangingPunct="1">
              <a:spcBef>
                <a:spcPct val="0"/>
              </a:spcBef>
              <a:spcAft>
                <a:spcPct val="0"/>
              </a:spcAft>
              <a:defRPr/>
            </a:pPr>
            <a:endParaRPr lang="en-US" altLang="en-US" sz="2400" smtClean="0">
              <a:solidFill>
                <a:srgbClr val="000000"/>
              </a:solidFill>
            </a:endParaRPr>
          </a:p>
        </p:txBody>
      </p:sp>
      <p:pic>
        <p:nvPicPr>
          <p:cNvPr id="1030" name="Picture 16" descr="P:\Templates\Logos\Fern Logo Pics\small logo with tag.tif"/>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30718" y="6119814"/>
            <a:ext cx="275378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7"/>
          <p:cNvSpPr>
            <a:spLocks noChangeArrowheads="1"/>
          </p:cNvSpPr>
          <p:nvPr userDrawn="1"/>
        </p:nvSpPr>
        <p:spPr bwMode="auto">
          <a:xfrm>
            <a:off x="8763000" y="6453188"/>
            <a:ext cx="3429000" cy="398462"/>
          </a:xfrm>
          <a:prstGeom prst="rect">
            <a:avLst/>
          </a:prstGeom>
          <a:solidFill>
            <a:srgbClr val="006AB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fontAlgn="base" hangingPunct="1">
              <a:spcBef>
                <a:spcPct val="0"/>
              </a:spcBef>
              <a:spcAft>
                <a:spcPct val="0"/>
              </a:spcAft>
              <a:defRPr/>
            </a:pPr>
            <a:endParaRPr lang="en-US" altLang="en-US" sz="2400" smtClean="0">
              <a:solidFill>
                <a:srgbClr val="000000"/>
              </a:solidFill>
            </a:endParaRPr>
          </a:p>
        </p:txBody>
      </p:sp>
      <p:sp>
        <p:nvSpPr>
          <p:cNvPr id="1032" name="Rectangle 18"/>
          <p:cNvSpPr>
            <a:spLocks noChangeArrowheads="1"/>
          </p:cNvSpPr>
          <p:nvPr userDrawn="1"/>
        </p:nvSpPr>
        <p:spPr bwMode="auto">
          <a:xfrm>
            <a:off x="8504767" y="6367463"/>
            <a:ext cx="2675467" cy="285750"/>
          </a:xfrm>
          <a:prstGeom prst="rect">
            <a:avLst/>
          </a:prstGeom>
          <a:solidFill>
            <a:srgbClr val="9FAA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fontAlgn="base" hangingPunct="1">
              <a:spcBef>
                <a:spcPct val="0"/>
              </a:spcBef>
              <a:spcAft>
                <a:spcPct val="0"/>
              </a:spcAft>
              <a:defRPr/>
            </a:pPr>
            <a:endParaRPr lang="en-US" altLang="en-US" sz="2400" smtClean="0">
              <a:solidFill>
                <a:srgbClr val="000000"/>
              </a:solidFill>
            </a:endParaRPr>
          </a:p>
        </p:txBody>
      </p:sp>
    </p:spTree>
    <p:extLst>
      <p:ext uri="{BB962C8B-B14F-4D97-AF65-F5344CB8AC3E}">
        <p14:creationId xmlns:p14="http://schemas.microsoft.com/office/powerpoint/2010/main" val="251859729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up)">
                                      <p:cBhvr>
                                        <p:cTn id="10" dur="500"/>
                                        <p:tgtEl>
                                          <p:spTgt spid="2">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up)">
                                      <p:cBhvr>
                                        <p:cTn id="13" dur="500"/>
                                        <p:tgtEl>
                                          <p:spTgt spid="2">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up)">
                                      <p:cBhvr>
                                        <p:cTn id="16" dur="500"/>
                                        <p:tgtEl>
                                          <p:spTgt spid="2">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up)">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tmplLst>
          <p:tmpl lvl="1">
            <p:tnLst>
              <p:par>
                <p:cTn presetID="22" presetClass="entr" presetSubtype="1"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 lvl="2">
            <p:tnLst>
              <p:par>
                <p:cTn presetID="22" presetClass="entr" presetSubtype="1"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 lvl="3">
            <p:tnLst>
              <p:par>
                <p:cTn presetID="22" presetClass="entr" presetSubtype="1"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 lvl="4">
            <p:tnLst>
              <p:par>
                <p:cTn presetID="22" presetClass="entr" presetSubtype="1"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 lvl="5">
            <p:tnLst>
              <p:par>
                <p:cTn presetID="22" presetClass="entr" presetSubtype="1"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Lst>
      </p:bldP>
    </p:bldLst>
  </p:timing>
  <p:txStyles>
    <p:titleStyle>
      <a:lvl1pPr algn="l" rtl="0" eaLnBrk="0" fontAlgn="base" hangingPunct="0">
        <a:spcBef>
          <a:spcPct val="0"/>
        </a:spcBef>
        <a:spcAft>
          <a:spcPct val="0"/>
        </a:spcAft>
        <a:defRPr sz="3600" b="1" i="1">
          <a:solidFill>
            <a:schemeClr val="bg1"/>
          </a:solidFill>
          <a:latin typeface="+mj-lt"/>
          <a:ea typeface="+mj-ea"/>
          <a:cs typeface="+mj-cs"/>
        </a:defRPr>
      </a:lvl1pPr>
      <a:lvl2pPr algn="l" rtl="0" eaLnBrk="0" fontAlgn="base" hangingPunct="0">
        <a:spcBef>
          <a:spcPct val="0"/>
        </a:spcBef>
        <a:spcAft>
          <a:spcPct val="0"/>
        </a:spcAft>
        <a:defRPr sz="3600" b="1" i="1">
          <a:solidFill>
            <a:schemeClr val="bg1"/>
          </a:solidFill>
          <a:latin typeface="AGaramond" pitchFamily="18" charset="0"/>
        </a:defRPr>
      </a:lvl2pPr>
      <a:lvl3pPr algn="l" rtl="0" eaLnBrk="0" fontAlgn="base" hangingPunct="0">
        <a:spcBef>
          <a:spcPct val="0"/>
        </a:spcBef>
        <a:spcAft>
          <a:spcPct val="0"/>
        </a:spcAft>
        <a:defRPr sz="3600" b="1" i="1">
          <a:solidFill>
            <a:schemeClr val="bg1"/>
          </a:solidFill>
          <a:latin typeface="AGaramond" pitchFamily="18" charset="0"/>
        </a:defRPr>
      </a:lvl3pPr>
      <a:lvl4pPr algn="l" rtl="0" eaLnBrk="0" fontAlgn="base" hangingPunct="0">
        <a:spcBef>
          <a:spcPct val="0"/>
        </a:spcBef>
        <a:spcAft>
          <a:spcPct val="0"/>
        </a:spcAft>
        <a:defRPr sz="3600" b="1" i="1">
          <a:solidFill>
            <a:schemeClr val="bg1"/>
          </a:solidFill>
          <a:latin typeface="AGaramond" pitchFamily="18" charset="0"/>
        </a:defRPr>
      </a:lvl4pPr>
      <a:lvl5pPr algn="l" rtl="0" eaLnBrk="0" fontAlgn="base" hangingPunct="0">
        <a:spcBef>
          <a:spcPct val="0"/>
        </a:spcBef>
        <a:spcAft>
          <a:spcPct val="0"/>
        </a:spcAft>
        <a:defRPr sz="3600" b="1" i="1">
          <a:solidFill>
            <a:schemeClr val="bg1"/>
          </a:solidFill>
          <a:latin typeface="AGaramond" pitchFamily="18" charset="0"/>
        </a:defRPr>
      </a:lvl5pPr>
      <a:lvl6pPr marL="457200" algn="l" rtl="0" fontAlgn="base">
        <a:spcBef>
          <a:spcPct val="0"/>
        </a:spcBef>
        <a:spcAft>
          <a:spcPct val="0"/>
        </a:spcAft>
        <a:defRPr sz="3600" b="1" i="1">
          <a:solidFill>
            <a:schemeClr val="bg1"/>
          </a:solidFill>
          <a:latin typeface="AGaramond" pitchFamily="18" charset="0"/>
        </a:defRPr>
      </a:lvl6pPr>
      <a:lvl7pPr marL="914400" algn="l" rtl="0" fontAlgn="base">
        <a:spcBef>
          <a:spcPct val="0"/>
        </a:spcBef>
        <a:spcAft>
          <a:spcPct val="0"/>
        </a:spcAft>
        <a:defRPr sz="3600" b="1" i="1">
          <a:solidFill>
            <a:schemeClr val="bg1"/>
          </a:solidFill>
          <a:latin typeface="AGaramond" pitchFamily="18" charset="0"/>
        </a:defRPr>
      </a:lvl7pPr>
      <a:lvl8pPr marL="1371600" algn="l" rtl="0" fontAlgn="base">
        <a:spcBef>
          <a:spcPct val="0"/>
        </a:spcBef>
        <a:spcAft>
          <a:spcPct val="0"/>
        </a:spcAft>
        <a:defRPr sz="3600" b="1" i="1">
          <a:solidFill>
            <a:schemeClr val="bg1"/>
          </a:solidFill>
          <a:latin typeface="AGaramond" pitchFamily="18" charset="0"/>
        </a:defRPr>
      </a:lvl8pPr>
      <a:lvl9pPr marL="1828800" algn="l" rtl="0" fontAlgn="base">
        <a:spcBef>
          <a:spcPct val="0"/>
        </a:spcBef>
        <a:spcAft>
          <a:spcPct val="0"/>
        </a:spcAft>
        <a:defRPr sz="3600" b="1" i="1">
          <a:solidFill>
            <a:schemeClr val="bg1"/>
          </a:solidFill>
          <a:latin typeface="AGaramond" pitchFamily="18" charset="0"/>
        </a:defRPr>
      </a:lvl9pPr>
    </p:titleStyle>
    <p:bodyStyle>
      <a:lvl1pPr marL="342900" indent="-342900" algn="l" rtl="0" eaLnBrk="0" fontAlgn="base" hangingPunct="0">
        <a:spcBef>
          <a:spcPct val="30000"/>
        </a:spcBef>
        <a:spcAft>
          <a:spcPct val="0"/>
        </a:spcAft>
        <a:buChar char="•"/>
        <a:defRPr sz="3200">
          <a:solidFill>
            <a:srgbClr val="000099"/>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99"/>
          </a:solidFill>
          <a:latin typeface="Myriad Roman" pitchFamily="34" charset="0"/>
        </a:defRPr>
      </a:lvl2pPr>
      <a:lvl3pPr marL="1143000" indent="-228600" algn="l" rtl="0" eaLnBrk="0" fontAlgn="base" hangingPunct="0">
        <a:spcBef>
          <a:spcPct val="20000"/>
        </a:spcBef>
        <a:spcAft>
          <a:spcPct val="0"/>
        </a:spcAft>
        <a:buChar char="•"/>
        <a:defRPr sz="2400">
          <a:solidFill>
            <a:srgbClr val="000099"/>
          </a:solidFill>
          <a:latin typeface="Myriad Roman" pitchFamily="34" charset="0"/>
        </a:defRPr>
      </a:lvl3pPr>
      <a:lvl4pPr marL="1600200" indent="-228600" algn="l" rtl="0" eaLnBrk="0" fontAlgn="base" hangingPunct="0">
        <a:spcBef>
          <a:spcPct val="20000"/>
        </a:spcBef>
        <a:spcAft>
          <a:spcPct val="0"/>
        </a:spcAft>
        <a:buChar char="–"/>
        <a:defRPr sz="2000">
          <a:solidFill>
            <a:srgbClr val="000099"/>
          </a:solidFill>
          <a:latin typeface="Myriad Roman" pitchFamily="34" charset="0"/>
        </a:defRPr>
      </a:lvl4pPr>
      <a:lvl5pPr marL="2057400" indent="-228600" algn="l" rtl="0" eaLnBrk="0" fontAlgn="base" hangingPunct="0">
        <a:spcBef>
          <a:spcPct val="20000"/>
        </a:spcBef>
        <a:spcAft>
          <a:spcPct val="0"/>
        </a:spcAft>
        <a:buChar char="»"/>
        <a:defRPr sz="2000">
          <a:solidFill>
            <a:srgbClr val="000099"/>
          </a:solidFill>
          <a:latin typeface="Myriad Roman" pitchFamily="34" charset="0"/>
        </a:defRPr>
      </a:lvl5pPr>
      <a:lvl6pPr marL="2514600" indent="-228600" algn="l" rtl="0" fontAlgn="base">
        <a:spcBef>
          <a:spcPct val="20000"/>
        </a:spcBef>
        <a:spcAft>
          <a:spcPct val="0"/>
        </a:spcAft>
        <a:buChar char="»"/>
        <a:defRPr sz="2000">
          <a:solidFill>
            <a:srgbClr val="000099"/>
          </a:solidFill>
          <a:latin typeface="Myriad Roman" pitchFamily="34" charset="0"/>
        </a:defRPr>
      </a:lvl6pPr>
      <a:lvl7pPr marL="2971800" indent="-228600" algn="l" rtl="0" fontAlgn="base">
        <a:spcBef>
          <a:spcPct val="20000"/>
        </a:spcBef>
        <a:spcAft>
          <a:spcPct val="0"/>
        </a:spcAft>
        <a:buChar char="»"/>
        <a:defRPr sz="2000">
          <a:solidFill>
            <a:srgbClr val="000099"/>
          </a:solidFill>
          <a:latin typeface="Myriad Roman" pitchFamily="34" charset="0"/>
        </a:defRPr>
      </a:lvl7pPr>
      <a:lvl8pPr marL="3429000" indent="-228600" algn="l" rtl="0" fontAlgn="base">
        <a:spcBef>
          <a:spcPct val="20000"/>
        </a:spcBef>
        <a:spcAft>
          <a:spcPct val="0"/>
        </a:spcAft>
        <a:buChar char="»"/>
        <a:defRPr sz="2000">
          <a:solidFill>
            <a:srgbClr val="000099"/>
          </a:solidFill>
          <a:latin typeface="Myriad Roman" pitchFamily="34" charset="0"/>
        </a:defRPr>
      </a:lvl8pPr>
      <a:lvl9pPr marL="3886200" indent="-228600" algn="l" rtl="0" fontAlgn="base">
        <a:spcBef>
          <a:spcPct val="20000"/>
        </a:spcBef>
        <a:spcAft>
          <a:spcPct val="0"/>
        </a:spcAft>
        <a:buChar char="»"/>
        <a:defRPr sz="2000">
          <a:solidFill>
            <a:srgbClr val="000099"/>
          </a:solidFill>
          <a:latin typeface="Myriad Roman"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622575-D365-45F3-A475-FC6D717C2998}" type="datetimeFigureOut">
              <a:rPr lang="en-US" smtClean="0">
                <a:solidFill>
                  <a:prstClr val="black">
                    <a:tint val="75000"/>
                  </a:prstClr>
                </a:solidFill>
              </a:rPr>
              <a:pPr/>
              <a:t>3/26/2018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B1AA6-E562-4411-BC8E-D3A284E253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312611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1123856"/>
            <a:ext cx="11885084"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485899" y="2595563"/>
            <a:ext cx="10147301"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224117" y="6386513"/>
            <a:ext cx="1401483"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dirty="0">
              <a:solidFill>
                <a:srgbClr val="775F55"/>
              </a:solidFill>
              <a:latin typeface="Tw Cen MT"/>
            </a:endParaRPr>
          </a:p>
        </p:txBody>
      </p:sp>
      <p:sp>
        <p:nvSpPr>
          <p:cNvPr id="6" name="Slide Number Placeholder 5"/>
          <p:cNvSpPr>
            <a:spLocks noGrp="1"/>
          </p:cNvSpPr>
          <p:nvPr>
            <p:ph type="sldNum" sz="quarter" idx="4"/>
          </p:nvPr>
        </p:nvSpPr>
        <p:spPr>
          <a:xfrm>
            <a:off x="11719859" y="6569076"/>
            <a:ext cx="6096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60752D90-A960-4084-B833-D8CDE5BF8A00}" type="slidenum">
              <a:rPr lang="en-US" smtClean="0">
                <a:solidFill>
                  <a:prstClr val="black">
                    <a:lumMod val="65000"/>
                    <a:lumOff val="35000"/>
                  </a:prstClr>
                </a:solidFill>
                <a:latin typeface="Tw Cen MT"/>
              </a:rPr>
              <a:pPr/>
              <a:t>‹#›</a:t>
            </a:fld>
            <a:endParaRPr lang="en-US" dirty="0">
              <a:solidFill>
                <a:prstClr val="black">
                  <a:lumMod val="65000"/>
                  <a:lumOff val="35000"/>
                </a:prstClr>
              </a:solidFill>
              <a:latin typeface="Tw Cen MT"/>
            </a:endParaRPr>
          </a:p>
        </p:txBody>
      </p:sp>
      <p:sp>
        <p:nvSpPr>
          <p:cNvPr id="7" name="Rectangle 6"/>
          <p:cNvSpPr/>
          <p:nvPr/>
        </p:nvSpPr>
        <p:spPr>
          <a:xfrm>
            <a:off x="1219201" y="0"/>
            <a:ext cx="10665884"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sz="1800">
              <a:solidFill>
                <a:prstClr val="white"/>
              </a:solidFill>
            </a:endParaRPr>
          </a:p>
        </p:txBody>
      </p:sp>
      <p:sp>
        <p:nvSpPr>
          <p:cNvPr id="8" name="Rectangle 7"/>
          <p:cNvSpPr/>
          <p:nvPr/>
        </p:nvSpPr>
        <p:spPr>
          <a:xfrm>
            <a:off x="1219201" y="6675120"/>
            <a:ext cx="10665884"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sz="1800">
              <a:solidFill>
                <a:prstClr val="white"/>
              </a:solidFill>
            </a:endParaRPr>
          </a:p>
        </p:txBody>
      </p:sp>
    </p:spTree>
    <p:extLst>
      <p:ext uri="{BB962C8B-B14F-4D97-AF65-F5344CB8AC3E}">
        <p14:creationId xmlns:p14="http://schemas.microsoft.com/office/powerpoint/2010/main" val="282528839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Lst>
  <p:hf sldNum="0" hdr="0" ftr="0" dt="0"/>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3.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9.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11267" name="Picture 5" descr="FUNDINGtheNEXTGEN-logo-fin.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833" y="1708151"/>
            <a:ext cx="2777067" cy="2956983"/>
          </a:xfrm>
          <a:prstGeom prst="rect">
            <a:avLst/>
          </a:prstGeom>
          <a:noFill/>
          <a:ln w="38100">
            <a:solidFill>
              <a:srgbClr val="EBAB21"/>
            </a:solidFill>
            <a:miter lim="800000"/>
            <a:headEnd/>
            <a:tailEnd/>
          </a:ln>
          <a:extLst>
            <a:ext uri="{909E8E84-426E-40DD-AFC4-6F175D3DCCD1}">
              <a14:hiddenFill xmlns:a14="http://schemas.microsoft.com/office/drawing/2010/main">
                <a:solidFill>
                  <a:srgbClr val="FFFFFF"/>
                </a:solidFill>
              </a14:hiddenFill>
            </a:ext>
          </a:extLst>
        </p:spPr>
      </p:pic>
      <p:sp>
        <p:nvSpPr>
          <p:cNvPr id="11268" name="Subtitle 1"/>
          <p:cNvSpPr>
            <a:spLocks noGrp="1"/>
          </p:cNvSpPr>
          <p:nvPr>
            <p:ph type="subTitle" idx="1"/>
          </p:nvPr>
        </p:nvSpPr>
        <p:spPr>
          <a:xfrm>
            <a:off x="4191000" y="3236384"/>
            <a:ext cx="7086600" cy="742949"/>
          </a:xfrm>
        </p:spPr>
        <p:txBody>
          <a:bodyPr/>
          <a:lstStyle/>
          <a:p>
            <a:r>
              <a:rPr lang="en-US" altLang="en-US" smtClean="0"/>
              <a:t>Margaret Brodkin</a:t>
            </a:r>
          </a:p>
        </p:txBody>
      </p:sp>
      <p:sp>
        <p:nvSpPr>
          <p:cNvPr id="11269" name="Title 2"/>
          <p:cNvSpPr>
            <a:spLocks noGrp="1"/>
          </p:cNvSpPr>
          <p:nvPr>
            <p:ph type="ctrTitle"/>
          </p:nvPr>
        </p:nvSpPr>
        <p:spPr>
          <a:xfrm>
            <a:off x="4191000" y="1936751"/>
            <a:ext cx="7086600" cy="1081616"/>
          </a:xfrm>
        </p:spPr>
        <p:txBody>
          <a:bodyPr/>
          <a:lstStyle/>
          <a:p>
            <a:r>
              <a:rPr lang="en-US" altLang="en-US" sz="5333" dirty="0" smtClean="0"/>
              <a:t>BUDGET ADVOCACY</a:t>
            </a:r>
            <a:endParaRPr lang="en-US" altLang="en-US" sz="5333" dirty="0"/>
          </a:p>
        </p:txBody>
      </p:sp>
      <p:sp>
        <p:nvSpPr>
          <p:cNvPr id="4" name="Text Placeholder 3"/>
          <p:cNvSpPr>
            <a:spLocks noGrp="1"/>
          </p:cNvSpPr>
          <p:nvPr>
            <p:ph type="body" sz="quarter" idx="10"/>
          </p:nvPr>
        </p:nvSpPr>
        <p:spPr>
          <a:xfrm>
            <a:off x="4227094" y="4411579"/>
            <a:ext cx="4868779" cy="763560"/>
          </a:xfrm>
        </p:spPr>
        <p:txBody>
          <a:bodyPr>
            <a:normAutofit/>
          </a:bodyPr>
          <a:lstStyle/>
          <a:p>
            <a:pPr>
              <a:buFont typeface="Arial" charset="0"/>
              <a:buNone/>
              <a:defRPr/>
            </a:pPr>
            <a:r>
              <a:rPr lang="en-US" dirty="0" smtClean="0">
                <a:ea typeface="ＭＳ Ｐゴシック" charset="0"/>
                <a:cs typeface="ＭＳ Ｐゴシック" charset="0"/>
              </a:rPr>
              <a:t>Feb. 6, 2018</a:t>
            </a:r>
          </a:p>
          <a:p>
            <a:pPr>
              <a:buFont typeface="Arial" charset="0"/>
              <a:buNone/>
              <a:defRPr/>
            </a:pPr>
            <a:r>
              <a:rPr lang="en-US" dirty="0" smtClean="0">
                <a:ea typeface="ＭＳ Ｐゴシック" charset="0"/>
                <a:cs typeface="ＭＳ Ｐゴシック" charset="0"/>
              </a:rPr>
              <a:t>University of San Francisco</a:t>
            </a:r>
            <a:endParaRPr lang="en-US" dirty="0">
              <a:ea typeface="ＭＳ Ｐゴシック" charset="0"/>
              <a:cs typeface="ＭＳ Ｐゴシック" charset="0"/>
            </a:endParaRPr>
          </a:p>
        </p:txBody>
      </p:sp>
    </p:spTree>
    <p:extLst>
      <p:ext uri="{BB962C8B-B14F-4D97-AF65-F5344CB8AC3E}">
        <p14:creationId xmlns:p14="http://schemas.microsoft.com/office/powerpoint/2010/main" val="875182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7"/>
          <p:cNvSpPr>
            <a:spLocks noGrp="1"/>
          </p:cNvSpPr>
          <p:nvPr>
            <p:ph idx="1"/>
          </p:nvPr>
        </p:nvSpPr>
        <p:spPr>
          <a:xfrm>
            <a:off x="2212975" y="1627189"/>
            <a:ext cx="7907338" cy="4402137"/>
          </a:xfrm>
        </p:spPr>
        <p:txBody>
          <a:bodyPr/>
          <a:lstStyle/>
          <a:p>
            <a:pPr lvl="1"/>
            <a:r>
              <a:rPr lang="en-US" altLang="en-US" b="1" dirty="0">
                <a:ea typeface="ＭＳ Ｐゴシック" pitchFamily="34" charset="-128"/>
              </a:rPr>
              <a:t>Foundation giving does not seem directly linked to the level of community needs.</a:t>
            </a:r>
            <a:r>
              <a:rPr lang="en-US" altLang="en-US" dirty="0">
                <a:ea typeface="ＭＳ Ｐゴシック" pitchFamily="34" charset="-128"/>
              </a:rPr>
              <a:t> For instance, compared to other Bay Area counties, Solano has highest rate of families in poverty (11%), but it has the lowest rate of per capita giving.</a:t>
            </a:r>
          </a:p>
          <a:p>
            <a:pPr lvl="1"/>
            <a:endParaRPr lang="en-US" altLang="en-US" dirty="0">
              <a:ea typeface="ＭＳ Ｐゴシック" pitchFamily="34" charset="-128"/>
            </a:endParaRPr>
          </a:p>
          <a:p>
            <a:pPr lvl="1">
              <a:buFont typeface="Arial" charset="0"/>
              <a:buNone/>
            </a:pPr>
            <a:endParaRPr lang="en-US" altLang="en-US" dirty="0">
              <a:ea typeface="ＭＳ Ｐゴシック" pitchFamily="34" charset="-128"/>
            </a:endParaRPr>
          </a:p>
          <a:p>
            <a:pPr lvl="1"/>
            <a:endParaRPr lang="en-US" altLang="en-US" dirty="0">
              <a:ea typeface="ＭＳ Ｐゴシック" pitchFamily="34" charset="-128"/>
            </a:endParaRPr>
          </a:p>
          <a:p>
            <a:pPr lvl="1"/>
            <a:endParaRPr lang="en-US" altLang="en-US" dirty="0">
              <a:ea typeface="ＭＳ Ｐゴシック" pitchFamily="34" charset="-128"/>
            </a:endParaRPr>
          </a:p>
          <a:p>
            <a:pPr lvl="1"/>
            <a:endParaRPr lang="en-US" altLang="en-US" dirty="0">
              <a:ea typeface="ＭＳ Ｐゴシック" pitchFamily="34" charset="-128"/>
            </a:endParaRPr>
          </a:p>
          <a:p>
            <a:pPr lvl="1"/>
            <a:endParaRPr lang="en-US" altLang="en-US" dirty="0">
              <a:ea typeface="ＭＳ Ｐゴシック" pitchFamily="34" charset="-128"/>
            </a:endParaRPr>
          </a:p>
          <a:p>
            <a:pPr lvl="1"/>
            <a:endParaRPr lang="en-US" altLang="en-US" dirty="0">
              <a:ea typeface="ＭＳ Ｐゴシック" pitchFamily="34" charset="-128"/>
            </a:endParaRPr>
          </a:p>
          <a:p>
            <a:pPr lvl="1"/>
            <a:r>
              <a:rPr lang="en-US" altLang="en-US" b="1" dirty="0">
                <a:ea typeface="ＭＳ Ｐゴシック" pitchFamily="34" charset="-128"/>
              </a:rPr>
              <a:t>The “giving gap” continues to widen over time. </a:t>
            </a:r>
            <a:r>
              <a:rPr lang="en-US" altLang="en-US" dirty="0">
                <a:ea typeface="ＭＳ Ｐゴシック" pitchFamily="34" charset="-128"/>
              </a:rPr>
              <a:t>While foundation giving in the Bay Area overall increased 37% between 2006 and 2012, giving in Solano has stagnated, exacerbating the gaps between Solano and its wealthier neighbors.</a:t>
            </a:r>
          </a:p>
          <a:p>
            <a:pPr lvl="1"/>
            <a:endParaRPr lang="en-US" altLang="en-US" dirty="0">
              <a:ea typeface="ＭＳ Ｐゴシック" pitchFamily="34" charset="-128"/>
            </a:endParaRPr>
          </a:p>
        </p:txBody>
      </p:sp>
      <p:sp>
        <p:nvSpPr>
          <p:cNvPr id="24579" name="Rectangle 2"/>
          <p:cNvSpPr>
            <a:spLocks noGrp="1" noChangeArrowheads="1"/>
          </p:cNvSpPr>
          <p:nvPr>
            <p:ph type="title"/>
          </p:nvPr>
        </p:nvSpPr>
        <p:spPr>
          <a:xfrm>
            <a:off x="2212976" y="871538"/>
            <a:ext cx="7986713" cy="374650"/>
          </a:xfrm>
        </p:spPr>
        <p:txBody>
          <a:bodyPr>
            <a:noAutofit/>
          </a:bodyPr>
          <a:lstStyle/>
          <a:p>
            <a:r>
              <a:rPr lang="en-US" altLang="en-US" sz="3200" dirty="0" smtClean="0">
                <a:ea typeface="ＭＳ Ｐゴシック" pitchFamily="34" charset="-128"/>
              </a:rPr>
              <a:t>     UNDERSTANDING THE CONTEXT </a:t>
            </a:r>
            <a:endParaRPr lang="en-US" altLang="en-US" sz="3200" dirty="0">
              <a:ea typeface="ＭＳ Ｐゴシック" pitchFamily="34" charset="-128"/>
            </a:endParaRPr>
          </a:p>
        </p:txBody>
      </p:sp>
      <p:pic>
        <p:nvPicPr>
          <p:cNvPr id="24580" name="Picture 2" descr="2016 Solano Foundation Study Report-giving.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4338" y="2395621"/>
            <a:ext cx="591820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441131"/>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gebraProficiencyRace-Pg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2777" y="256135"/>
            <a:ext cx="8531479" cy="59401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p:cNvSpPr txBox="1"/>
          <p:nvPr/>
        </p:nvSpPr>
        <p:spPr>
          <a:xfrm>
            <a:off x="1872777" y="6384409"/>
            <a:ext cx="5249191" cy="369332"/>
          </a:xfrm>
          <a:prstGeom prst="rect">
            <a:avLst/>
          </a:prstGeom>
          <a:noFill/>
        </p:spPr>
        <p:txBody>
          <a:bodyPr wrap="none" rtlCol="0">
            <a:spAutoFit/>
          </a:bodyPr>
          <a:lstStyle/>
          <a:p>
            <a:pPr defTabSz="457200"/>
            <a:r>
              <a:rPr lang="en-US" dirty="0">
                <a:solidFill>
                  <a:prstClr val="black"/>
                </a:solidFill>
              </a:rPr>
              <a:t>All 7</a:t>
            </a:r>
            <a:r>
              <a:rPr lang="en-US" baseline="30000" dirty="0">
                <a:solidFill>
                  <a:prstClr val="black"/>
                </a:solidFill>
              </a:rPr>
              <a:t>th</a:t>
            </a:r>
            <a:r>
              <a:rPr lang="en-US" dirty="0">
                <a:solidFill>
                  <a:prstClr val="black"/>
                </a:solidFill>
              </a:rPr>
              <a:t> – 11</a:t>
            </a:r>
            <a:r>
              <a:rPr lang="en-US" baseline="30000" dirty="0">
                <a:solidFill>
                  <a:prstClr val="black"/>
                </a:solidFill>
              </a:rPr>
              <a:t>th</a:t>
            </a:r>
            <a:r>
              <a:rPr lang="en-US" dirty="0">
                <a:solidFill>
                  <a:prstClr val="black"/>
                </a:solidFill>
              </a:rPr>
              <a:t> grade students CST Algebra, 2013</a:t>
            </a:r>
          </a:p>
        </p:txBody>
      </p:sp>
    </p:spTree>
    <p:extLst>
      <p:ext uri="{BB962C8B-B14F-4D97-AF65-F5344CB8AC3E}">
        <p14:creationId xmlns:p14="http://schemas.microsoft.com/office/powerpoint/2010/main" val="39568246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240145" y="2436285"/>
            <a:ext cx="6808355" cy="4192114"/>
          </a:xfrm>
        </p:spPr>
        <p:txBody>
          <a:bodyPr/>
          <a:lstStyle/>
          <a:p>
            <a:pPr marL="0" indent="0">
              <a:buNone/>
            </a:pPr>
            <a:r>
              <a:rPr lang="en-US" altLang="en-US" sz="3600" dirty="0" smtClean="0"/>
              <a:t>Make goals very concrete.</a:t>
            </a:r>
          </a:p>
          <a:p>
            <a:pPr marL="0" indent="0">
              <a:buNone/>
            </a:pPr>
            <a:r>
              <a:rPr lang="en-US" altLang="en-US" sz="2667" dirty="0" smtClean="0"/>
              <a:t>What is the cost? What program?  Who will be served?  Documentation of need? Potential outcomes? </a:t>
            </a:r>
          </a:p>
          <a:p>
            <a:pPr marL="0" indent="0">
              <a:buNone/>
            </a:pPr>
            <a:r>
              <a:rPr lang="en-US" altLang="en-US" sz="3600" dirty="0" smtClean="0"/>
              <a:t>Criteria for setting goals:</a:t>
            </a:r>
          </a:p>
          <a:p>
            <a:pPr marL="0" indent="0">
              <a:buNone/>
            </a:pPr>
            <a:r>
              <a:rPr lang="en-US" altLang="en-US" sz="2400" dirty="0" smtClean="0"/>
              <a:t>Availability of resources, Popular with public, Coalition of supporters, Cost benefit, Visible results, Builds power, Rallies parents/youth/</a:t>
            </a:r>
            <a:r>
              <a:rPr lang="en-US" altLang="en-US" sz="2400" dirty="0" err="1" smtClean="0"/>
              <a:t>consituents</a:t>
            </a:r>
            <a:r>
              <a:rPr lang="en-US" altLang="en-US" sz="2400" dirty="0" smtClean="0"/>
              <a:t>,</a:t>
            </a:r>
          </a:p>
          <a:p>
            <a:pPr marL="0" indent="0">
              <a:buNone/>
            </a:pPr>
            <a:r>
              <a:rPr lang="en-US" altLang="en-US" sz="2400" dirty="0" smtClean="0">
                <a:solidFill>
                  <a:srgbClr val="C00000"/>
                </a:solidFill>
              </a:rPr>
              <a:t>Big enough to matter --- Small enough to win!</a:t>
            </a:r>
          </a:p>
          <a:p>
            <a:pPr marL="0" indent="0">
              <a:buNone/>
            </a:pPr>
            <a:endParaRPr lang="en-US" altLang="en-US" sz="2667" dirty="0" smtClean="0"/>
          </a:p>
          <a:p>
            <a:pPr marL="0" indent="0">
              <a:buNone/>
            </a:pPr>
            <a:endParaRPr lang="en-US" altLang="en-US" sz="2667" dirty="0"/>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smtClean="0">
                <a:solidFill>
                  <a:srgbClr val="0D0486"/>
                </a:solidFill>
                <a:latin typeface="Arial Rounded MT Bold" panose="020F0704030504030204" pitchFamily="34" charset="0"/>
                <a:cs typeface="ＭＳ Ｐゴシック" charset="0"/>
              </a:rPr>
              <a:t>SETTING GOALS</a:t>
            </a:r>
            <a:endParaRPr lang="en-US" altLang="en-US" sz="3600" b="1" dirty="0">
              <a:solidFill>
                <a:srgbClr val="0D0486"/>
              </a:solidFill>
              <a:latin typeface="Arial Rounded MT Bold" panose="020F0704030504030204" pitchFamily="34" charset="0"/>
              <a:cs typeface="ＭＳ Ｐゴシック"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048500" y="212437"/>
            <a:ext cx="5143500" cy="6858000"/>
          </a:xfrm>
          <a:prstGeom prst="rect">
            <a:avLst/>
          </a:prstGeom>
          <a:scene3d>
            <a:camera prst="orthographicFront">
              <a:rot lat="300000" lon="21299994" rev="10799999"/>
            </a:camera>
            <a:lightRig rig="threePt" dir="t"/>
          </a:scene3d>
        </p:spPr>
      </p:pic>
    </p:spTree>
    <p:extLst>
      <p:ext uri="{BB962C8B-B14F-4D97-AF65-F5344CB8AC3E}">
        <p14:creationId xmlns:p14="http://schemas.microsoft.com/office/powerpoint/2010/main" val="1933091092"/>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Content Placeholder 7"/>
          <p:cNvSpPr>
            <a:spLocks noGrp="1"/>
          </p:cNvSpPr>
          <p:nvPr>
            <p:ph idx="1"/>
          </p:nvPr>
        </p:nvSpPr>
        <p:spPr>
          <a:xfrm>
            <a:off x="240145" y="2436285"/>
            <a:ext cx="6808355" cy="4192114"/>
          </a:xfrm>
        </p:spPr>
        <p:txBody>
          <a:bodyPr/>
          <a:lstStyle/>
          <a:p>
            <a:pPr marL="0" indent="0">
              <a:buNone/>
            </a:pPr>
            <a:endParaRPr lang="en-US" altLang="en-US" sz="2667" dirty="0"/>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endParaRPr lang="en-US" altLang="en-US" sz="3600" b="1" dirty="0">
              <a:solidFill>
                <a:srgbClr val="0D0486"/>
              </a:solidFill>
              <a:latin typeface="Arial Rounded MT Bold" panose="020F0704030504030204" pitchFamily="34" charset="0"/>
              <a:cs typeface="ＭＳ Ｐゴシック"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805" t="2913" r="10281" b="6086"/>
          <a:stretch/>
        </p:blipFill>
        <p:spPr>
          <a:xfrm rot="5400000">
            <a:off x="5428194" y="695558"/>
            <a:ext cx="6832884" cy="54920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955" t="-480" r="8919" b="5095"/>
          <a:stretch/>
        </p:blipFill>
        <p:spPr>
          <a:xfrm rot="5400000">
            <a:off x="-324261" y="673645"/>
            <a:ext cx="6664638" cy="5535826"/>
          </a:xfrm>
          <a:prstGeom prst="rect">
            <a:avLst/>
          </a:prstGeom>
        </p:spPr>
      </p:pic>
    </p:spTree>
    <p:extLst>
      <p:ext uri="{BB962C8B-B14F-4D97-AF65-F5344CB8AC3E}">
        <p14:creationId xmlns:p14="http://schemas.microsoft.com/office/powerpoint/2010/main" val="3762417025"/>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Affordable Child Care</a:t>
            </a:r>
          </a:p>
        </p:txBody>
      </p:sp>
      <p:sp>
        <p:nvSpPr>
          <p:cNvPr id="3" name="Content Placeholder 2"/>
          <p:cNvSpPr>
            <a:spLocks noGrp="1"/>
          </p:cNvSpPr>
          <p:nvPr>
            <p:ph idx="1"/>
          </p:nvPr>
        </p:nvSpPr>
        <p:spPr>
          <a:xfrm>
            <a:off x="2404532" y="1326806"/>
            <a:ext cx="8009468" cy="5213668"/>
          </a:xfrm>
        </p:spPr>
        <p:txBody>
          <a:bodyPr>
            <a:normAutofit/>
          </a:bodyPr>
          <a:lstStyle/>
          <a:p>
            <a:endParaRPr lang="en-US" u="sng" dirty="0"/>
          </a:p>
          <a:p>
            <a:pPr marL="514350" indent="-514350">
              <a:buFont typeface="+mj-lt"/>
              <a:buAutoNum type="arabicPeriod"/>
            </a:pPr>
            <a:r>
              <a:rPr lang="en-US" sz="2600" dirty="0"/>
              <a:t>Provide part day, </a:t>
            </a:r>
            <a:r>
              <a:rPr lang="en-US" sz="2600" u="sng" dirty="0"/>
              <a:t>wrap around child care </a:t>
            </a:r>
            <a:r>
              <a:rPr lang="en-US" sz="2600" dirty="0"/>
              <a:t>services for estimated 200 children who currently do not have access with the expanded preschool program </a:t>
            </a:r>
          </a:p>
          <a:p>
            <a:pPr marL="514350" indent="-514350">
              <a:buFont typeface="+mj-lt"/>
              <a:buAutoNum type="arabicPeriod"/>
            </a:pPr>
            <a:r>
              <a:rPr lang="en-US" sz="2600" dirty="0"/>
              <a:t>Provide additional </a:t>
            </a:r>
            <a:r>
              <a:rPr lang="en-US" sz="2600" u="sng" dirty="0"/>
              <a:t>childcare subsidies </a:t>
            </a:r>
            <a:r>
              <a:rPr lang="en-US" sz="2600" dirty="0"/>
              <a:t>for 60-65 children up to age 4 with a family income at or below 300% of FPL</a:t>
            </a:r>
          </a:p>
          <a:p>
            <a:pPr marL="514350" indent="-514350">
              <a:buFont typeface="+mj-lt"/>
              <a:buAutoNum type="arabicPeriod"/>
            </a:pPr>
            <a:r>
              <a:rPr lang="en-US" sz="2600" dirty="0"/>
              <a:t>Stabilize supply of center-based, subsidized              </a:t>
            </a:r>
            <a:r>
              <a:rPr lang="en-US" sz="2600" u="sng" dirty="0"/>
              <a:t>infant care </a:t>
            </a:r>
            <a:r>
              <a:rPr lang="en-US" sz="2600" dirty="0"/>
              <a:t>by providing small annual grants</a:t>
            </a:r>
          </a:p>
          <a:p>
            <a:pPr marL="0" indent="0">
              <a:buNone/>
            </a:pPr>
            <a:endParaRPr lang="en-US" sz="2600" dirty="0"/>
          </a:p>
          <a:p>
            <a:pPr marL="0" indent="0">
              <a:buNone/>
            </a:pPr>
            <a:endParaRPr lang="en-US" sz="2600" dirty="0"/>
          </a:p>
          <a:p>
            <a:pPr marL="0" indent="0">
              <a:buNone/>
            </a:pPr>
            <a:endParaRPr lang="en-US" dirty="0"/>
          </a:p>
        </p:txBody>
      </p:sp>
      <p:pic>
        <p:nvPicPr>
          <p:cNvPr id="4" name="Picture 3" descr="Latino_Baby_Laughing[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04532" y="800903"/>
            <a:ext cx="1593508" cy="1051806"/>
          </a:xfrm>
          <a:prstGeom prst="rect">
            <a:avLst/>
          </a:prstGeom>
        </p:spPr>
      </p:pic>
    </p:spTree>
    <p:extLst>
      <p:ext uri="{BB962C8B-B14F-4D97-AF65-F5344CB8AC3E}">
        <p14:creationId xmlns:p14="http://schemas.microsoft.com/office/powerpoint/2010/main" val="17599364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51195"/>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321734" y="2905598"/>
            <a:ext cx="5826902" cy="4216202"/>
          </a:xfrm>
        </p:spPr>
        <p:txBody>
          <a:bodyPr/>
          <a:lstStyle/>
          <a:p>
            <a:pPr marL="0" indent="0">
              <a:buNone/>
            </a:pPr>
            <a:r>
              <a:rPr lang="en-US" altLang="en-US" sz="2667" dirty="0" smtClean="0"/>
              <a:t>Soft traditional tactics – reports, meetings, letters, testimony, op-eds,</a:t>
            </a:r>
            <a:r>
              <a:rPr lang="en-US" altLang="en-US" sz="2667" dirty="0"/>
              <a:t> </a:t>
            </a:r>
            <a:r>
              <a:rPr lang="en-US" altLang="en-US" sz="2667" dirty="0" smtClean="0"/>
              <a:t>site visits, calls</a:t>
            </a:r>
          </a:p>
          <a:p>
            <a:pPr marL="0" indent="0">
              <a:buNone/>
            </a:pPr>
            <a:r>
              <a:rPr lang="en-US" altLang="en-US" sz="2667" dirty="0" smtClean="0"/>
              <a:t>POLITICAL HARDBALL – demonstrations,</a:t>
            </a:r>
            <a:r>
              <a:rPr lang="en-US" altLang="en-US" sz="2667" dirty="0"/>
              <a:t> </a:t>
            </a:r>
            <a:r>
              <a:rPr lang="en-US" altLang="en-US" sz="2667" dirty="0" smtClean="0"/>
              <a:t>sit-ins, petitions, public challenges and direct criticism, guerilla theatre, press events, </a:t>
            </a:r>
            <a:r>
              <a:rPr lang="en-US" altLang="en-US" sz="2667" dirty="0" err="1" smtClean="0"/>
              <a:t>withdrawl</a:t>
            </a:r>
            <a:r>
              <a:rPr lang="en-US" altLang="en-US" sz="2667" dirty="0" smtClean="0"/>
              <a:t> of political support, circumventing the traditional process</a:t>
            </a:r>
          </a:p>
        </p:txBody>
      </p:sp>
      <p:sp>
        <p:nvSpPr>
          <p:cNvPr id="11268" name="Rectangle 2"/>
          <p:cNvSpPr>
            <a:spLocks noGrp="1" noChangeArrowheads="1"/>
          </p:cNvSpPr>
          <p:nvPr>
            <p:ph type="title"/>
          </p:nvPr>
        </p:nvSpPr>
        <p:spPr>
          <a:xfrm>
            <a:off x="1623485" y="504355"/>
            <a:ext cx="5402957" cy="412749"/>
          </a:xfrm>
        </p:spPr>
        <p:txBody>
          <a:bodyPr anchor="t">
            <a:normAutofit fontScale="90000"/>
          </a:bodyPr>
          <a:lstStyle/>
          <a:p>
            <a:pPr>
              <a:defRPr/>
            </a:pPr>
            <a:r>
              <a:rPr lang="en-US" altLang="en-US" sz="3600" b="1" dirty="0" smtClean="0">
                <a:solidFill>
                  <a:srgbClr val="0D0486"/>
                </a:solidFill>
                <a:latin typeface="Arial Rounded MT Bold" panose="020F0704030504030204" pitchFamily="34" charset="0"/>
                <a:cs typeface="ＭＳ Ｐゴシック" charset="0"/>
              </a:rPr>
              <a:t>PERSUASION AND PRESSURE</a:t>
            </a:r>
            <a:endParaRPr lang="en-US" altLang="en-US" sz="3600" b="1" dirty="0">
              <a:solidFill>
                <a:srgbClr val="0D0486"/>
              </a:solidFill>
              <a:latin typeface="Arial Rounded MT Bold" panose="020F0704030504030204" pitchFamily="34" charset="0"/>
              <a:cs typeface="ＭＳ Ｐゴシック" charset="0"/>
            </a:endParaRPr>
          </a:p>
        </p:txBody>
      </p:sp>
      <p:pic>
        <p:nvPicPr>
          <p:cNvPr id="8" name="Picture 7"/>
          <p:cNvPicPr>
            <a:picLocks noChangeAspect="1"/>
          </p:cNvPicPr>
          <p:nvPr/>
        </p:nvPicPr>
        <p:blipFill>
          <a:blip r:embed="rId3"/>
          <a:stretch>
            <a:fillRect/>
          </a:stretch>
        </p:blipFill>
        <p:spPr>
          <a:xfrm>
            <a:off x="6368717" y="213166"/>
            <a:ext cx="5823283" cy="6072910"/>
          </a:xfrm>
          <a:prstGeom prst="rect">
            <a:avLst/>
          </a:prstGeom>
        </p:spPr>
      </p:pic>
    </p:spTree>
    <p:extLst>
      <p:ext uri="{BB962C8B-B14F-4D97-AF65-F5344CB8AC3E}">
        <p14:creationId xmlns:p14="http://schemas.microsoft.com/office/powerpoint/2010/main" val="2488427748"/>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Content Placeholder 7"/>
          <p:cNvSpPr>
            <a:spLocks noGrp="1"/>
          </p:cNvSpPr>
          <p:nvPr>
            <p:ph idx="1"/>
          </p:nvPr>
        </p:nvSpPr>
        <p:spPr>
          <a:xfrm>
            <a:off x="240145" y="2436285"/>
            <a:ext cx="6808355" cy="4192114"/>
          </a:xfrm>
        </p:spPr>
        <p:txBody>
          <a:bodyPr/>
          <a:lstStyle/>
          <a:p>
            <a:pPr marL="0" indent="0">
              <a:buNone/>
            </a:pPr>
            <a:r>
              <a:rPr lang="en-US" altLang="en-US" sz="2400" dirty="0" smtClean="0"/>
              <a:t>,</a:t>
            </a:r>
            <a:endParaRPr lang="en-US" altLang="en-US" sz="2667" dirty="0"/>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endParaRPr lang="en-US" altLang="en-US" sz="3600" b="1" dirty="0">
              <a:solidFill>
                <a:srgbClr val="0D0486"/>
              </a:solidFill>
              <a:latin typeface="Arial Rounded MT Bold" panose="020F0704030504030204" pitchFamily="34" charset="0"/>
              <a:cs typeface="ＭＳ Ｐゴシック"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1" t="7278" r="1111" b="10080"/>
          <a:stretch/>
        </p:blipFill>
        <p:spPr>
          <a:xfrm rot="10800000">
            <a:off x="782593" y="156414"/>
            <a:ext cx="10387913" cy="6584970"/>
          </a:xfrm>
          <a:prstGeom prst="rect">
            <a:avLst/>
          </a:prstGeom>
        </p:spPr>
      </p:pic>
    </p:spTree>
    <p:extLst>
      <p:ext uri="{BB962C8B-B14F-4D97-AF65-F5344CB8AC3E}">
        <p14:creationId xmlns:p14="http://schemas.microsoft.com/office/powerpoint/2010/main" val="401264176"/>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0797" y="759663"/>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760163" y="2764369"/>
            <a:ext cx="7058525" cy="3864029"/>
          </a:xfrm>
        </p:spPr>
        <p:txBody>
          <a:bodyPr/>
          <a:lstStyle/>
          <a:p>
            <a:r>
              <a:rPr lang="en-US" altLang="en-US" sz="2667" dirty="0" smtClean="0"/>
              <a:t>Reports have a place, but they don’t change budgets.  </a:t>
            </a:r>
          </a:p>
          <a:p>
            <a:r>
              <a:rPr lang="en-US" altLang="en-US" sz="2667" dirty="0" smtClean="0"/>
              <a:t>Decision-makers have short attention spans.</a:t>
            </a:r>
          </a:p>
          <a:p>
            <a:r>
              <a:rPr lang="en-US" altLang="en-US" sz="2667" dirty="0" smtClean="0"/>
              <a:t>3 minutes is all you get.</a:t>
            </a:r>
          </a:p>
          <a:p>
            <a:r>
              <a:rPr lang="en-US" altLang="en-US" sz="2667" dirty="0" smtClean="0"/>
              <a:t>Avoid jargon and too much data.</a:t>
            </a:r>
          </a:p>
          <a:p>
            <a:r>
              <a:rPr lang="en-US" altLang="en-US" sz="2667" dirty="0" smtClean="0"/>
              <a:t>Tell stories.</a:t>
            </a:r>
          </a:p>
          <a:p>
            <a:r>
              <a:rPr lang="en-US" altLang="en-US" sz="2667" dirty="0" smtClean="0"/>
              <a:t>Make it personal.</a:t>
            </a:r>
            <a:endParaRPr lang="en-US" altLang="en-US" sz="2667" dirty="0"/>
          </a:p>
        </p:txBody>
      </p:sp>
      <p:sp>
        <p:nvSpPr>
          <p:cNvPr id="11268" name="Rectangle 2"/>
          <p:cNvSpPr>
            <a:spLocks noGrp="1" noChangeArrowheads="1"/>
          </p:cNvSpPr>
          <p:nvPr>
            <p:ph type="title"/>
          </p:nvPr>
        </p:nvSpPr>
        <p:spPr>
          <a:xfrm>
            <a:off x="1562548" y="759663"/>
            <a:ext cx="7488431" cy="412749"/>
          </a:xfrm>
        </p:spPr>
        <p:txBody>
          <a:bodyPr anchor="t">
            <a:normAutofit fontScale="90000"/>
          </a:bodyPr>
          <a:lstStyle/>
          <a:p>
            <a:pPr>
              <a:defRPr/>
            </a:pPr>
            <a:r>
              <a:rPr lang="en-US" altLang="en-US" sz="3600" b="1" dirty="0" smtClean="0">
                <a:solidFill>
                  <a:srgbClr val="0D0486"/>
                </a:solidFill>
                <a:latin typeface="Arial Rounded MT Bold" panose="020F0704030504030204" pitchFamily="34" charset="0"/>
                <a:cs typeface="ＭＳ Ｐゴシック" charset="0"/>
              </a:rPr>
              <a:t>COMPELLING SIMPLE MESSAGES</a:t>
            </a:r>
            <a:endParaRPr lang="en-US" altLang="en-US" sz="3600" b="1" dirty="0">
              <a:solidFill>
                <a:srgbClr val="0D0486"/>
              </a:solidFill>
              <a:latin typeface="Arial Rounded MT Bold" panose="020F0704030504030204" pitchFamily="34" charset="0"/>
              <a:cs typeface="ＭＳ Ｐゴシック" charset="0"/>
            </a:endParaRP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8" name="Picture 1" descr="Sonoma Jessica Wood back of sign.jpg"/>
          <p:cNvPicPr>
            <a:picLocks noChangeAspect="1"/>
          </p:cNvPicPr>
          <p:nvPr/>
        </p:nvPicPr>
        <p:blipFill>
          <a:blip r:embed="rId3" cstate="print">
            <a:extLst>
              <a:ext uri="{28A0092B-C50C-407E-A947-70E740481C1C}">
                <a14:useLocalDpi xmlns:a14="http://schemas.microsoft.com/office/drawing/2010/main" val="0"/>
              </a:ext>
            </a:extLst>
          </a:blip>
          <a:srcRect l="15549" t="3445" r="10672"/>
          <a:stretch>
            <a:fillRect/>
          </a:stretch>
        </p:blipFill>
        <p:spPr bwMode="auto">
          <a:xfrm>
            <a:off x="8578851" y="0"/>
            <a:ext cx="3625849" cy="36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8851" y="3587751"/>
            <a:ext cx="3625849" cy="324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596006"/>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634315" y="2529017"/>
            <a:ext cx="7184374" cy="4099382"/>
          </a:xfrm>
        </p:spPr>
        <p:txBody>
          <a:bodyPr/>
          <a:lstStyle/>
          <a:p>
            <a:pPr marL="0" indent="0">
              <a:buNone/>
            </a:pPr>
            <a:r>
              <a:rPr lang="en-US" altLang="en-US" sz="2667" dirty="0" smtClean="0"/>
              <a:t>Elected official to advocate: Whatever you do, stop bringing all those kids.</a:t>
            </a:r>
          </a:p>
          <a:p>
            <a:pPr marL="0" indent="0">
              <a:buNone/>
            </a:pPr>
            <a:r>
              <a:rPr lang="en-US" altLang="en-US" sz="2667" dirty="0" smtClean="0"/>
              <a:t>Advocate: I guess I’ll double the number of kids that we bring.</a:t>
            </a:r>
          </a:p>
          <a:p>
            <a:pPr marL="0" indent="0">
              <a:buNone/>
            </a:pPr>
            <a:endParaRPr lang="en-US" altLang="en-US" sz="2667" dirty="0" smtClean="0"/>
          </a:p>
          <a:p>
            <a:pPr marL="0" indent="0">
              <a:buNone/>
            </a:pPr>
            <a:r>
              <a:rPr lang="en-US" altLang="en-US" sz="2667" dirty="0" smtClean="0"/>
              <a:t>Hard to say no to kids and parents, and folks telling their real problems.</a:t>
            </a:r>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smtClean="0">
                <a:solidFill>
                  <a:srgbClr val="0D0486"/>
                </a:solidFill>
                <a:latin typeface="Arial Rounded MT Bold" panose="020F0704030504030204" pitchFamily="34" charset="0"/>
                <a:cs typeface="ＭＳ Ｐゴシック" charset="0"/>
              </a:rPr>
              <a:t>AUTHENTIC VOICES</a:t>
            </a:r>
            <a:endParaRPr lang="en-US" altLang="en-US" sz="3600" b="1" dirty="0">
              <a:solidFill>
                <a:srgbClr val="0D0486"/>
              </a:solidFill>
              <a:latin typeface="Arial Rounded MT Bold" panose="020F0704030504030204" pitchFamily="34" charset="0"/>
              <a:cs typeface="ＭＳ Ｐゴシック" charset="0"/>
            </a:endParaRP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10" name="Picture 1" descr="Richmond Jamele and Dianei Ramirez.jpg"/>
          <p:cNvPicPr>
            <a:picLocks noChangeAspect="1"/>
          </p:cNvPicPr>
          <p:nvPr/>
        </p:nvPicPr>
        <p:blipFill>
          <a:blip r:embed="rId3">
            <a:extLst>
              <a:ext uri="{28A0092B-C50C-407E-A947-70E740481C1C}">
                <a14:useLocalDpi xmlns:a14="http://schemas.microsoft.com/office/drawing/2010/main" val="0"/>
              </a:ext>
            </a:extLst>
          </a:blip>
          <a:srcRect l="9052" r="38272"/>
          <a:stretch>
            <a:fillRect/>
          </a:stretch>
        </p:blipFill>
        <p:spPr bwMode="auto">
          <a:xfrm>
            <a:off x="8578851" y="0"/>
            <a:ext cx="36131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277284"/>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406401" y="2436285"/>
            <a:ext cx="7555344" cy="4192114"/>
          </a:xfrm>
        </p:spPr>
        <p:txBody>
          <a:bodyPr>
            <a:normAutofit fontScale="77500" lnSpcReduction="20000"/>
          </a:bodyPr>
          <a:lstStyle/>
          <a:p>
            <a:pPr marL="0" indent="0">
              <a:buNone/>
            </a:pPr>
            <a:r>
              <a:rPr lang="en-US" altLang="en-US" sz="2667" dirty="0" smtClean="0"/>
              <a:t>San Francisco Budget Justice Coalition</a:t>
            </a:r>
          </a:p>
          <a:p>
            <a:pPr marL="0" indent="0">
              <a:buNone/>
            </a:pPr>
            <a:r>
              <a:rPr lang="en-US" sz="2400" dirty="0"/>
              <a:t>ACCE AFT 2121 AIDS Legal Referral Panel API Council Arts for a Better Bay Area Bay Area Community Resources (BACR) Causa </a:t>
            </a:r>
            <a:r>
              <a:rPr lang="en-US" sz="2400" dirty="0" err="1"/>
              <a:t>Justa</a:t>
            </a:r>
            <a:r>
              <a:rPr lang="en-US" sz="2400" dirty="0"/>
              <a:t>::Just Cause Chinese Progressive Association Coalition of Agencies Serving the Elderly Coalition on Homelessness Coleman Advocates for Children and Youth Community Alliance of Disability Advocates Community Housing Partnership Community Partnership for LGBTQQ Youth (CPQY) Dolores Street Community Services (DSCS) El/La Para </a:t>
            </a:r>
            <a:r>
              <a:rPr lang="en-US" sz="2400" dirty="0" err="1"/>
              <a:t>TransLatinas</a:t>
            </a:r>
            <a:r>
              <a:rPr lang="en-US" sz="2400" dirty="0"/>
              <a:t> Hamilton Families Homeless Emergency Service Providers Association (HESPA) HIV/AIDS Provider Network (HAPN) Hospitality House Jobs With Justice Larkin Street Youth Services LYRIC New Door Ventures NEXT Village SF Parent Voices St. James Infirmary San Francisco Child Care Planning &amp; Advisory Council San Francisco Housing Rights Committee San Francisco Human Services Network San Francisco Immigrant Legal &amp; Education Network (SFILEN) Senior and Disability Action Service Employees International Union, Local 1021 </a:t>
            </a:r>
            <a:r>
              <a:rPr lang="en-US" sz="2400" dirty="0" err="1"/>
              <a:t>Sheroes</a:t>
            </a:r>
            <a:r>
              <a:rPr lang="en-US" sz="2400" dirty="0"/>
              <a:t> Project South of Market Community Action Network (SOMCAN) Supportive Housing Provider Network (SHPN) TGI Justice Project Young Women's Freedom Center</a:t>
            </a:r>
            <a:endParaRPr lang="en-US" altLang="en-US" sz="2667" dirty="0"/>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smtClean="0">
                <a:solidFill>
                  <a:srgbClr val="0D0486"/>
                </a:solidFill>
                <a:latin typeface="Arial Rounded MT Bold" panose="020F0704030504030204" pitchFamily="34" charset="0"/>
                <a:cs typeface="ＭＳ Ｐゴシック" charset="0"/>
              </a:rPr>
              <a:t>COALITIONS AND ALLIES</a:t>
            </a:r>
            <a:endParaRPr lang="en-US" altLang="en-US" sz="3600" b="1" dirty="0">
              <a:solidFill>
                <a:srgbClr val="0D0486"/>
              </a:solidFill>
              <a:latin typeface="Arial Rounded MT Bold" panose="020F0704030504030204" pitchFamily="34" charset="0"/>
              <a:cs typeface="ＭＳ Ｐゴシック" charset="0"/>
            </a:endParaRPr>
          </a:p>
        </p:txBody>
      </p:sp>
      <p:pic>
        <p:nvPicPr>
          <p:cNvPr id="8" name="Picture 4"/>
          <p:cNvPicPr>
            <a:picLocks noChangeAspect="1"/>
          </p:cNvPicPr>
          <p:nvPr/>
        </p:nvPicPr>
        <p:blipFill>
          <a:blip r:embed="rId3" cstate="print">
            <a:extLst>
              <a:ext uri="{28A0092B-C50C-407E-A947-70E740481C1C}">
                <a14:useLocalDpi xmlns:a14="http://schemas.microsoft.com/office/drawing/2010/main" val="0"/>
              </a:ext>
            </a:extLst>
          </a:blip>
          <a:srcRect l="9436" r="15410"/>
          <a:stretch>
            <a:fillRect/>
          </a:stretch>
        </p:blipFill>
        <p:spPr bwMode="auto">
          <a:xfrm>
            <a:off x="8254520" y="1621367"/>
            <a:ext cx="3937480" cy="506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615937"/>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679347" y="2766263"/>
            <a:ext cx="7407885" cy="3864029"/>
          </a:xfrm>
        </p:spPr>
        <p:txBody>
          <a:bodyPr>
            <a:noAutofit/>
          </a:bodyPr>
          <a:lstStyle/>
          <a:p>
            <a:r>
              <a:rPr lang="en-US" altLang="en-US" sz="3600" dirty="0" smtClean="0"/>
              <a:t>A budget is a moral document that reflects community values.</a:t>
            </a:r>
            <a:endParaRPr lang="en-US" altLang="en-US" sz="3600" dirty="0"/>
          </a:p>
          <a:p>
            <a:r>
              <a:rPr lang="en-US" altLang="en-US" sz="3600" dirty="0" smtClean="0"/>
              <a:t>Funding inequity is a social justice issue.</a:t>
            </a:r>
            <a:endParaRPr lang="en-US" altLang="en-US" sz="3600" dirty="0"/>
          </a:p>
          <a:p>
            <a:r>
              <a:rPr lang="en-US" altLang="en-US" sz="3600" dirty="0" smtClean="0"/>
              <a:t>It all costs money.  Lack of resources is greatest resistance to change</a:t>
            </a:r>
            <a:endParaRPr lang="en-US" altLang="en-US" sz="3600" dirty="0"/>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smtClean="0">
                <a:solidFill>
                  <a:srgbClr val="0D0486"/>
                </a:solidFill>
                <a:latin typeface="Arial Rounded MT Bold" panose="020F0704030504030204" pitchFamily="34" charset="0"/>
                <a:cs typeface="ＭＳ Ｐゴシック" charset="0"/>
              </a:rPr>
              <a:t>WHY BUDGETS MATTER?</a:t>
            </a:r>
            <a:endParaRPr lang="en-US" altLang="en-US" sz="3600" b="1" dirty="0">
              <a:solidFill>
                <a:srgbClr val="0D0486"/>
              </a:solidFill>
              <a:latin typeface="Arial Rounded MT Bold" panose="020F0704030504030204" pitchFamily="34" charset="0"/>
              <a:cs typeface="ＭＳ Ｐゴシック" charset="0"/>
            </a:endParaRP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730" y="0"/>
            <a:ext cx="3705270" cy="6858000"/>
          </a:xfrm>
          <a:prstGeom prst="rect">
            <a:avLst/>
          </a:prstGeom>
        </p:spPr>
      </p:pic>
    </p:spTree>
    <p:extLst>
      <p:ext uri="{BB962C8B-B14F-4D97-AF65-F5344CB8AC3E}">
        <p14:creationId xmlns:p14="http://schemas.microsoft.com/office/powerpoint/2010/main" val="3815351226"/>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125120"/>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2011121" y="133588"/>
            <a:ext cx="5742516" cy="412749"/>
          </a:xfrm>
        </p:spPr>
        <p:txBody>
          <a:bodyPr anchor="t">
            <a:normAutofit fontScale="90000"/>
          </a:bodyPr>
          <a:lstStyle/>
          <a:p>
            <a:pPr>
              <a:defRPr/>
            </a:pPr>
            <a:r>
              <a:rPr lang="en-US" altLang="en-US" sz="3600" b="1" dirty="0" smtClean="0">
                <a:solidFill>
                  <a:srgbClr val="0D0486"/>
                </a:solidFill>
                <a:latin typeface="Arial Rounded MT Bold" panose="020F0704030504030204" pitchFamily="34" charset="0"/>
                <a:cs typeface="ＭＳ Ｐゴシック" charset="0"/>
              </a:rPr>
              <a:t>DRAMA HELPS</a:t>
            </a:r>
            <a:endParaRPr lang="en-US" altLang="en-US" sz="3600" b="1" dirty="0">
              <a:solidFill>
                <a:srgbClr val="0D0486"/>
              </a:solidFill>
              <a:latin typeface="Arial Rounded MT Bold" panose="020F0704030504030204" pitchFamily="34" charset="0"/>
              <a:cs typeface="ＭＳ Ｐゴシック"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9942" y="803730"/>
            <a:ext cx="8072359" cy="6054270"/>
          </a:xfrm>
          <a:prstGeom prst="rect">
            <a:avLst/>
          </a:prstGeom>
        </p:spPr>
      </p:pic>
    </p:spTree>
    <p:extLst>
      <p:ext uri="{BB962C8B-B14F-4D97-AF65-F5344CB8AC3E}">
        <p14:creationId xmlns:p14="http://schemas.microsoft.com/office/powerpoint/2010/main" val="1577002269"/>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621367"/>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1623485" y="742478"/>
            <a:ext cx="5742516" cy="412749"/>
          </a:xfrm>
        </p:spPr>
        <p:txBody>
          <a:bodyPr anchor="t">
            <a:normAutofit fontScale="90000"/>
          </a:bodyPr>
          <a:lstStyle/>
          <a:p>
            <a:pPr>
              <a:defRPr/>
            </a:pPr>
            <a:r>
              <a:rPr lang="en-US" altLang="en-US" sz="3600" b="1" dirty="0" smtClean="0">
                <a:solidFill>
                  <a:srgbClr val="0D0486"/>
                </a:solidFill>
                <a:latin typeface="Arial Rounded MT Bold" panose="020F0704030504030204" pitchFamily="34" charset="0"/>
                <a:cs typeface="ＭＳ Ｐゴシック" charset="0"/>
              </a:rPr>
              <a:t>NUMBERS COUNT</a:t>
            </a:r>
            <a:endParaRPr lang="en-US" altLang="en-US" sz="3600" b="1" dirty="0">
              <a:solidFill>
                <a:srgbClr val="0D0486"/>
              </a:solidFill>
              <a:latin typeface="Arial Rounded MT Bold" panose="020F0704030504030204" pitchFamily="34" charset="0"/>
              <a:cs typeface="ＭＳ Ｐゴシック" charset="0"/>
            </a:endParaRPr>
          </a:p>
        </p:txBody>
      </p:sp>
      <p:pic>
        <p:nvPicPr>
          <p:cNvPr id="9" name="Content Placeholder 8"/>
          <p:cNvPicPr>
            <a:picLocks noGrp="1" noChangeAspect="1"/>
          </p:cNvPicPr>
          <p:nvPr>
            <p:ph idx="1"/>
          </p:nvPr>
        </p:nvPicPr>
        <p:blipFill rotWithShape="1">
          <a:blip r:embed="rId3">
            <a:extLst>
              <a:ext uri="{28A0092B-C50C-407E-A947-70E740481C1C}">
                <a14:useLocalDpi xmlns:a14="http://schemas.microsoft.com/office/drawing/2010/main" val="0"/>
              </a:ext>
            </a:extLst>
          </a:blip>
          <a:srcRect t="21379"/>
          <a:stretch/>
        </p:blipFill>
        <p:spPr>
          <a:xfrm>
            <a:off x="0" y="2256367"/>
            <a:ext cx="6477082" cy="3819236"/>
          </a:xfr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36" t="9074" r="136" b="364"/>
          <a:stretch/>
        </p:blipFill>
        <p:spPr>
          <a:xfrm>
            <a:off x="5422232" y="1621367"/>
            <a:ext cx="6769768" cy="4598133"/>
          </a:xfrm>
          <a:prstGeom prst="rect">
            <a:avLst/>
          </a:prstGeom>
          <a:ln cmpd="sng">
            <a:solidFill>
              <a:schemeClr val="tx1"/>
            </a:solidFill>
          </a:ln>
        </p:spPr>
      </p:pic>
    </p:spTree>
    <p:extLst>
      <p:ext uri="{BB962C8B-B14F-4D97-AF65-F5344CB8AC3E}">
        <p14:creationId xmlns:p14="http://schemas.microsoft.com/office/powerpoint/2010/main" val="39055393"/>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343960" y="2607291"/>
            <a:ext cx="6620258" cy="3864029"/>
          </a:xfrm>
        </p:spPr>
        <p:txBody>
          <a:bodyPr/>
          <a:lstStyle/>
          <a:p>
            <a:pPr marL="0" indent="0">
              <a:buNone/>
            </a:pPr>
            <a:r>
              <a:rPr lang="en-US" altLang="en-US" sz="2667" dirty="0" smtClean="0"/>
              <a:t>Often there are folks within the bureaucracy who want change as much as outside advocates – Find them and strategize together.</a:t>
            </a:r>
          </a:p>
          <a:p>
            <a:pPr marL="0" indent="0">
              <a:buNone/>
            </a:pPr>
            <a:endParaRPr lang="en-US" altLang="en-US" sz="2667" dirty="0" smtClean="0"/>
          </a:p>
          <a:p>
            <a:pPr marL="0" indent="0">
              <a:buNone/>
            </a:pPr>
            <a:r>
              <a:rPr lang="en-US" altLang="en-US" sz="2667" dirty="0" smtClean="0"/>
              <a:t>Elected officials may be champions of your cause.  Your job is to make it easier for them to convince their peers.</a:t>
            </a:r>
            <a:endParaRPr lang="en-US" altLang="en-US" sz="2667" dirty="0"/>
          </a:p>
        </p:txBody>
      </p:sp>
      <p:sp>
        <p:nvSpPr>
          <p:cNvPr id="11268" name="Rectangle 2"/>
          <p:cNvSpPr>
            <a:spLocks noGrp="1" noChangeArrowheads="1"/>
          </p:cNvSpPr>
          <p:nvPr>
            <p:ph type="title"/>
          </p:nvPr>
        </p:nvSpPr>
        <p:spPr>
          <a:xfrm>
            <a:off x="1945219" y="481342"/>
            <a:ext cx="9850541" cy="615526"/>
          </a:xfrm>
        </p:spPr>
        <p:txBody>
          <a:bodyPr anchor="t">
            <a:normAutofit fontScale="90000"/>
          </a:bodyPr>
          <a:lstStyle/>
          <a:p>
            <a:pPr>
              <a:defRPr/>
            </a:pPr>
            <a:r>
              <a:rPr lang="en-US" altLang="en-US" sz="3600" b="1" dirty="0" smtClean="0">
                <a:solidFill>
                  <a:srgbClr val="0D0486"/>
                </a:solidFill>
                <a:latin typeface="Arial Rounded MT Bold" panose="020F0704030504030204" pitchFamily="34" charset="0"/>
                <a:cs typeface="ＭＳ Ｐゴシック" charset="0"/>
              </a:rPr>
              <a:t>POWERFUL CHAMPIONS AND ALLIES IN GOVERNMENT</a:t>
            </a:r>
            <a:endParaRPr lang="en-US" altLang="en-US" sz="3600" b="1" dirty="0">
              <a:solidFill>
                <a:srgbClr val="0D0486"/>
              </a:solidFill>
              <a:latin typeface="Arial Rounded MT Bold" panose="020F0704030504030204" pitchFamily="34" charset="0"/>
              <a:cs typeface="ＭＳ Ｐゴシック" charset="0"/>
            </a:endParaRPr>
          </a:p>
        </p:txBody>
      </p:sp>
      <p:pic>
        <p:nvPicPr>
          <p:cNvPr id="3080" name="Picture 8" descr="Image may contain: 2 people"/>
          <p:cNvPicPr>
            <a:picLocks noChangeAspect="1" noChangeArrowheads="1"/>
          </p:cNvPicPr>
          <p:nvPr/>
        </p:nvPicPr>
        <p:blipFill rotWithShape="1">
          <a:blip r:embed="rId3">
            <a:extLst>
              <a:ext uri="{28A0092B-C50C-407E-A947-70E740481C1C}">
                <a14:useLocalDpi xmlns:a14="http://schemas.microsoft.com/office/drawing/2010/main" val="0"/>
              </a:ext>
            </a:extLst>
          </a:blip>
          <a:srcRect l="10387" r="8300"/>
          <a:stretch/>
        </p:blipFill>
        <p:spPr bwMode="auto">
          <a:xfrm>
            <a:off x="7305964" y="1593851"/>
            <a:ext cx="4886036"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156451"/>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227481" y="2389520"/>
            <a:ext cx="2991084" cy="4242469"/>
          </a:xfrm>
        </p:spPr>
        <p:txBody>
          <a:bodyPr/>
          <a:lstStyle/>
          <a:p>
            <a:pPr marL="0" indent="0">
              <a:buNone/>
            </a:pPr>
            <a:r>
              <a:rPr lang="en-US" altLang="en-US" sz="2667" dirty="0" smtClean="0"/>
              <a:t>Social media </a:t>
            </a:r>
          </a:p>
          <a:p>
            <a:pPr marL="0" indent="0">
              <a:buNone/>
            </a:pPr>
            <a:r>
              <a:rPr lang="en-US" altLang="en-US" sz="2667" dirty="0" smtClean="0"/>
              <a:t>Outreach to community groups</a:t>
            </a:r>
          </a:p>
          <a:p>
            <a:pPr marL="0" indent="0">
              <a:buNone/>
            </a:pPr>
            <a:r>
              <a:rPr lang="en-US" altLang="en-US" sz="2667" dirty="0" smtClean="0"/>
              <a:t>Conferences and public forums</a:t>
            </a:r>
          </a:p>
          <a:p>
            <a:pPr marL="0" indent="0">
              <a:buNone/>
            </a:pPr>
            <a:r>
              <a:rPr lang="en-US" altLang="en-US" sz="2667" dirty="0" smtClean="0"/>
              <a:t>Mailings and newsletters</a:t>
            </a:r>
          </a:p>
          <a:p>
            <a:pPr marL="0" indent="0">
              <a:buNone/>
            </a:pPr>
            <a:r>
              <a:rPr lang="en-US" altLang="en-US" sz="2667" dirty="0" smtClean="0"/>
              <a:t>Speak out – speak up for kids days</a:t>
            </a:r>
            <a:endParaRPr lang="en-US" altLang="en-US" sz="2667" dirty="0"/>
          </a:p>
        </p:txBody>
      </p:sp>
      <p:sp>
        <p:nvSpPr>
          <p:cNvPr id="11268" name="Rectangle 2"/>
          <p:cNvSpPr>
            <a:spLocks noGrp="1" noChangeArrowheads="1"/>
          </p:cNvSpPr>
          <p:nvPr>
            <p:ph type="title"/>
          </p:nvPr>
        </p:nvSpPr>
        <p:spPr>
          <a:xfrm>
            <a:off x="1945219" y="481342"/>
            <a:ext cx="9850541" cy="615526"/>
          </a:xfrm>
        </p:spPr>
        <p:txBody>
          <a:bodyPr anchor="t">
            <a:normAutofit/>
          </a:bodyPr>
          <a:lstStyle/>
          <a:p>
            <a:pPr>
              <a:defRPr/>
            </a:pPr>
            <a:r>
              <a:rPr lang="en-US" altLang="en-US" sz="3600" b="1" dirty="0" smtClean="0">
                <a:solidFill>
                  <a:srgbClr val="0D0486"/>
                </a:solidFill>
                <a:latin typeface="Arial Rounded MT Bold" panose="020F0704030504030204" pitchFamily="34" charset="0"/>
                <a:cs typeface="ＭＳ Ｐゴシック" charset="0"/>
              </a:rPr>
              <a:t>ORGANIZE PUBLIC SUPPORT</a:t>
            </a:r>
            <a:endParaRPr lang="en-US" altLang="en-US" sz="3600" b="1" dirty="0">
              <a:solidFill>
                <a:srgbClr val="0D0486"/>
              </a:solidFill>
              <a:latin typeface="Arial Rounded MT Bold" panose="020F0704030504030204" pitchFamily="34" charset="0"/>
              <a:cs typeface="ＭＳ Ｐゴシック" charset="0"/>
            </a:endParaRPr>
          </a:p>
        </p:txBody>
      </p:sp>
      <p:pic>
        <p:nvPicPr>
          <p:cNvPr id="8" name="Content Placeholder 1"/>
          <p:cNvPicPr>
            <a:picLocks noChangeAspect="1"/>
          </p:cNvPicPr>
          <p:nvPr/>
        </p:nvPicPr>
        <p:blipFill rotWithShape="1">
          <a:blip r:embed="rId3">
            <a:extLst>
              <a:ext uri="{28A0092B-C50C-407E-A947-70E740481C1C}">
                <a14:useLocalDpi xmlns:a14="http://schemas.microsoft.com/office/drawing/2010/main" val="0"/>
              </a:ext>
            </a:extLst>
          </a:blip>
          <a:srcRect l="11921" r="7309"/>
          <a:stretch/>
        </p:blipFill>
        <p:spPr>
          <a:xfrm>
            <a:off x="7804728" y="1200150"/>
            <a:ext cx="4387272" cy="5431839"/>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60" t="8749" r="360" b="3593"/>
          <a:stretch/>
        </p:blipFill>
        <p:spPr>
          <a:xfrm>
            <a:off x="3055668" y="2622552"/>
            <a:ext cx="5324272" cy="3520335"/>
          </a:xfrm>
          <a:prstGeom prst="rect">
            <a:avLst/>
          </a:prstGeom>
        </p:spPr>
      </p:pic>
    </p:spTree>
    <p:extLst>
      <p:ext uri="{BB962C8B-B14F-4D97-AF65-F5344CB8AC3E}">
        <p14:creationId xmlns:p14="http://schemas.microsoft.com/office/powerpoint/2010/main" val="2957643328"/>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1945219" y="481342"/>
            <a:ext cx="9850541" cy="615526"/>
          </a:xfrm>
        </p:spPr>
        <p:txBody>
          <a:bodyPr anchor="t">
            <a:normAutofit/>
          </a:bodyPr>
          <a:lstStyle/>
          <a:p>
            <a:pPr>
              <a:defRPr/>
            </a:pPr>
            <a:r>
              <a:rPr lang="en-US" altLang="en-US" sz="3600" b="1" dirty="0" smtClean="0">
                <a:solidFill>
                  <a:srgbClr val="0D0486"/>
                </a:solidFill>
                <a:latin typeface="Arial Rounded MT Bold" panose="020F0704030504030204" pitchFamily="34" charset="0"/>
                <a:cs typeface="ＭＳ Ｐゴシック" charset="0"/>
              </a:rPr>
              <a:t>USE THE MEDIA</a:t>
            </a:r>
            <a:endParaRPr lang="en-US" altLang="en-US" sz="3600" b="1" dirty="0">
              <a:solidFill>
                <a:srgbClr val="0D0486"/>
              </a:solidFill>
              <a:latin typeface="Arial Rounded MT Bold" panose="020F0704030504030204" pitchFamily="34" charset="0"/>
              <a:cs typeface="ＭＳ Ｐゴシック" charset="0"/>
            </a:endParaRPr>
          </a:p>
        </p:txBody>
      </p:sp>
      <p:sp>
        <p:nvSpPr>
          <p:cNvPr id="3" name="Content Placeholder 2"/>
          <p:cNvSpPr>
            <a:spLocks noGrp="1"/>
          </p:cNvSpPr>
          <p:nvPr>
            <p:ph idx="1"/>
          </p:nvPr>
        </p:nvSpPr>
        <p:spPr>
          <a:xfrm>
            <a:off x="568411" y="2361084"/>
            <a:ext cx="5436973" cy="4351338"/>
          </a:xfrm>
        </p:spPr>
        <p:txBody>
          <a:bodyPr>
            <a:normAutofit fontScale="85000" lnSpcReduction="20000"/>
          </a:bodyPr>
          <a:lstStyle/>
          <a:p>
            <a:pPr marL="0" indent="0">
              <a:buNone/>
            </a:pPr>
            <a:r>
              <a:rPr lang="en-US" dirty="0" smtClean="0"/>
              <a:t>HAVE A SIMPLE MESSAGE</a:t>
            </a:r>
          </a:p>
          <a:p>
            <a:r>
              <a:rPr lang="en-US" dirty="0" smtClean="0"/>
              <a:t>Press conferences</a:t>
            </a:r>
          </a:p>
          <a:p>
            <a:r>
              <a:rPr lang="en-US" dirty="0" smtClean="0"/>
              <a:t>Op-eds</a:t>
            </a:r>
          </a:p>
          <a:p>
            <a:r>
              <a:rPr lang="en-US" dirty="0" smtClean="0"/>
              <a:t>News releases</a:t>
            </a:r>
          </a:p>
          <a:p>
            <a:r>
              <a:rPr lang="en-US" dirty="0" smtClean="0"/>
              <a:t>Feature stories</a:t>
            </a:r>
          </a:p>
          <a:p>
            <a:r>
              <a:rPr lang="en-US" dirty="0" smtClean="0"/>
              <a:t>Follow the c’s – crisis, conflict, </a:t>
            </a:r>
            <a:r>
              <a:rPr lang="en-US" dirty="0" err="1" smtClean="0"/>
              <a:t>constumes</a:t>
            </a:r>
            <a:r>
              <a:rPr lang="en-US" dirty="0" smtClean="0"/>
              <a:t>, celebrities</a:t>
            </a:r>
          </a:p>
          <a:p>
            <a:r>
              <a:rPr lang="en-US" dirty="0" smtClean="0"/>
              <a:t>Find a news hook.</a:t>
            </a:r>
          </a:p>
          <a:p>
            <a:endParaRPr lang="en-US" dirty="0"/>
          </a:p>
          <a:p>
            <a:pPr marL="0" indent="0">
              <a:buNone/>
            </a:pPr>
            <a:r>
              <a:rPr lang="en-US" dirty="0" smtClean="0">
                <a:solidFill>
                  <a:srgbClr val="C00000"/>
                </a:solidFill>
              </a:rPr>
              <a:t>OFTEN MORE IMPORTANT TO TALK TO THE MEDIA, THAN DIRECTLY TO DECISION-MAKERS</a:t>
            </a:r>
            <a:r>
              <a:rPr lang="en-US" dirty="0" smtClean="0"/>
              <a:t>.</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2776" y="52974"/>
            <a:ext cx="5230091" cy="6858000"/>
          </a:xfrm>
          <a:prstGeom prst="rect">
            <a:avLst/>
          </a:prstGeom>
        </p:spPr>
      </p:pic>
    </p:spTree>
    <p:extLst>
      <p:ext uri="{BB962C8B-B14F-4D97-AF65-F5344CB8AC3E}">
        <p14:creationId xmlns:p14="http://schemas.microsoft.com/office/powerpoint/2010/main" val="3518464313"/>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65913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321735" y="2549237"/>
            <a:ext cx="7496954" cy="4079162"/>
          </a:xfrm>
        </p:spPr>
        <p:txBody>
          <a:bodyPr>
            <a:normAutofit/>
          </a:bodyPr>
          <a:lstStyle/>
          <a:p>
            <a:pPr marL="0" indent="0">
              <a:buNone/>
            </a:pPr>
            <a:r>
              <a:rPr lang="en-US" altLang="en-US" sz="4000" dirty="0" smtClean="0"/>
              <a:t>Candidate forums</a:t>
            </a:r>
          </a:p>
          <a:p>
            <a:pPr marL="0" indent="0">
              <a:buNone/>
            </a:pPr>
            <a:r>
              <a:rPr lang="en-US" altLang="en-US" sz="4000" dirty="0" smtClean="0"/>
              <a:t>Candidate questionnaires</a:t>
            </a:r>
          </a:p>
          <a:p>
            <a:pPr marL="0" indent="0">
              <a:buNone/>
            </a:pPr>
            <a:r>
              <a:rPr lang="en-US" altLang="en-US" sz="4000" dirty="0" smtClean="0"/>
              <a:t>Educating candidates</a:t>
            </a:r>
          </a:p>
          <a:p>
            <a:pPr marL="0" indent="0">
              <a:buNone/>
            </a:pPr>
            <a:r>
              <a:rPr lang="en-US" altLang="en-US" sz="4000" dirty="0" smtClean="0"/>
              <a:t>Placing measures on ballot</a:t>
            </a:r>
            <a:endParaRPr lang="en-US" altLang="en-US" sz="4000" dirty="0"/>
          </a:p>
        </p:txBody>
      </p:sp>
      <p:sp>
        <p:nvSpPr>
          <p:cNvPr id="11268" name="Rectangle 2"/>
          <p:cNvSpPr>
            <a:spLocks noGrp="1" noChangeArrowheads="1"/>
          </p:cNvSpPr>
          <p:nvPr>
            <p:ph type="title"/>
          </p:nvPr>
        </p:nvSpPr>
        <p:spPr>
          <a:xfrm>
            <a:off x="1701420" y="366185"/>
            <a:ext cx="4559925" cy="1011202"/>
          </a:xfrm>
        </p:spPr>
        <p:txBody>
          <a:bodyPr anchor="t">
            <a:normAutofit fontScale="90000"/>
          </a:bodyPr>
          <a:lstStyle/>
          <a:p>
            <a:pPr>
              <a:defRPr/>
            </a:pPr>
            <a:r>
              <a:rPr lang="en-US" altLang="en-US" sz="3600" b="1" dirty="0" smtClean="0">
                <a:solidFill>
                  <a:srgbClr val="0D0486"/>
                </a:solidFill>
                <a:latin typeface="Arial Rounded MT Bold" panose="020F0704030504030204" pitchFamily="34" charset="0"/>
                <a:cs typeface="ＭＳ Ｐゴシック" charset="0"/>
              </a:rPr>
              <a:t>Elections are</a:t>
            </a:r>
            <a:br>
              <a:rPr lang="en-US" altLang="en-US" sz="3600" b="1" dirty="0" smtClean="0">
                <a:solidFill>
                  <a:srgbClr val="0D0486"/>
                </a:solidFill>
                <a:latin typeface="Arial Rounded MT Bold" panose="020F0704030504030204" pitchFamily="34" charset="0"/>
                <a:cs typeface="ＭＳ Ｐゴシック" charset="0"/>
              </a:rPr>
            </a:br>
            <a:r>
              <a:rPr lang="en-US" altLang="en-US" sz="3600" b="1" dirty="0" smtClean="0">
                <a:solidFill>
                  <a:srgbClr val="0D0486"/>
                </a:solidFill>
                <a:latin typeface="Arial Rounded MT Bold" panose="020F0704030504030204" pitchFamily="34" charset="0"/>
                <a:cs typeface="ＭＳ Ｐゴシック" charset="0"/>
              </a:rPr>
              <a:t>Great Opportunities </a:t>
            </a:r>
            <a:endParaRPr lang="en-US" altLang="en-US" sz="3600" b="1" dirty="0">
              <a:solidFill>
                <a:srgbClr val="0D0486"/>
              </a:solidFill>
              <a:latin typeface="Arial Rounded MT Bold" panose="020F0704030504030204" pitchFamily="34" charset="0"/>
              <a:cs typeface="ＭＳ Ｐゴシック"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345" y="4119572"/>
            <a:ext cx="5479806" cy="250882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1300" y="225579"/>
            <a:ext cx="5600700" cy="3733800"/>
          </a:xfrm>
          <a:prstGeom prst="rect">
            <a:avLst/>
          </a:prstGeom>
        </p:spPr>
      </p:pic>
    </p:spTree>
    <p:extLst>
      <p:ext uri="{BB962C8B-B14F-4D97-AF65-F5344CB8AC3E}">
        <p14:creationId xmlns:p14="http://schemas.microsoft.com/office/powerpoint/2010/main" val="3202729322"/>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437065" y="2436284"/>
            <a:ext cx="7496954" cy="4186938"/>
          </a:xfrm>
        </p:spPr>
        <p:txBody>
          <a:bodyPr>
            <a:normAutofit fontScale="92500" lnSpcReduction="10000"/>
          </a:bodyPr>
          <a:lstStyle/>
          <a:p>
            <a:pPr marL="0" indent="0">
              <a:buNone/>
            </a:pPr>
            <a:r>
              <a:rPr lang="en-US" altLang="en-US" sz="2667" dirty="0" smtClean="0"/>
              <a:t>The Taxpayer revolt is alive and well.</a:t>
            </a:r>
          </a:p>
          <a:p>
            <a:pPr marL="0" indent="0">
              <a:buNone/>
            </a:pPr>
            <a:r>
              <a:rPr lang="en-US" altLang="en-US" sz="2667" dirty="0" smtClean="0"/>
              <a:t>New items in the budget threaten increased spending and therefore new taxes.</a:t>
            </a:r>
          </a:p>
          <a:p>
            <a:pPr marL="0" indent="0">
              <a:buNone/>
            </a:pPr>
            <a:r>
              <a:rPr lang="en-US" altLang="en-US" sz="2667" dirty="0" smtClean="0"/>
              <a:t>New revenue measures mean taxes or reallocations – built-in opposition.</a:t>
            </a:r>
          </a:p>
          <a:p>
            <a:pPr marL="0" indent="0">
              <a:buNone/>
            </a:pPr>
            <a:r>
              <a:rPr lang="en-US" altLang="en-US" sz="2667" dirty="0" smtClean="0"/>
              <a:t>Opposition is often behind the scenes – particularly when status quo is threatened.</a:t>
            </a:r>
          </a:p>
          <a:p>
            <a:pPr marL="0" indent="0">
              <a:buNone/>
            </a:pPr>
            <a:endParaRPr lang="en-US" altLang="en-US" sz="2667" dirty="0" smtClean="0">
              <a:solidFill>
                <a:srgbClr val="C00000"/>
              </a:solidFill>
            </a:endParaRPr>
          </a:p>
          <a:p>
            <a:pPr marL="0" indent="0">
              <a:buNone/>
            </a:pPr>
            <a:r>
              <a:rPr lang="en-US" altLang="en-US" sz="2667" dirty="0" smtClean="0">
                <a:solidFill>
                  <a:srgbClr val="C00000"/>
                </a:solidFill>
              </a:rPr>
              <a:t>BUDGET ADVOCACY IS ONE BATTLE AFTER ANOTHER.</a:t>
            </a:r>
          </a:p>
          <a:p>
            <a:pPr marL="0" indent="0">
              <a:buNone/>
            </a:pPr>
            <a:r>
              <a:rPr lang="en-US" altLang="en-US" sz="2667" dirty="0" smtClean="0">
                <a:solidFill>
                  <a:srgbClr val="C00000"/>
                </a:solidFill>
              </a:rPr>
              <a:t>Must be the folks who never go away.</a:t>
            </a:r>
          </a:p>
          <a:p>
            <a:pPr marL="0" indent="0">
              <a:buNone/>
            </a:pPr>
            <a:endParaRPr lang="en-US" altLang="en-US" sz="2667" dirty="0"/>
          </a:p>
        </p:txBody>
      </p:sp>
      <p:sp>
        <p:nvSpPr>
          <p:cNvPr id="11268" name="Rectangle 2"/>
          <p:cNvSpPr>
            <a:spLocks noGrp="1" noChangeArrowheads="1"/>
          </p:cNvSpPr>
          <p:nvPr>
            <p:ph type="title"/>
          </p:nvPr>
        </p:nvSpPr>
        <p:spPr>
          <a:xfrm>
            <a:off x="1945218" y="759663"/>
            <a:ext cx="6284381" cy="412749"/>
          </a:xfrm>
        </p:spPr>
        <p:txBody>
          <a:bodyPr anchor="t">
            <a:normAutofit fontScale="90000"/>
          </a:bodyPr>
          <a:lstStyle/>
          <a:p>
            <a:pPr>
              <a:defRPr/>
            </a:pPr>
            <a:r>
              <a:rPr lang="en-US" altLang="en-US" sz="3600" b="1" dirty="0" smtClean="0">
                <a:solidFill>
                  <a:srgbClr val="0D0486"/>
                </a:solidFill>
                <a:latin typeface="Arial Rounded MT Bold" panose="020F0704030504030204" pitchFamily="34" charset="0"/>
                <a:cs typeface="ＭＳ Ｐゴシック" charset="0"/>
              </a:rPr>
              <a:t>PREPARE FOR OPPOSITION</a:t>
            </a:r>
            <a:endParaRPr lang="en-US" altLang="en-US" sz="3600" b="1" dirty="0">
              <a:solidFill>
                <a:srgbClr val="0D0486"/>
              </a:solidFill>
              <a:latin typeface="Arial Rounded MT Bold" panose="020F0704030504030204" pitchFamily="34" charset="0"/>
              <a:cs typeface="ＭＳ Ｐゴシック" charset="0"/>
            </a:endParaRPr>
          </a:p>
        </p:txBody>
      </p:sp>
      <p:pic>
        <p:nvPicPr>
          <p:cNvPr id="8" name="Picture 8" descr="http://img.timeinc.net/time/magazine/archive/covers/1978/1101780619_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599" y="2412517"/>
            <a:ext cx="3373709" cy="444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598970"/>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760163" y="2650290"/>
            <a:ext cx="7058525" cy="3864029"/>
          </a:xfrm>
        </p:spPr>
        <p:txBody>
          <a:bodyPr/>
          <a:lstStyle/>
          <a:p>
            <a:pPr marL="0" indent="0">
              <a:buNone/>
            </a:pPr>
            <a:r>
              <a:rPr lang="en-US" altLang="en-US" sz="2667" dirty="0" smtClean="0"/>
              <a:t>Hold decision-makers accountable after the budget process – for negative AND positive decisions.</a:t>
            </a:r>
          </a:p>
          <a:p>
            <a:pPr lvl="1"/>
            <a:r>
              <a:rPr lang="en-US" altLang="en-US" sz="2267" dirty="0" smtClean="0"/>
              <a:t>Newsletters</a:t>
            </a:r>
          </a:p>
          <a:p>
            <a:pPr lvl="1"/>
            <a:r>
              <a:rPr lang="en-US" altLang="en-US" sz="2267" dirty="0" smtClean="0"/>
              <a:t>Report cards</a:t>
            </a:r>
          </a:p>
          <a:p>
            <a:pPr lvl="1"/>
            <a:r>
              <a:rPr lang="en-US" altLang="en-US" sz="2267" dirty="0" smtClean="0"/>
              <a:t>Follow-up meetings</a:t>
            </a:r>
          </a:p>
          <a:p>
            <a:pPr lvl="1"/>
            <a:r>
              <a:rPr lang="en-US" altLang="en-US" sz="2267" dirty="0" smtClean="0"/>
              <a:t>Newspaper ads</a:t>
            </a:r>
          </a:p>
          <a:p>
            <a:pPr lvl="1"/>
            <a:r>
              <a:rPr lang="en-US" altLang="en-US" sz="2267" dirty="0" smtClean="0"/>
              <a:t>Accountability sessions</a:t>
            </a:r>
            <a:endParaRPr lang="en-US" altLang="en-US" sz="2267" dirty="0"/>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smtClean="0">
                <a:solidFill>
                  <a:srgbClr val="0D0486"/>
                </a:solidFill>
                <a:latin typeface="Arial Rounded MT Bold" panose="020F0704030504030204" pitchFamily="34" charset="0"/>
                <a:cs typeface="ＭＳ Ｐゴシック" charset="0"/>
              </a:rPr>
              <a:t>BUILD IN ACCOUNTABILITY</a:t>
            </a:r>
            <a:endParaRPr lang="en-US" altLang="en-US" sz="3600" b="1" dirty="0">
              <a:solidFill>
                <a:srgbClr val="0D0486"/>
              </a:solidFill>
              <a:latin typeface="Arial Rounded MT Bold" panose="020F0704030504030204" pitchFamily="34" charset="0"/>
              <a:cs typeface="ＭＳ Ｐゴシック" charset="0"/>
            </a:endParaRP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8" name="Picture 7"/>
          <p:cNvPicPr>
            <a:picLocks noChangeAspect="1"/>
          </p:cNvPicPr>
          <p:nvPr/>
        </p:nvPicPr>
        <p:blipFill rotWithShape="1">
          <a:blip r:embed="rId3"/>
          <a:srcRect t="35960" b="3101"/>
          <a:stretch/>
        </p:blipFill>
        <p:spPr>
          <a:xfrm>
            <a:off x="8266545" y="1341581"/>
            <a:ext cx="3925455" cy="4174837"/>
          </a:xfrm>
          <a:prstGeom prst="rect">
            <a:avLst/>
          </a:prstGeom>
        </p:spPr>
      </p:pic>
    </p:spTree>
    <p:extLst>
      <p:ext uri="{BB962C8B-B14F-4D97-AF65-F5344CB8AC3E}">
        <p14:creationId xmlns:p14="http://schemas.microsoft.com/office/powerpoint/2010/main" val="3920633325"/>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smtClean="0">
                <a:solidFill>
                  <a:srgbClr val="0D0486"/>
                </a:solidFill>
                <a:latin typeface="Arial Rounded MT Bold" panose="020F0704030504030204" pitchFamily="34" charset="0"/>
                <a:cs typeface="ＭＳ Ｐゴシック" charset="0"/>
              </a:rPr>
              <a:t>REFORM THE PROCESS</a:t>
            </a:r>
            <a:endParaRPr lang="en-US" altLang="en-US" sz="3600" b="1" dirty="0">
              <a:solidFill>
                <a:srgbClr val="0D0486"/>
              </a:solidFill>
              <a:latin typeface="Arial Rounded MT Bold" panose="020F0704030504030204" pitchFamily="34" charset="0"/>
              <a:cs typeface="ＭＳ Ｐゴシック" charset="0"/>
            </a:endParaRPr>
          </a:p>
        </p:txBody>
      </p:sp>
      <p:sp>
        <p:nvSpPr>
          <p:cNvPr id="3" name="Content Placeholder 2"/>
          <p:cNvSpPr>
            <a:spLocks noGrp="1"/>
          </p:cNvSpPr>
          <p:nvPr>
            <p:ph idx="1"/>
          </p:nvPr>
        </p:nvSpPr>
        <p:spPr>
          <a:xfrm>
            <a:off x="541020" y="2228851"/>
            <a:ext cx="6654107" cy="4351338"/>
          </a:xfrm>
        </p:spPr>
        <p:txBody>
          <a:bodyPr/>
          <a:lstStyle/>
          <a:p>
            <a:endParaRPr lang="en-US" dirty="0" smtClean="0"/>
          </a:p>
          <a:p>
            <a:r>
              <a:rPr lang="en-US" dirty="0" smtClean="0"/>
              <a:t>Creating accessible forums for public input at all levels and at all points in the process</a:t>
            </a:r>
          </a:p>
          <a:p>
            <a:r>
              <a:rPr lang="en-US" dirty="0" smtClean="0"/>
              <a:t>Creating access to decision-makers</a:t>
            </a:r>
          </a:p>
          <a:p>
            <a:r>
              <a:rPr lang="en-US" dirty="0" smtClean="0"/>
              <a:t>Empowering the legislative body</a:t>
            </a:r>
          </a:p>
          <a:p>
            <a:r>
              <a:rPr lang="en-US" dirty="0" smtClean="0"/>
              <a:t>Strengthen budget policy support</a:t>
            </a:r>
          </a:p>
          <a:p>
            <a:r>
              <a:rPr lang="en-US" dirty="0" smtClean="0"/>
              <a:t>TRANSPARENCY, TRANSPARENCY, TRANSPARENCY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0305" y="874591"/>
            <a:ext cx="3751695" cy="4188639"/>
          </a:xfrm>
          <a:prstGeom prst="rect">
            <a:avLst/>
          </a:prstGeom>
        </p:spPr>
      </p:pic>
    </p:spTree>
    <p:extLst>
      <p:ext uri="{BB962C8B-B14F-4D97-AF65-F5344CB8AC3E}">
        <p14:creationId xmlns:p14="http://schemas.microsoft.com/office/powerpoint/2010/main" val="2962051627"/>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563419" y="2436285"/>
            <a:ext cx="7569928" cy="4192114"/>
          </a:xfrm>
        </p:spPr>
        <p:txBody>
          <a:bodyPr numCol="2"/>
          <a:lstStyle/>
          <a:p>
            <a:pPr marL="0" indent="0">
              <a:buNone/>
            </a:pPr>
            <a:r>
              <a:rPr lang="en-US" altLang="en-US" sz="2667" dirty="0" smtClean="0"/>
              <a:t>Children’s Agenda</a:t>
            </a:r>
          </a:p>
          <a:p>
            <a:pPr marL="0" indent="0">
              <a:buNone/>
            </a:pPr>
            <a:r>
              <a:rPr lang="en-US" altLang="en-US" sz="2667" dirty="0" smtClean="0"/>
              <a:t>Children’s Budget</a:t>
            </a:r>
          </a:p>
          <a:p>
            <a:pPr marL="0" indent="0">
              <a:buNone/>
            </a:pPr>
            <a:r>
              <a:rPr lang="en-US" altLang="en-US" sz="2667" dirty="0" smtClean="0"/>
              <a:t>Baseline and set-aside</a:t>
            </a:r>
          </a:p>
          <a:p>
            <a:pPr marL="0" indent="0">
              <a:buNone/>
            </a:pPr>
            <a:r>
              <a:rPr lang="en-US" altLang="en-US" sz="2667" dirty="0" smtClean="0"/>
              <a:t>No political support</a:t>
            </a:r>
          </a:p>
          <a:p>
            <a:pPr marL="0" indent="0">
              <a:buNone/>
            </a:pPr>
            <a:r>
              <a:rPr lang="en-US" altLang="en-US" sz="2667" dirty="0" smtClean="0"/>
              <a:t>Petitions and election</a:t>
            </a:r>
          </a:p>
          <a:p>
            <a:pPr marL="0" indent="0">
              <a:buNone/>
            </a:pPr>
            <a:r>
              <a:rPr lang="en-US" altLang="en-US" sz="2667" dirty="0" smtClean="0"/>
              <a:t>Re-authorized twice</a:t>
            </a:r>
          </a:p>
          <a:p>
            <a:pPr marL="0" indent="0">
              <a:buNone/>
            </a:pPr>
            <a:r>
              <a:rPr lang="en-US" altLang="en-US" sz="2667" dirty="0" smtClean="0"/>
              <a:t>Preschool for All</a:t>
            </a:r>
          </a:p>
          <a:p>
            <a:pPr marL="0" indent="0">
              <a:buNone/>
            </a:pPr>
            <a:endParaRPr lang="en-US" altLang="en-US" sz="2667" dirty="0" smtClean="0"/>
          </a:p>
          <a:p>
            <a:pPr marL="0" indent="0">
              <a:buNone/>
            </a:pPr>
            <a:r>
              <a:rPr lang="en-US" altLang="en-US" sz="2667" dirty="0" smtClean="0"/>
              <a:t>LESSONS</a:t>
            </a:r>
          </a:p>
          <a:p>
            <a:r>
              <a:rPr lang="en-US" altLang="en-US" sz="2667" dirty="0" smtClean="0"/>
              <a:t>Take initiative</a:t>
            </a:r>
          </a:p>
          <a:p>
            <a:r>
              <a:rPr lang="en-US" altLang="en-US" sz="2667" dirty="0" smtClean="0"/>
              <a:t>Elections are powerful</a:t>
            </a:r>
          </a:p>
          <a:p>
            <a:r>
              <a:rPr lang="en-US" altLang="en-US" sz="2667" dirty="0" smtClean="0"/>
              <a:t>Children can win</a:t>
            </a:r>
          </a:p>
          <a:p>
            <a:r>
              <a:rPr lang="en-US" altLang="en-US" sz="2667" dirty="0" smtClean="0"/>
              <a:t>Play political hardball</a:t>
            </a:r>
          </a:p>
          <a:p>
            <a:r>
              <a:rPr lang="en-US" altLang="en-US" sz="2667" dirty="0" smtClean="0"/>
              <a:t>Propose a solution</a:t>
            </a:r>
          </a:p>
          <a:p>
            <a:endParaRPr lang="en-US" altLang="en-US" sz="2667" dirty="0" smtClean="0"/>
          </a:p>
        </p:txBody>
      </p:sp>
      <p:sp>
        <p:nvSpPr>
          <p:cNvPr id="11268" name="Rectangle 2"/>
          <p:cNvSpPr>
            <a:spLocks noGrp="1" noChangeArrowheads="1"/>
          </p:cNvSpPr>
          <p:nvPr>
            <p:ph type="title"/>
          </p:nvPr>
        </p:nvSpPr>
        <p:spPr>
          <a:xfrm>
            <a:off x="1623485" y="759663"/>
            <a:ext cx="6509862" cy="412749"/>
          </a:xfrm>
        </p:spPr>
        <p:txBody>
          <a:bodyPr anchor="t">
            <a:normAutofit fontScale="90000"/>
          </a:bodyPr>
          <a:lstStyle/>
          <a:p>
            <a:pPr>
              <a:defRPr/>
            </a:pPr>
            <a:r>
              <a:rPr lang="en-US" altLang="en-US" sz="3600" b="1" dirty="0" smtClean="0">
                <a:solidFill>
                  <a:srgbClr val="0D0486"/>
                </a:solidFill>
                <a:latin typeface="Arial Rounded MT Bold" panose="020F0704030504030204" pitchFamily="34" charset="0"/>
                <a:cs typeface="ＭＳ Ｐゴシック" charset="0"/>
              </a:rPr>
              <a:t>THE CHILDREN’S FUND STORY</a:t>
            </a:r>
            <a:endParaRPr lang="en-US" altLang="en-US" sz="3600" b="1" dirty="0">
              <a:solidFill>
                <a:srgbClr val="0D0486"/>
              </a:solidFill>
              <a:latin typeface="Arial Rounded MT Bold" panose="020F0704030504030204" pitchFamily="34" charset="0"/>
              <a:cs typeface="ＭＳ Ｐゴシック" charset="0"/>
            </a:endParaRP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9080" y="535352"/>
            <a:ext cx="2130448" cy="2116997"/>
          </a:xfrm>
          <a:prstGeom prst="rect">
            <a:avLst/>
          </a:prstGeom>
        </p:spPr>
      </p:pic>
      <p:pic>
        <p:nvPicPr>
          <p:cNvPr id="9" name="Picture 8"/>
          <p:cNvPicPr>
            <a:picLocks noChangeAspect="1"/>
          </p:cNvPicPr>
          <p:nvPr/>
        </p:nvPicPr>
        <p:blipFill rotWithShape="1">
          <a:blip r:embed="rId4"/>
          <a:srcRect b="28379"/>
          <a:stretch/>
        </p:blipFill>
        <p:spPr>
          <a:xfrm>
            <a:off x="8578851" y="3429000"/>
            <a:ext cx="3613149" cy="3383280"/>
          </a:xfrm>
          <a:prstGeom prst="rect">
            <a:avLst/>
          </a:prstGeom>
        </p:spPr>
      </p:pic>
    </p:spTree>
    <p:extLst>
      <p:ext uri="{BB962C8B-B14F-4D97-AF65-F5344CB8AC3E}">
        <p14:creationId xmlns:p14="http://schemas.microsoft.com/office/powerpoint/2010/main" val="1653750835"/>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212436" y="2436284"/>
            <a:ext cx="3648363" cy="3864029"/>
          </a:xfrm>
        </p:spPr>
        <p:txBody>
          <a:bodyPr>
            <a:normAutofit/>
          </a:bodyPr>
          <a:lstStyle/>
          <a:p>
            <a:pPr marL="0" indent="0">
              <a:buNone/>
            </a:pPr>
            <a:r>
              <a:rPr lang="en-US" altLang="en-US" b="1" dirty="0" smtClean="0"/>
              <a:t>Process of working to change public budget priorities:</a:t>
            </a:r>
          </a:p>
          <a:p>
            <a:r>
              <a:rPr lang="en-US" altLang="en-US" b="1" dirty="0" smtClean="0"/>
              <a:t>Reallocation </a:t>
            </a:r>
          </a:p>
          <a:p>
            <a:r>
              <a:rPr lang="en-US" altLang="en-US" b="1" dirty="0" smtClean="0"/>
              <a:t>Expanding line items</a:t>
            </a:r>
          </a:p>
          <a:p>
            <a:r>
              <a:rPr lang="en-US" altLang="en-US" b="1" dirty="0" smtClean="0"/>
              <a:t>New programs</a:t>
            </a:r>
          </a:p>
          <a:p>
            <a:r>
              <a:rPr lang="en-US" altLang="en-US" b="1" dirty="0" smtClean="0"/>
              <a:t>Dedicated funding</a:t>
            </a:r>
          </a:p>
          <a:p>
            <a:r>
              <a:rPr lang="en-US" altLang="en-US" b="1" dirty="0" smtClean="0"/>
              <a:t>Taxes and fees</a:t>
            </a:r>
            <a:endParaRPr lang="en-US" altLang="en-US" b="1" dirty="0"/>
          </a:p>
        </p:txBody>
      </p:sp>
      <p:sp>
        <p:nvSpPr>
          <p:cNvPr id="11268" name="Rectangle 2"/>
          <p:cNvSpPr>
            <a:spLocks noGrp="1" noChangeArrowheads="1"/>
          </p:cNvSpPr>
          <p:nvPr>
            <p:ph type="title"/>
          </p:nvPr>
        </p:nvSpPr>
        <p:spPr>
          <a:xfrm>
            <a:off x="1623485" y="706969"/>
            <a:ext cx="6476886" cy="412749"/>
          </a:xfrm>
        </p:spPr>
        <p:txBody>
          <a:bodyPr anchor="t">
            <a:normAutofit fontScale="90000"/>
          </a:bodyPr>
          <a:lstStyle/>
          <a:p>
            <a:pPr>
              <a:defRPr/>
            </a:pPr>
            <a:r>
              <a:rPr lang="en-US" altLang="en-US" sz="3600" b="1" dirty="0" smtClean="0">
                <a:solidFill>
                  <a:srgbClr val="0D0486"/>
                </a:solidFill>
                <a:latin typeface="Arial Rounded MT Bold" panose="020F0704030504030204" pitchFamily="34" charset="0"/>
                <a:cs typeface="ＭＳ Ｐゴシック" charset="0"/>
              </a:rPr>
              <a:t>WHAT IS BUDGET ADVOCACY?</a:t>
            </a:r>
            <a:endParaRPr lang="en-US" altLang="en-US" sz="3600" b="1" dirty="0">
              <a:solidFill>
                <a:srgbClr val="0D0486"/>
              </a:solidFill>
              <a:latin typeface="Arial Rounded MT Bold" panose="020F0704030504030204" pitchFamily="34" charset="0"/>
              <a:cs typeface="ＭＳ Ｐゴシック" charset="0"/>
            </a:endParaRPr>
          </a:p>
        </p:txBody>
      </p:sp>
      <p:pic>
        <p:nvPicPr>
          <p:cNvPr id="10" name="Picture 2" descr="http://esiattorneys.com/app-site-content/uploads/2015/01/show-me-the-mon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4815" y="1593850"/>
            <a:ext cx="8257186" cy="4871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235071"/>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760163" y="2764369"/>
            <a:ext cx="7058525" cy="3864029"/>
          </a:xfrm>
        </p:spPr>
        <p:txBody>
          <a:bodyPr/>
          <a:lstStyle/>
          <a:p>
            <a:r>
              <a:rPr lang="en-US" altLang="en-US" sz="3600" dirty="0" smtClean="0"/>
              <a:t>Many ways to sabotage budget decisions.</a:t>
            </a:r>
          </a:p>
          <a:p>
            <a:r>
              <a:rPr lang="en-US" altLang="en-US" sz="3600" dirty="0" smtClean="0"/>
              <a:t>It’s never enough money.</a:t>
            </a:r>
          </a:p>
          <a:p>
            <a:endParaRPr lang="en-US" altLang="en-US" sz="2667" dirty="0"/>
          </a:p>
          <a:p>
            <a:pPr marL="0" indent="0">
              <a:buNone/>
            </a:pPr>
            <a:r>
              <a:rPr lang="en-US" altLang="en-US" sz="2667" u="sng" dirty="0" smtClean="0"/>
              <a:t>Current strategies in San Francisco</a:t>
            </a:r>
          </a:p>
          <a:p>
            <a:r>
              <a:rPr lang="en-US" altLang="en-US" sz="2667" dirty="0" smtClean="0"/>
              <a:t>“Set-aside reform” – not really reform</a:t>
            </a:r>
          </a:p>
          <a:p>
            <a:r>
              <a:rPr lang="en-US" altLang="en-US" sz="2667" dirty="0" smtClean="0"/>
              <a:t>New childcare measure</a:t>
            </a:r>
            <a:endParaRPr lang="en-US" altLang="en-US" sz="2667" dirty="0"/>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smtClean="0">
                <a:solidFill>
                  <a:srgbClr val="0D0486"/>
                </a:solidFill>
                <a:latin typeface="Arial Rounded MT Bold" panose="020F0704030504030204" pitchFamily="34" charset="0"/>
                <a:cs typeface="ＭＳ Ｐゴシック" charset="0"/>
              </a:rPr>
              <a:t>IT’S NEVER OVER!</a:t>
            </a:r>
            <a:endParaRPr lang="en-US" altLang="en-US" sz="3600" b="1" dirty="0">
              <a:solidFill>
                <a:srgbClr val="0D0486"/>
              </a:solidFill>
              <a:latin typeface="Arial Rounded MT Bold" panose="020F0704030504030204" pitchFamily="34" charset="0"/>
              <a:cs typeface="ＭＳ Ｐゴシック" charset="0"/>
            </a:endParaRP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8" name="Picture 1" descr="iStock_000002129339_Double.jpg"/>
          <p:cNvPicPr>
            <a:picLocks noChangeAspect="1"/>
          </p:cNvPicPr>
          <p:nvPr/>
        </p:nvPicPr>
        <p:blipFill>
          <a:blip r:embed="rId3" cstate="print">
            <a:extLst>
              <a:ext uri="{28A0092B-C50C-407E-A947-70E740481C1C}">
                <a14:useLocalDpi xmlns:a14="http://schemas.microsoft.com/office/drawing/2010/main" val="0"/>
              </a:ext>
            </a:extLst>
          </a:blip>
          <a:srcRect l="11729" r="9259"/>
          <a:stretch>
            <a:fillRect/>
          </a:stretch>
        </p:blipFill>
        <p:spPr bwMode="auto">
          <a:xfrm>
            <a:off x="8613626" y="66007"/>
            <a:ext cx="3543597" cy="6725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8447379"/>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121920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398301" y="2262331"/>
            <a:ext cx="7058525" cy="3864029"/>
          </a:xfrm>
        </p:spPr>
        <p:txBody>
          <a:bodyPr>
            <a:noAutofit/>
          </a:bodyPr>
          <a:lstStyle/>
          <a:p>
            <a:r>
              <a:rPr lang="en-US" altLang="en-US" sz="4000" dirty="0" smtClean="0"/>
              <a:t>Creating a public budget is a year-round process.</a:t>
            </a:r>
          </a:p>
          <a:p>
            <a:r>
              <a:rPr lang="en-US" altLang="en-US" sz="4000" dirty="0" smtClean="0"/>
              <a:t>Showing up is half the battle</a:t>
            </a:r>
          </a:p>
          <a:p>
            <a:r>
              <a:rPr lang="en-US" altLang="en-US" sz="4000" dirty="0" smtClean="0"/>
              <a:t>Start small – oppose budget cuts</a:t>
            </a:r>
          </a:p>
          <a:p>
            <a:r>
              <a:rPr lang="en-US" altLang="en-US" sz="4000" dirty="0" smtClean="0"/>
              <a:t>End big – create dedicated</a:t>
            </a:r>
          </a:p>
          <a:p>
            <a:pPr marL="0" indent="0">
              <a:buNone/>
            </a:pPr>
            <a:r>
              <a:rPr lang="en-US" altLang="en-US" sz="4000" dirty="0"/>
              <a:t>f</a:t>
            </a:r>
            <a:r>
              <a:rPr lang="en-US" altLang="en-US" sz="4000" dirty="0" smtClean="0"/>
              <a:t>unding for your priorities</a:t>
            </a:r>
            <a:endParaRPr lang="en-US" altLang="en-US" sz="4000" dirty="0"/>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smtClean="0">
                <a:solidFill>
                  <a:srgbClr val="0D0486"/>
                </a:solidFill>
                <a:latin typeface="Arial Rounded MT Bold" panose="020F0704030504030204" pitchFamily="34" charset="0"/>
                <a:cs typeface="ＭＳ Ｐゴシック" charset="0"/>
              </a:rPr>
              <a:t>IMPORTANT TO REMEMBER</a:t>
            </a:r>
            <a:endParaRPr lang="en-US" altLang="en-US" sz="3600" b="1" dirty="0">
              <a:solidFill>
                <a:srgbClr val="0D0486"/>
              </a:solidFill>
              <a:latin typeface="Arial Rounded MT Bold" panose="020F0704030504030204" pitchFamily="34" charset="0"/>
              <a:cs typeface="ＭＳ Ｐゴシック" charset="0"/>
            </a:endParaRP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2054" name="Picture 6" descr="2018 Yearly Calendar - Blue Landsca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3374" y="0"/>
            <a:ext cx="3744102" cy="28967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230" y="2766263"/>
            <a:ext cx="5094770" cy="4091737"/>
          </a:xfrm>
          <a:prstGeom prst="rect">
            <a:avLst/>
          </a:prstGeom>
        </p:spPr>
      </p:pic>
    </p:spTree>
    <p:extLst>
      <p:ext uri="{BB962C8B-B14F-4D97-AF65-F5344CB8AC3E}">
        <p14:creationId xmlns:p14="http://schemas.microsoft.com/office/powerpoint/2010/main" val="1033564628"/>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848673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200" b="1" dirty="0" smtClean="0">
                <a:solidFill>
                  <a:prstClr val="white"/>
                </a:solidFill>
              </a:rPr>
              <a:t>PRESERVING THE STATUS QUO</a:t>
            </a:r>
            <a:endParaRPr lang="en-US" sz="3200" b="1" dirty="0">
              <a:solidFill>
                <a:prstClr val="white"/>
              </a:solidFill>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ontent Placeholder 7"/>
          <p:cNvSpPr>
            <a:spLocks noGrp="1"/>
          </p:cNvSpPr>
          <p:nvPr>
            <p:ph idx="1"/>
          </p:nvPr>
        </p:nvSpPr>
        <p:spPr>
          <a:xfrm>
            <a:off x="614692" y="2369099"/>
            <a:ext cx="7407885" cy="3864029"/>
          </a:xfrm>
        </p:spPr>
        <p:txBody>
          <a:bodyPr>
            <a:noAutofit/>
          </a:bodyPr>
          <a:lstStyle/>
          <a:p>
            <a:r>
              <a:rPr lang="en-US" altLang="en-US" sz="3600" dirty="0" smtClean="0"/>
              <a:t>SACRED COWS</a:t>
            </a:r>
          </a:p>
          <a:p>
            <a:r>
              <a:rPr lang="en-US" altLang="en-US" sz="3600" dirty="0" smtClean="0"/>
              <a:t>TURF</a:t>
            </a:r>
          </a:p>
          <a:p>
            <a:r>
              <a:rPr lang="en-US" altLang="en-US" sz="3600" dirty="0" smtClean="0"/>
              <a:t>NEVER THE RIGHT TIME</a:t>
            </a:r>
          </a:p>
          <a:p>
            <a:r>
              <a:rPr lang="en-US" altLang="en-US" sz="3600" dirty="0" smtClean="0"/>
              <a:t>NEVER THE RIGHT APPROACH</a:t>
            </a:r>
          </a:p>
          <a:p>
            <a:r>
              <a:rPr lang="en-US" altLang="en-US" sz="3600" dirty="0" smtClean="0"/>
              <a:t>NO NEW MONEY</a:t>
            </a:r>
          </a:p>
          <a:p>
            <a:r>
              <a:rPr lang="en-US" altLang="en-US" sz="3600" dirty="0" smtClean="0"/>
              <a:t>PURPOSEFUL MYSTIFICATION</a:t>
            </a:r>
          </a:p>
          <a:p>
            <a:r>
              <a:rPr lang="en-US" altLang="en-US" sz="3600" dirty="0" smtClean="0"/>
              <a:t>INEXPERIENCE OF ADVOCATES</a:t>
            </a:r>
            <a:endParaRPr lang="en-US" altLang="en-US" sz="3600" dirty="0"/>
          </a:p>
        </p:txBody>
      </p:sp>
      <p:sp>
        <p:nvSpPr>
          <p:cNvPr id="11268" name="Rectangle 2"/>
          <p:cNvSpPr>
            <a:spLocks noGrp="1" noChangeArrowheads="1"/>
          </p:cNvSpPr>
          <p:nvPr>
            <p:ph type="title"/>
          </p:nvPr>
        </p:nvSpPr>
        <p:spPr>
          <a:xfrm>
            <a:off x="1945219" y="759663"/>
            <a:ext cx="5742516" cy="412749"/>
          </a:xfrm>
        </p:spPr>
        <p:txBody>
          <a:bodyPr anchor="t">
            <a:normAutofit fontScale="90000"/>
          </a:bodyPr>
          <a:lstStyle/>
          <a:p>
            <a:pPr>
              <a:defRPr/>
            </a:pPr>
            <a:r>
              <a:rPr lang="en-US" altLang="en-US" sz="3600" b="1" dirty="0" smtClean="0">
                <a:solidFill>
                  <a:srgbClr val="0D0486"/>
                </a:solidFill>
                <a:latin typeface="Arial Rounded MT Bold" panose="020F0704030504030204" pitchFamily="34" charset="0"/>
                <a:cs typeface="ＭＳ Ｐゴシック" charset="0"/>
              </a:rPr>
              <a:t>CHALLENGES</a:t>
            </a:r>
            <a:endParaRPr lang="en-US" altLang="en-US" sz="3600" b="1" dirty="0">
              <a:solidFill>
                <a:srgbClr val="0D0486"/>
              </a:solidFill>
              <a:latin typeface="Arial Rounded MT Bold" panose="020F0704030504030204" pitchFamily="34" charset="0"/>
              <a:cs typeface="ＭＳ Ｐゴシック" charset="0"/>
            </a:endParaRPr>
          </a:p>
        </p:txBody>
      </p:sp>
      <p:sp>
        <p:nvSpPr>
          <p:cNvPr id="6" name="Rectangle 5"/>
          <p:cNvSpPr/>
          <p:nvPr/>
        </p:nvSpPr>
        <p:spPr>
          <a:xfrm>
            <a:off x="857885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10" name="Picture 1" descr="windy-road.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184" y="946151"/>
            <a:ext cx="3259667" cy="325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110836"/>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93851"/>
            <a:ext cx="8229600" cy="635000"/>
          </a:xfrm>
          <a:prstGeom prst="rect">
            <a:avLst/>
          </a:prstGeom>
          <a:solidFill>
            <a:srgbClr val="EBAB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dirty="0" smtClean="0">
                <a:solidFill>
                  <a:prstClr val="white"/>
                </a:solidFill>
              </a:rPr>
              <a:t>HOMEWORK HELPS</a:t>
            </a:r>
            <a:endParaRPr lang="en-US" sz="2400" b="1" dirty="0">
              <a:solidFill>
                <a:prstClr val="white"/>
              </a:solidFill>
            </a:endParaRPr>
          </a:p>
        </p:txBody>
      </p:sp>
      <p:pic>
        <p:nvPicPr>
          <p:cNvPr id="13315" name="Picture 8" descr="children-silhouet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734" y="778934"/>
            <a:ext cx="1301751"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p:cNvSpPr>
            <a:spLocks noGrp="1" noChangeArrowheads="1"/>
          </p:cNvSpPr>
          <p:nvPr>
            <p:ph type="title"/>
          </p:nvPr>
        </p:nvSpPr>
        <p:spPr>
          <a:xfrm>
            <a:off x="1623486" y="759663"/>
            <a:ext cx="6606114" cy="412749"/>
          </a:xfrm>
        </p:spPr>
        <p:txBody>
          <a:bodyPr anchor="t">
            <a:normAutofit fontScale="90000"/>
          </a:bodyPr>
          <a:lstStyle/>
          <a:p>
            <a:pPr>
              <a:defRPr/>
            </a:pPr>
            <a:r>
              <a:rPr lang="en-US" altLang="en-US" sz="3600" b="1" dirty="0" smtClean="0">
                <a:solidFill>
                  <a:srgbClr val="0D0486"/>
                </a:solidFill>
                <a:latin typeface="Arial Rounded MT Bold" panose="020F0704030504030204" pitchFamily="34" charset="0"/>
                <a:cs typeface="ＭＳ Ｐゴシック" charset="0"/>
              </a:rPr>
              <a:t>UNDERSTANDING THE BUDGET</a:t>
            </a:r>
            <a:endParaRPr lang="en-US" altLang="en-US" sz="3600" b="1" dirty="0">
              <a:solidFill>
                <a:srgbClr val="0D0486"/>
              </a:solidFill>
              <a:latin typeface="Arial Rounded MT Bold" panose="020F0704030504030204" pitchFamily="34" charset="0"/>
              <a:cs typeface="ＭＳ Ｐゴシック" charset="0"/>
            </a:endParaRPr>
          </a:p>
        </p:txBody>
      </p:sp>
      <p:sp>
        <p:nvSpPr>
          <p:cNvPr id="8" name="Rectangle 7"/>
          <p:cNvSpPr/>
          <p:nvPr/>
        </p:nvSpPr>
        <p:spPr>
          <a:xfrm>
            <a:off x="8665691" y="0"/>
            <a:ext cx="3613149"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sz="2400">
              <a:no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7671" y="0"/>
            <a:ext cx="3911169" cy="6858000"/>
          </a:xfrm>
          <a:prstGeom prst="rect">
            <a:avLst/>
          </a:prstGeom>
        </p:spPr>
      </p:pic>
      <p:sp>
        <p:nvSpPr>
          <p:cNvPr id="5" name="Content Placeholder 4"/>
          <p:cNvSpPr>
            <a:spLocks noGrp="1"/>
          </p:cNvSpPr>
          <p:nvPr>
            <p:ph idx="1"/>
          </p:nvPr>
        </p:nvSpPr>
        <p:spPr>
          <a:xfrm>
            <a:off x="650562" y="1810326"/>
            <a:ext cx="7648074" cy="4793673"/>
          </a:xfrm>
        </p:spPr>
        <p:txBody>
          <a:bodyPr/>
          <a:lstStyle/>
          <a:p>
            <a:pPr marL="0" indent="0">
              <a:buNone/>
            </a:pPr>
            <a:endParaRPr lang="en-US" dirty="0"/>
          </a:p>
          <a:p>
            <a:r>
              <a:rPr lang="en-US" dirty="0" smtClean="0"/>
              <a:t>What level of government can respond to your proposal?</a:t>
            </a:r>
          </a:p>
          <a:p>
            <a:r>
              <a:rPr lang="en-US" dirty="0" smtClean="0"/>
              <a:t>What are current expenditures?</a:t>
            </a:r>
          </a:p>
          <a:p>
            <a:pPr lvl="1"/>
            <a:r>
              <a:rPr lang="en-US" dirty="0" smtClean="0"/>
              <a:t>Prevention vs. Rehabilitation</a:t>
            </a:r>
          </a:p>
          <a:p>
            <a:pPr lvl="1"/>
            <a:r>
              <a:rPr lang="en-US" dirty="0" smtClean="0"/>
              <a:t>Changes over the years</a:t>
            </a:r>
          </a:p>
          <a:p>
            <a:pPr lvl="1"/>
            <a:r>
              <a:rPr lang="en-US" dirty="0" smtClean="0"/>
              <a:t>Compared to other expenditures and overall budget</a:t>
            </a:r>
          </a:p>
          <a:p>
            <a:pPr lvl="1"/>
            <a:r>
              <a:rPr lang="en-US" dirty="0" smtClean="0"/>
              <a:t>How much is discretionary</a:t>
            </a:r>
          </a:p>
          <a:p>
            <a:r>
              <a:rPr lang="en-US" dirty="0" smtClean="0"/>
              <a:t>What is the competition for dollars?</a:t>
            </a:r>
          </a:p>
          <a:p>
            <a:r>
              <a:rPr lang="en-US" dirty="0" smtClean="0"/>
              <a:t>Do you have ideas for a funding source?</a:t>
            </a:r>
          </a:p>
          <a:p>
            <a:endParaRPr lang="en-US" dirty="0"/>
          </a:p>
        </p:txBody>
      </p:sp>
    </p:spTree>
    <p:extLst>
      <p:ext uri="{BB962C8B-B14F-4D97-AF65-F5344CB8AC3E}">
        <p14:creationId xmlns:p14="http://schemas.microsoft.com/office/powerpoint/2010/main" val="4019096880"/>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mtClean="0"/>
              <a:t>Expenditures by Primary Focus </a:t>
            </a:r>
            <a:br>
              <a:rPr lang="en-US" altLang="en-US" smtClean="0"/>
            </a:br>
            <a:r>
              <a:rPr lang="en-US" altLang="en-US" smtClean="0"/>
              <a:t>of Service</a:t>
            </a:r>
          </a:p>
        </p:txBody>
      </p:sp>
      <p:graphicFrame>
        <p:nvGraphicFramePr>
          <p:cNvPr id="7172" name="Object 4"/>
          <p:cNvGraphicFramePr>
            <a:graphicFrameLocks noChangeAspect="1"/>
          </p:cNvGraphicFramePr>
          <p:nvPr/>
        </p:nvGraphicFramePr>
        <p:xfrm>
          <a:off x="2290764" y="1858963"/>
          <a:ext cx="7507287" cy="3810000"/>
        </p:xfrm>
        <a:graphic>
          <a:graphicData uri="http://schemas.openxmlformats.org/presentationml/2006/ole">
            <mc:AlternateContent xmlns:mc="http://schemas.openxmlformats.org/markup-compatibility/2006">
              <mc:Choice xmlns:v="urn:schemas-microsoft-com:vml" Requires="v">
                <p:oleObj spid="_x0000_s2095" name="Worksheet" r:id="rId4" imgW="5067842" imgH="2581516" progId="Excel.Sheet.8">
                  <p:embed/>
                </p:oleObj>
              </mc:Choice>
              <mc:Fallback>
                <p:oleObj name="Worksheet" r:id="rId4" imgW="5067842" imgH="2581516"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0764" y="1858963"/>
                        <a:ext cx="750728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5" name="Freeform 7"/>
          <p:cNvSpPr>
            <a:spLocks/>
          </p:cNvSpPr>
          <p:nvPr/>
        </p:nvSpPr>
        <p:spPr bwMode="auto">
          <a:xfrm>
            <a:off x="5603876" y="4629151"/>
            <a:ext cx="4835525" cy="942975"/>
          </a:xfrm>
          <a:custGeom>
            <a:avLst/>
            <a:gdLst>
              <a:gd name="T0" fmla="*/ 2147483647 w 3046"/>
              <a:gd name="T1" fmla="*/ 315020325 h 594"/>
              <a:gd name="T2" fmla="*/ 1330642500 w 3046"/>
              <a:gd name="T3" fmla="*/ 413305625 h 594"/>
              <a:gd name="T4" fmla="*/ 216733438 w 3046"/>
              <a:gd name="T5" fmla="*/ 718245325 h 594"/>
              <a:gd name="T6" fmla="*/ 425907200 w 3046"/>
              <a:gd name="T7" fmla="*/ 1237397513 h 594"/>
              <a:gd name="T8" fmla="*/ 2147483647 w 3046"/>
              <a:gd name="T9" fmla="*/ 1464211575 h 594"/>
              <a:gd name="T10" fmla="*/ 2147483647 w 3046"/>
              <a:gd name="T11" fmla="*/ 1315521563 h 594"/>
              <a:gd name="T12" fmla="*/ 2147483647 w 3046"/>
              <a:gd name="T13" fmla="*/ 599797188 h 594"/>
              <a:gd name="T14" fmla="*/ 2111890938 w 3046"/>
              <a:gd name="T15" fmla="*/ 141128750 h 5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46" h="594">
                <a:moveTo>
                  <a:pt x="1627" y="125"/>
                </a:moveTo>
                <a:cubicBezTo>
                  <a:pt x="864" y="119"/>
                  <a:pt x="913" y="127"/>
                  <a:pt x="528" y="164"/>
                </a:cubicBezTo>
                <a:cubicBezTo>
                  <a:pt x="228" y="199"/>
                  <a:pt x="139" y="254"/>
                  <a:pt x="86" y="285"/>
                </a:cubicBezTo>
                <a:cubicBezTo>
                  <a:pt x="17" y="343"/>
                  <a:pt x="0" y="441"/>
                  <a:pt x="169" y="491"/>
                </a:cubicBezTo>
                <a:cubicBezTo>
                  <a:pt x="401" y="546"/>
                  <a:pt x="697" y="573"/>
                  <a:pt x="1099" y="581"/>
                </a:cubicBezTo>
                <a:cubicBezTo>
                  <a:pt x="1580" y="594"/>
                  <a:pt x="2234" y="573"/>
                  <a:pt x="2508" y="522"/>
                </a:cubicBezTo>
                <a:cubicBezTo>
                  <a:pt x="3046" y="424"/>
                  <a:pt x="2948" y="317"/>
                  <a:pt x="2694" y="238"/>
                </a:cubicBezTo>
                <a:cubicBezTo>
                  <a:pt x="2346" y="164"/>
                  <a:pt x="1826" y="0"/>
                  <a:pt x="838" y="56"/>
                </a:cubicBezTo>
              </a:path>
            </a:pathLst>
          </a:custGeom>
          <a:noFill/>
          <a:ln w="5715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144015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dissolve">
                                      <p:cBhvr>
                                        <p:cTn id="7" dur="5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7175"/>
                                        </p:tgtEl>
                                        <p:attrNameLst>
                                          <p:attrName>style.visibility</p:attrName>
                                        </p:attrNameLst>
                                      </p:cBhvr>
                                      <p:to>
                                        <p:strVal val="visible"/>
                                      </p:to>
                                    </p:set>
                                    <p:anim calcmode="lin" valueType="num">
                                      <p:cBhvr>
                                        <p:cTn id="12" dur="500" fill="hold"/>
                                        <p:tgtEl>
                                          <p:spTgt spid="7175"/>
                                        </p:tgtEl>
                                        <p:attrNameLst>
                                          <p:attrName>ppt_w</p:attrName>
                                        </p:attrNameLst>
                                      </p:cBhvr>
                                      <p:tavLst>
                                        <p:tav tm="0">
                                          <p:val>
                                            <p:fltVal val="0"/>
                                          </p:val>
                                        </p:tav>
                                        <p:tav tm="100000">
                                          <p:val>
                                            <p:strVal val="#ppt_w"/>
                                          </p:val>
                                        </p:tav>
                                      </p:tavLst>
                                    </p:anim>
                                    <p:anim calcmode="lin" valueType="num">
                                      <p:cBhvr>
                                        <p:cTn id="13" dur="500" fill="hold"/>
                                        <p:tgtEl>
                                          <p:spTgt spid="71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D17E1C3-6E50-4F0F-8EA1-348FDB3298E0}"/>
              </a:ext>
            </a:extLst>
          </p:cNvPr>
          <p:cNvPicPr>
            <a:picLocks noChangeAspect="1"/>
          </p:cNvPicPr>
          <p:nvPr/>
        </p:nvPicPr>
        <p:blipFill>
          <a:blip r:embed="rId3"/>
          <a:stretch>
            <a:fillRect/>
          </a:stretch>
        </p:blipFill>
        <p:spPr>
          <a:xfrm>
            <a:off x="1723686" y="295011"/>
            <a:ext cx="8610759" cy="6040985"/>
          </a:xfrm>
          <a:prstGeom prst="rect">
            <a:avLst/>
          </a:prstGeom>
          <a:noFill/>
          <a:ln w="25400">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437192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8763000" y="4343400"/>
            <a:ext cx="457200" cy="3810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5410200" y="4343400"/>
            <a:ext cx="838200" cy="3810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981199" y="274638"/>
            <a:ext cx="8229600" cy="639762"/>
          </a:xfrm>
        </p:spPr>
        <p:txBody>
          <a:bodyPr>
            <a:normAutofit fontScale="90000"/>
          </a:bodyPr>
          <a:lstStyle/>
          <a:p>
            <a:r>
              <a:rPr lang="en-US" b="1" dirty="0" smtClean="0">
                <a:solidFill>
                  <a:schemeClr val="tx2">
                    <a:lumMod val="60000"/>
                    <a:lumOff val="40000"/>
                  </a:schemeClr>
                </a:solidFill>
              </a:rPr>
              <a:t/>
            </a:r>
            <a:br>
              <a:rPr lang="en-US" b="1" dirty="0" smtClean="0">
                <a:solidFill>
                  <a:schemeClr val="tx2">
                    <a:lumMod val="60000"/>
                    <a:lumOff val="40000"/>
                  </a:schemeClr>
                </a:solidFill>
              </a:rPr>
            </a:br>
            <a:r>
              <a:rPr lang="en-US" b="1" dirty="0" smtClean="0">
                <a:solidFill>
                  <a:schemeClr val="tx2">
                    <a:lumMod val="60000"/>
                    <a:lumOff val="40000"/>
                  </a:schemeClr>
                </a:solidFill>
              </a:rPr>
              <a:t> </a:t>
            </a:r>
            <a:endParaRPr lang="en-US" dirty="0"/>
          </a:p>
        </p:txBody>
      </p:sp>
      <p:sp>
        <p:nvSpPr>
          <p:cNvPr id="3" name="Content Placeholder 2"/>
          <p:cNvSpPr>
            <a:spLocks noGrp="1"/>
          </p:cNvSpPr>
          <p:nvPr>
            <p:ph idx="1"/>
          </p:nvPr>
        </p:nvSpPr>
        <p:spPr>
          <a:xfrm>
            <a:off x="2057401" y="641684"/>
            <a:ext cx="9075820" cy="5759115"/>
          </a:xfrm>
        </p:spPr>
        <p:txBody>
          <a:bodyPr/>
          <a:lstStyle/>
          <a:p>
            <a:pPr>
              <a:buNone/>
            </a:pPr>
            <a:r>
              <a:rPr lang="en-US" dirty="0" smtClean="0"/>
              <a:t>Data Collection &amp; Analysis: Baseline Budget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889425"/>
            <a:ext cx="8754978" cy="6765211"/>
          </a:xfrm>
          <a:prstGeom prst="rect">
            <a:avLst/>
          </a:prstGeom>
        </p:spPr>
      </p:pic>
      <p:sp>
        <p:nvSpPr>
          <p:cNvPr id="5" name="Right Arrow 4"/>
          <p:cNvSpPr/>
          <p:nvPr/>
        </p:nvSpPr>
        <p:spPr>
          <a:xfrm rot="9190373">
            <a:off x="9231570" y="3958120"/>
            <a:ext cx="1066800" cy="304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9095830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arinStrongStart_Preschool Ca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Health Fitness 16x9">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lth and fitness presentation (widescreen).potx" id="{ABFD658B-2256-413B-9244-0F977A0B2D12}" vid="{E4CB021D-C859-4C82-BDBB-2F2FACCF0D80}"/>
    </a:ext>
  </a:extLst>
</a:theme>
</file>

<file path=ppt/theme/theme4.xml><?xml version="1.0" encoding="utf-8"?>
<a:theme xmlns:a="http://schemas.openxmlformats.org/drawingml/2006/main" name="KLM001_TU_2014_EXTERNAL_110514_5a">
  <a:themeElements>
    <a:clrScheme name="Solano Children">
      <a:dk1>
        <a:srgbClr val="000000"/>
      </a:dk1>
      <a:lt1>
        <a:srgbClr val="FFFFFF"/>
      </a:lt1>
      <a:dk2>
        <a:srgbClr val="1F9FBA"/>
      </a:dk2>
      <a:lt2>
        <a:srgbClr val="93D4E2"/>
      </a:lt2>
      <a:accent1>
        <a:srgbClr val="1F9FBA"/>
      </a:accent1>
      <a:accent2>
        <a:srgbClr val="E8E470"/>
      </a:accent2>
      <a:accent3>
        <a:srgbClr val="E1962F"/>
      </a:accent3>
      <a:accent4>
        <a:srgbClr val="C1BB00"/>
      </a:accent4>
      <a:accent5>
        <a:srgbClr val="0083BE"/>
      </a:accent5>
      <a:accent6>
        <a:srgbClr val="D4487E"/>
      </a:accent6>
      <a:hlink>
        <a:srgbClr val="0083BE"/>
      </a:hlink>
      <a:folHlink>
        <a:srgbClr val="0083B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Garamond"/>
        <a:ea typeface=""/>
        <a:cs typeface=""/>
      </a:majorFont>
      <a:minorFont>
        <a:latin typeface="A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arinKids">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Perspective">
      <a:majorFont>
        <a:latin typeface="Century Gothic"/>
        <a:ea typeface=""/>
        <a:cs typeface=""/>
        <a:font script="Jpan" typeface="メイリオ"/>
      </a:majorFont>
      <a:minorFont>
        <a:latin typeface="Century Gothic"/>
        <a:ea typeface=""/>
        <a:cs typeface=""/>
        <a:font script="Jpan" typeface="メイリオ"/>
      </a:minorFont>
    </a:fontScheme>
    <a:fmtScheme name="Perspective">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themeOverride>
</file>

<file path=docProps/app.xml><?xml version="1.0" encoding="utf-8"?>
<Properties xmlns="http://schemas.openxmlformats.org/officeDocument/2006/extended-properties" xmlns:vt="http://schemas.openxmlformats.org/officeDocument/2006/docPropsVTypes">
  <TotalTime>4645</TotalTime>
  <Words>1233</Words>
  <Application>Microsoft Office PowerPoint</Application>
  <PresentationFormat>Widescreen</PresentationFormat>
  <Paragraphs>169</Paragraphs>
  <Slides>30</Slides>
  <Notes>4</Notes>
  <HiddenSlides>0</HiddenSlides>
  <MMClips>0</MMClips>
  <ScaleCrop>false</ScaleCrop>
  <HeadingPairs>
    <vt:vector size="8" baseType="variant">
      <vt:variant>
        <vt:lpstr>Fonts Used</vt:lpstr>
      </vt:variant>
      <vt:variant>
        <vt:i4>13</vt:i4>
      </vt:variant>
      <vt:variant>
        <vt:lpstr>Theme</vt:lpstr>
      </vt:variant>
      <vt:variant>
        <vt:i4>7</vt:i4>
      </vt:variant>
      <vt:variant>
        <vt:lpstr>Embedded OLE Servers</vt:lpstr>
      </vt:variant>
      <vt:variant>
        <vt:i4>1</vt:i4>
      </vt:variant>
      <vt:variant>
        <vt:lpstr>Slide Titles</vt:lpstr>
      </vt:variant>
      <vt:variant>
        <vt:i4>30</vt:i4>
      </vt:variant>
    </vt:vector>
  </HeadingPairs>
  <TitlesOfParts>
    <vt:vector size="51" baseType="lpstr">
      <vt:lpstr>ＭＳ Ｐゴシック</vt:lpstr>
      <vt:lpstr>AGaramond</vt:lpstr>
      <vt:lpstr>AGaramond Bold</vt:lpstr>
      <vt:lpstr>Arial</vt:lpstr>
      <vt:lpstr>Arial Rounded MT Bold</vt:lpstr>
      <vt:lpstr>Avenir Medium</vt:lpstr>
      <vt:lpstr>Calibri</vt:lpstr>
      <vt:lpstr>Calibri Light</vt:lpstr>
      <vt:lpstr>Century Gothic</vt:lpstr>
      <vt:lpstr>Myriad Roman</vt:lpstr>
      <vt:lpstr>Times New Roman</vt:lpstr>
      <vt:lpstr>Tw Cen MT</vt:lpstr>
      <vt:lpstr>Wingdings 2</vt:lpstr>
      <vt:lpstr>1_Office Theme</vt:lpstr>
      <vt:lpstr>1_MarinStrongStart_Preschool Case</vt:lpstr>
      <vt:lpstr>Health Fitness 16x9</vt:lpstr>
      <vt:lpstr>KLM001_TU_2014_EXTERNAL_110514_5a</vt:lpstr>
      <vt:lpstr>Default Design</vt:lpstr>
      <vt:lpstr>Office Theme</vt:lpstr>
      <vt:lpstr>MarinKids</vt:lpstr>
      <vt:lpstr>Worksheet</vt:lpstr>
      <vt:lpstr>BUDGET ADVOCACY</vt:lpstr>
      <vt:lpstr>WHY BUDGETS MATTER?</vt:lpstr>
      <vt:lpstr>WHAT IS BUDGET ADVOCACY?</vt:lpstr>
      <vt:lpstr>IMPORTANT TO REMEMBER</vt:lpstr>
      <vt:lpstr>CHALLENGES</vt:lpstr>
      <vt:lpstr>UNDERSTANDING THE BUDGET</vt:lpstr>
      <vt:lpstr>Expenditures by Primary Focus  of Service</vt:lpstr>
      <vt:lpstr>PowerPoint Presentation</vt:lpstr>
      <vt:lpstr>  </vt:lpstr>
      <vt:lpstr>     UNDERSTANDING THE CONTEXT </vt:lpstr>
      <vt:lpstr>PowerPoint Presentation</vt:lpstr>
      <vt:lpstr>SETTING GOALS</vt:lpstr>
      <vt:lpstr>PowerPoint Presentation</vt:lpstr>
      <vt:lpstr>Affordable Child Care</vt:lpstr>
      <vt:lpstr>PERSUASION AND PRESSURE</vt:lpstr>
      <vt:lpstr>PowerPoint Presentation</vt:lpstr>
      <vt:lpstr>COMPELLING SIMPLE MESSAGES</vt:lpstr>
      <vt:lpstr>AUTHENTIC VOICES</vt:lpstr>
      <vt:lpstr>COALITIONS AND ALLIES</vt:lpstr>
      <vt:lpstr>DRAMA HELPS</vt:lpstr>
      <vt:lpstr>NUMBERS COUNT</vt:lpstr>
      <vt:lpstr>POWERFUL CHAMPIONS AND ALLIES IN GOVERNMENT</vt:lpstr>
      <vt:lpstr>ORGANIZE PUBLIC SUPPORT</vt:lpstr>
      <vt:lpstr>USE THE MEDIA</vt:lpstr>
      <vt:lpstr>Elections are Great Opportunities </vt:lpstr>
      <vt:lpstr>PREPARE FOR OPPOSITION</vt:lpstr>
      <vt:lpstr>BUILD IN ACCOUNTABILITY</vt:lpstr>
      <vt:lpstr>REFORM THE PROCESS</vt:lpstr>
      <vt:lpstr>THE CHILDREN’S FUND STORY</vt:lpstr>
      <vt:lpstr>IT’S NEVER OVER!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BUDGET ADVOCACY</dc:title>
  <dc:creator>Margaret Brodkin</dc:creator>
  <cp:lastModifiedBy>Margaret Brodkin</cp:lastModifiedBy>
  <cp:revision>81</cp:revision>
  <cp:lastPrinted>2018-02-06T16:01:50Z</cp:lastPrinted>
  <dcterms:created xsi:type="dcterms:W3CDTF">2018-02-04T18:21:30Z</dcterms:created>
  <dcterms:modified xsi:type="dcterms:W3CDTF">2018-03-27T13:31:04Z</dcterms:modified>
</cp:coreProperties>
</file>