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92" r:id="rId3"/>
  </p:sldMasterIdLst>
  <p:notesMasterIdLst>
    <p:notesMasterId r:id="rId20"/>
  </p:notesMasterIdLst>
  <p:handoutMasterIdLst>
    <p:handoutMasterId r:id="rId21"/>
  </p:handoutMasterIdLst>
  <p:sldIdLst>
    <p:sldId id="257" r:id="rId4"/>
    <p:sldId id="258" r:id="rId5"/>
    <p:sldId id="259" r:id="rId6"/>
    <p:sldId id="260" r:id="rId7"/>
    <p:sldId id="261" r:id="rId8"/>
    <p:sldId id="272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City</a:t>
            </a:r>
            <a:r>
              <a:rPr lang="en-US" sz="1400" b="1" baseline="0" dirty="0"/>
              <a:t> of Long Beach General Fund </a:t>
            </a:r>
          </a:p>
          <a:p>
            <a:pPr>
              <a:defRPr/>
            </a:pPr>
            <a:r>
              <a:rPr lang="en-US" sz="1400" b="1" baseline="0" dirty="0"/>
              <a:t>(Discretionary Revenue)</a:t>
            </a:r>
            <a:endParaRPr lang="en-US" sz="1400" b="1" dirty="0"/>
          </a:p>
        </c:rich>
      </c:tx>
      <c:layout>
        <c:manualLayout>
          <c:xMode val="edge"/>
          <c:yMode val="edge"/>
          <c:x val="0.29291630135969998"/>
          <c:y val="3.03990173344317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4B9-5845-ADC4-46BA833B5A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4B9-5845-ADC4-46BA833B5A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4B9-5845-ADC4-46BA833B5A8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4B9-5845-ADC4-46BA833B5A84}"/>
              </c:ext>
            </c:extLst>
          </c:dPt>
          <c:dLbls>
            <c:dLbl>
              <c:idx val="0"/>
              <c:layout>
                <c:manualLayout>
                  <c:x val="1.9733277033654201E-2"/>
                  <c:y val="-0.2920158142905889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C4C94C2-FC27-41B6-A84D-AF1B09BC5A37}" type="CATEGORYNAME">
                      <a:rPr lang="en-US" sz="1400" b="1" dirty="0"/>
                      <a:pPr>
                        <a:defRPr/>
                      </a:pPr>
                      <a:t>[CATEGORY NAME]</a:t>
                    </a:fld>
                    <a:r>
                      <a:rPr lang="en-US" b="1" baseline="0" dirty="0"/>
                      <a:t>
</a:t>
                    </a:r>
                    <a:fld id="{3742A7D9-390E-44D2-9990-EEFFEBBD09B6}" type="PERCENTAGE">
                      <a:rPr lang="en-US" b="1" baseline="0" dirty="0"/>
                      <a:pPr>
                        <a:defRPr/>
                      </a:pPr>
                      <a:t>[PERCENTAGE]</a:t>
                    </a:fld>
                    <a:endParaRPr lang="en-US" b="1" baseline="0" dirty="0"/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4B9-5845-ADC4-46BA833B5A8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24967535103458"/>
                      <c:h val="0.2247289153622335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5.6527241683594199E-18"/>
                  <c:y val="0.126692767499333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4B9-5845-ADC4-46BA833B5A8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927512479999566"/>
                      <c:h val="0.2306627500677768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7.4000153050185299E-2"/>
                  <c:y val="0.145201150351936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4B9-5845-ADC4-46BA833B5A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06066886038599"/>
                  <c:y val="4.09541706120844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4B9-5845-ADC4-46BA833B5A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Police/Fire</c:v>
                </c:pt>
                <c:pt idx="1">
                  <c:v>Public Works/Disaster Prep</c:v>
                </c:pt>
                <c:pt idx="2">
                  <c:v>Parks, Recreation, Library, Marine</c:v>
                </c:pt>
                <c:pt idx="3">
                  <c:v>General Govt./Other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0.67</c:v>
                </c:pt>
                <c:pt idx="1">
                  <c:v>0.11</c:v>
                </c:pt>
                <c:pt idx="2">
                  <c:v>0.1</c:v>
                </c:pt>
                <c:pt idx="3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4B9-5845-ADC4-46BA833B5A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San Joaquin County Local General Fund </a:t>
            </a:r>
          </a:p>
          <a:p>
            <a:pPr>
              <a:defRPr/>
            </a:pPr>
            <a:r>
              <a:rPr lang="en-US" sz="1600" b="1" dirty="0"/>
              <a:t>Expenditures for Kids</a:t>
            </a:r>
          </a:p>
        </c:rich>
      </c:tx>
      <c:layout>
        <c:manualLayout>
          <c:xMode val="edge"/>
          <c:yMode val="edge"/>
          <c:x val="0.195462749255432"/>
          <c:y val="1.11414135007716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San Joaquin County Local Expenditures for Kids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3A3-EB4A-BEE5-4C1DE5F33DF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3A3-EB4A-BEE5-4C1DE5F33DF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3A3-EB4A-BEE5-4C1DE5F33DF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3A3-EB4A-BEE5-4C1DE5F33DF1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915D741-E921-40FB-AD8D-BF89E933C7D4}" type="CATEGORYNAME">
                      <a:rPr lang="en-US" sz="1200" b="1"/>
                      <a:pPr>
                        <a:defRPr/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7F09F1AD-C700-48D7-9402-C1E7F728B8C2}" type="PERCENTAGE">
                      <a:rPr lang="en-US" sz="1200" b="1" baseline="0"/>
                      <a:pPr>
                        <a:defRPr/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3A3-EB4A-BEE5-4C1DE5F33DF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0C77153-5501-4C7E-BD07-02A654178A74}" type="CATEGORYNAME">
                      <a:rPr lang="en-US" sz="1200"/>
                      <a:pPr>
                        <a:defRPr/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525DDEA0-7E34-4B51-A5E6-1FADF987AB2A}" type="PERCENTAGE">
                      <a:rPr lang="en-US" sz="1200" baseline="0"/>
                      <a:pPr>
                        <a:defRPr/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3A3-EB4A-BEE5-4C1DE5F33DF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24319817541149599"/>
                  <c:y val="5.753959864602339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6AA38BE-7778-4156-81EA-D1A0AFBB73DD}" type="CATEGORYNAME">
                      <a:rPr lang="en-US" sz="1200" b="1" smtClean="0"/>
                      <a:pPr>
                        <a:defRPr/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25105166-03FE-48D7-91C7-EA2CEA1D64CF}" type="PERCENTAGE">
                      <a:rPr lang="en-US" baseline="0"/>
                      <a:pPr>
                        <a:defRPr/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3A3-EB4A-BEE5-4C1DE5F33DF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6730677268372702"/>
                      <c:h val="0.11030099199218245"/>
                    </c:manualLayout>
                  </c15:layout>
                  <c15:dlblFieldTable/>
                  <c15:showDataLabelsRange val="0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3"/>
                <c:pt idx="0">
                  <c:v>Juvenile Probation and Detention</c:v>
                </c:pt>
                <c:pt idx="1">
                  <c:v>Mandated Local Match for State-funded programs</c:v>
                </c:pt>
                <c:pt idx="2">
                  <c:v>Prevention Services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54</c:v>
                </c:pt>
                <c:pt idx="1">
                  <c:v>45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3A3-EB4A-BEE5-4C1DE5F33D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5D5F50-E56F-4B7D-BD75-19D74D5C211A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0241D9-648A-49D0-81F5-97DD1D7F0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2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D835451-E4FF-4E50-BF50-0DF08E63F34D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B2B9E25-DA45-4722-9FD5-A6888D0B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5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71C47-7954-4E0F-9580-1CD9D1C208A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0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71C47-7954-4E0F-9580-1CD9D1C208A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78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71C47-7954-4E0F-9580-1CD9D1C208A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70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Delete</a:t>
            </a:r>
            <a:r>
              <a:rPr lang="en-US" baseline="0" dirty="0"/>
              <a:t> unless these are lessons learned from tax and revenue work </a:t>
            </a:r>
            <a:r>
              <a:rPr lang="en-US" baseline="0"/>
              <a:t>then keep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71C47-7954-4E0F-9580-1CD9D1C208A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97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191001" y="4364887"/>
            <a:ext cx="7086599" cy="1297621"/>
          </a:xfrm>
        </p:spPr>
        <p:txBody>
          <a:bodyPr>
            <a:noAutofit/>
          </a:bodyPr>
          <a:lstStyle>
            <a:lvl1pPr marL="0" indent="0" algn="l">
              <a:buNone/>
              <a:defRPr sz="2667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4191001" y="3709247"/>
            <a:ext cx="7086599" cy="4746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86631" y="5970316"/>
            <a:ext cx="4458240" cy="205184"/>
          </a:xfrm>
        </p:spPr>
        <p:txBody>
          <a:bodyPr/>
          <a:lstStyle>
            <a:lvl1pPr marL="0" indent="0">
              <a:buNone/>
              <a:defRPr sz="1333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550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15385" y="232834"/>
            <a:ext cx="11559116" cy="639233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2400">
              <a:noFill/>
            </a:endParaRPr>
          </a:p>
        </p:txBody>
      </p:sp>
      <p:pic>
        <p:nvPicPr>
          <p:cNvPr id="7" name="Picture 13" descr="CN-logo-large-orange-only-top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734" y="-16933"/>
            <a:ext cx="1113367" cy="66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633" y="3667127"/>
            <a:ext cx="10363200" cy="66198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333" b="1" cap="none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509295"/>
            <a:ext cx="9084733" cy="1500187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rgbClr val="000000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3338282"/>
            <a:ext cx="5317067" cy="32294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317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ub-section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5385" y="232834"/>
            <a:ext cx="11559116" cy="639233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2400">
              <a:noFill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black">
          <a:xfrm>
            <a:off x="918633" y="3667127"/>
            <a:ext cx="10363200" cy="66198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333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914400" y="4509295"/>
            <a:ext cx="9084733" cy="1500187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rgbClr val="FFFFFF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 bwMode="black">
          <a:xfrm>
            <a:off x="914400" y="3338282"/>
            <a:ext cx="5317067" cy="32294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919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3"/>
          <p:cNvSpPr>
            <a:spLocks noGrp="1"/>
          </p:cNvSpPr>
          <p:nvPr>
            <p:ph type="title"/>
          </p:nvPr>
        </p:nvSpPr>
        <p:spPr>
          <a:xfrm>
            <a:off x="885191" y="777240"/>
            <a:ext cx="8207917" cy="30813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8690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54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7233-BDAF-4E2E-A37E-EE41EC2511E3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6/18/2018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1911-F53D-445D-81AE-6CEFA3188443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998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6F23-F949-440B-8214-DDA89297A9B5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6/18/2018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B4563-4C76-41E4-819E-CABCE3BB6755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428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C600-DBB9-4266-A328-BBDE936259A1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6/18/2018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5ECC-6ED8-4B0B-99B7-939B756DDA0D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6" descr="BHFY Talent Show Fly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914900"/>
            <a:ext cx="12255500" cy="1190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417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EB53-86D9-43C6-9ED9-98BD5DFE9B2B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6/18/2018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D2511-7129-4610-BE57-4167B22CF830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58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B207-F7CC-4B44-B95D-E25500CAD715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6/18/2018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DDD1-7BD8-4CCC-84D2-2A502762F003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390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FF82-5020-4E32-8244-2E5FECB376DF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6/18/2018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C426-A5EB-4853-B8A2-101A3D06BBE0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13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635" y="1696508"/>
            <a:ext cx="9080500" cy="2206053"/>
          </a:xfrm>
        </p:spPr>
        <p:txBody>
          <a:bodyPr/>
          <a:lstStyle>
            <a:lvl1pPr>
              <a:spcAft>
                <a:spcPts val="2400"/>
              </a:spcAft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3"/>
          <p:cNvSpPr>
            <a:spLocks noGrp="1"/>
          </p:cNvSpPr>
          <p:nvPr>
            <p:ph type="title"/>
          </p:nvPr>
        </p:nvSpPr>
        <p:spPr>
          <a:xfrm>
            <a:off x="918635" y="872067"/>
            <a:ext cx="8948928" cy="30813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3498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5E34-0BE2-4573-888A-4B189AF54ADD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6/18/2018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C90C-3C5F-4526-B245-00F78B43D073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86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C44F-699F-4DB2-8D68-20B7102740CB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6/18/2018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ED05-4DD9-45ED-8A77-2FA97CA2EF99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DCA2-437D-4C89-BC4C-BF4527EB6444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6/18/2018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4398-4990-4AE4-8DC5-32A6530E96F0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41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AD8E-C663-41D6-BA97-0D7F589670E4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6/18/2018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E2DF-7402-4EE6-B89A-43FC2792CF20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93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AD8E-C663-41D6-BA97-0D7F589670E4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6/18/2018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E2DF-7402-4EE6-B89A-43FC2792CF20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49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1"/>
            <a:ext cx="800139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9374" y="3765449"/>
            <a:ext cx="7266495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AD8E-C663-41D6-BA97-0D7F589670E4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6/18/2018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E2DF-7402-4EE6-B89A-43FC2792CF20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40592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AD8E-C663-41D6-BA97-0D7F589670E4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6/18/2018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E2DF-7402-4EE6-B89A-43FC2792CF20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274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AD8E-C663-41D6-BA97-0D7F589670E4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6/18/2018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E2DF-7402-4EE6-B89A-43FC2792CF20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2199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AD8E-C663-41D6-BA97-0D7F589670E4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6/18/2018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E2DF-7402-4EE6-B89A-43FC2792CF20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2899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9ABE-B0C2-4D05-AAE6-B0307095EABF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6/18/2018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3858-85A6-4948-849A-708DD0135152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4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635" y="1695451"/>
            <a:ext cx="9080500" cy="2103461"/>
          </a:xfrm>
        </p:spPr>
        <p:txBody>
          <a:bodyPr/>
          <a:lstStyle>
            <a:lvl1pPr>
              <a:spcAft>
                <a:spcPts val="1600"/>
              </a:spcAft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3"/>
          <p:cNvSpPr>
            <a:spLocks noGrp="1"/>
          </p:cNvSpPr>
          <p:nvPr>
            <p:ph type="title"/>
          </p:nvPr>
        </p:nvSpPr>
        <p:spPr>
          <a:xfrm>
            <a:off x="918635" y="872067"/>
            <a:ext cx="8948928" cy="30813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2708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CFC7-9C0C-43ED-AC1E-92D3E456891F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6/18/2018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F9B6-77F0-4043-B995-0608EDD77497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9088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742D-61A8-4B5B-8CAD-A434418D8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85E8-234B-4A0A-A29F-AE871C3B9B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703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742D-61A8-4B5B-8CAD-A434418D8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85E8-234B-4A0A-A29F-AE871C3B9B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555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742D-61A8-4B5B-8CAD-A434418D8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85E8-234B-4A0A-A29F-AE871C3B9B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0011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742D-61A8-4B5B-8CAD-A434418D8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85E8-234B-4A0A-A29F-AE871C3B9B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5976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742D-61A8-4B5B-8CAD-A434418D8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85E8-234B-4A0A-A29F-AE871C3B9B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276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742D-61A8-4B5B-8CAD-A434418D8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85E8-234B-4A0A-A29F-AE871C3B9B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8591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742D-61A8-4B5B-8CAD-A434418D8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85E8-234B-4A0A-A29F-AE871C3B9B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855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742D-61A8-4B5B-8CAD-A434418D8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85E8-234B-4A0A-A29F-AE871C3B9B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659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742D-61A8-4B5B-8CAD-A434418D8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85E8-234B-4A0A-A29F-AE871C3B9B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7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633" y="1695451"/>
            <a:ext cx="5003195" cy="2103461"/>
          </a:xfrm>
        </p:spPr>
        <p:txBody>
          <a:bodyPr/>
          <a:lstStyle>
            <a:lvl1pPr>
              <a:spcAft>
                <a:spcPts val="1600"/>
              </a:spcAft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55053" y="1695451"/>
            <a:ext cx="5003195" cy="2103461"/>
          </a:xfrm>
        </p:spPr>
        <p:txBody>
          <a:bodyPr/>
          <a:lstStyle>
            <a:lvl1pPr>
              <a:spcAft>
                <a:spcPts val="1600"/>
              </a:spcAft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3"/>
          <p:cNvSpPr>
            <a:spLocks noGrp="1"/>
          </p:cNvSpPr>
          <p:nvPr>
            <p:ph type="title"/>
          </p:nvPr>
        </p:nvSpPr>
        <p:spPr>
          <a:xfrm>
            <a:off x="918634" y="872067"/>
            <a:ext cx="9426725" cy="30813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26611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742D-61A8-4B5B-8CAD-A434418D8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85E8-234B-4A0A-A29F-AE871C3B9B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2043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742D-61A8-4B5B-8CAD-A434418D8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85E8-234B-4A0A-A29F-AE871C3B9B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2238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191001" y="4364887"/>
            <a:ext cx="7086599" cy="1297621"/>
          </a:xfrm>
        </p:spPr>
        <p:txBody>
          <a:bodyPr>
            <a:noAutofit/>
          </a:bodyPr>
          <a:lstStyle>
            <a:lvl1pPr marL="0" indent="0" algn="l">
              <a:buNone/>
              <a:defRPr sz="2667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4191001" y="3709247"/>
            <a:ext cx="7086599" cy="4746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86631" y="5970316"/>
            <a:ext cx="4458240" cy="205184"/>
          </a:xfrm>
        </p:spPr>
        <p:txBody>
          <a:bodyPr/>
          <a:lstStyle>
            <a:lvl1pPr marL="0" indent="0">
              <a:buNone/>
              <a:defRPr sz="1333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938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ng Headlin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633" y="1695451"/>
            <a:ext cx="5003195" cy="2103461"/>
          </a:xfrm>
        </p:spPr>
        <p:txBody>
          <a:bodyPr/>
          <a:lstStyle>
            <a:lvl1pPr>
              <a:spcAft>
                <a:spcPts val="1600"/>
              </a:spcAft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3"/>
          <p:cNvSpPr>
            <a:spLocks noGrp="1"/>
          </p:cNvSpPr>
          <p:nvPr>
            <p:ph type="title"/>
          </p:nvPr>
        </p:nvSpPr>
        <p:spPr>
          <a:xfrm>
            <a:off x="918633" y="872067"/>
            <a:ext cx="8948928" cy="30813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739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piring sales r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CN-logo-large-orange-only-to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734" y="-40218"/>
            <a:ext cx="1113367" cy="66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32661"/>
            <a:ext cx="10353523" cy="1500187"/>
          </a:xfrm>
        </p:spPr>
        <p:txBody>
          <a:bodyPr>
            <a:noAutofit/>
          </a:bodyPr>
          <a:lstStyle>
            <a:lvl1pPr marL="0" indent="0" algn="l">
              <a:buNone/>
              <a:defRPr sz="4267">
                <a:solidFill>
                  <a:srgbClr val="000000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052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piring Sales R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15385" y="232834"/>
            <a:ext cx="11559116" cy="639233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2400">
              <a:noFill/>
            </a:endParaRPr>
          </a:p>
        </p:txBody>
      </p:sp>
      <p:pic>
        <p:nvPicPr>
          <p:cNvPr id="5" name="Picture 13" descr="CN-logo-large-orange-only-top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734" y="-16933"/>
            <a:ext cx="1113367" cy="66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32661"/>
            <a:ext cx="10353523" cy="1500187"/>
          </a:xfrm>
        </p:spPr>
        <p:txBody>
          <a:bodyPr>
            <a:noAutofit/>
          </a:bodyPr>
          <a:lstStyle>
            <a:lvl1pPr marL="0" indent="0" algn="l">
              <a:buNone/>
              <a:defRPr sz="4267">
                <a:solidFill>
                  <a:srgbClr val="000000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810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15385" y="232834"/>
            <a:ext cx="11559116" cy="639233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2400">
              <a:noFill/>
            </a:endParaRPr>
          </a:p>
        </p:txBody>
      </p:sp>
      <p:pic>
        <p:nvPicPr>
          <p:cNvPr id="5" name="Picture 13" descr="CN-logo-large-orange-only-top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734" y="-16933"/>
            <a:ext cx="1113367" cy="66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914400" y="2232661"/>
            <a:ext cx="10353523" cy="1500187"/>
          </a:xfrm>
        </p:spPr>
        <p:txBody>
          <a:bodyPr>
            <a:noAutofit/>
          </a:bodyPr>
          <a:lstStyle>
            <a:lvl1pPr marL="0" indent="0" algn="l">
              <a:buNone/>
              <a:defRPr sz="4267">
                <a:solidFill>
                  <a:srgbClr val="FFFFFF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825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15385" y="232834"/>
            <a:ext cx="11559116" cy="639233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2400">
              <a:noFill/>
            </a:endParaRPr>
          </a:p>
        </p:txBody>
      </p:sp>
      <p:pic>
        <p:nvPicPr>
          <p:cNvPr id="5" name="Picture 13" descr="CN-logo-large-orange-only-top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734" y="-16933"/>
            <a:ext cx="1113367" cy="66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918633" y="3667127"/>
            <a:ext cx="10363200" cy="66198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333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914400" y="4509295"/>
            <a:ext cx="9084733" cy="1500187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644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30818" y="2161118"/>
            <a:ext cx="9080500" cy="205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Rectangle 38"/>
          <p:cNvSpPr>
            <a:spLocks noChangeArrowheads="1"/>
          </p:cNvSpPr>
          <p:nvPr/>
        </p:nvSpPr>
        <p:spPr bwMode="auto">
          <a:xfrm>
            <a:off x="914401" y="6487585"/>
            <a:ext cx="6633633" cy="14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771C56-B7B2-42E7-86F8-CBE44966463B}" type="slidenum">
              <a:rPr lang="en-US" altLang="en-US" sz="800" smtClean="0">
                <a:solidFill>
                  <a:srgbClr val="A6A6A6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en-US" sz="800" dirty="0">
                <a:solidFill>
                  <a:srgbClr val="000000"/>
                </a:solidFill>
              </a:rPr>
              <a:t>   </a:t>
            </a:r>
            <a:r>
              <a:rPr lang="en-US" altLang="en-US" sz="800" dirty="0">
                <a:solidFill>
                  <a:srgbClr val="A6A6A6"/>
                </a:solidFill>
                <a:cs typeface="Arial" panose="020B0604020202020204" pitchFamily="34" charset="0"/>
              </a:rPr>
              <a:t>|   © </a:t>
            </a:r>
            <a:r>
              <a:rPr lang="en-US" altLang="en-US" sz="800" dirty="0" smtClean="0">
                <a:solidFill>
                  <a:srgbClr val="A6A6A6"/>
                </a:solidFill>
                <a:cs typeface="Arial" panose="020B0604020202020204" pitchFamily="34" charset="0"/>
              </a:rPr>
              <a:t>2018 </a:t>
            </a:r>
            <a:r>
              <a:rPr lang="en-US" altLang="en-US" sz="800" dirty="0">
                <a:solidFill>
                  <a:srgbClr val="A6A6A6"/>
                </a:solidFill>
                <a:cs typeface="Arial" panose="020B0604020202020204" pitchFamily="34" charset="0"/>
              </a:rPr>
              <a:t>Funding the Next Generation  |  All Rights Reserved</a:t>
            </a:r>
          </a:p>
        </p:txBody>
      </p:sp>
      <p:sp>
        <p:nvSpPr>
          <p:cNvPr id="1028" name="Title Placeholder 3"/>
          <p:cNvSpPr>
            <a:spLocks noGrp="1"/>
          </p:cNvSpPr>
          <p:nvPr>
            <p:ph type="title"/>
          </p:nvPr>
        </p:nvSpPr>
        <p:spPr bwMode="auto">
          <a:xfrm>
            <a:off x="1062567" y="872068"/>
            <a:ext cx="8949267" cy="30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381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67" b="1" kern="1200">
          <a:solidFill>
            <a:srgbClr val="260C76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rgbClr val="260C76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rgbClr val="260C76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rgbClr val="260C76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rgbClr val="260C76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609585" algn="l" rtl="0" fontAlgn="base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26478" indent="-226478" algn="l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531271" indent="-304792" algn="l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768331" indent="-237061" algn="l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073124" indent="-304792" algn="l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297485" indent="-224361" algn="l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EE2AD8E-C663-41D6-BA97-0D7F589670E4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6/18/2018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EE2DF-7402-4EE6-B89A-43FC2792CF20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964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1742D-61A8-4B5B-8CAD-A434418D8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085E8-234B-4A0A-A29F-AE871C3B9B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3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dingthenextgeneration.org/" TargetMode="External"/><Relationship Id="rId2" Type="http://schemas.openxmlformats.org/officeDocument/2006/relationships/hyperlink" Target="mailto:Margaret@fundingthenextgeneration.org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8" descr="children-silhouet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913620"/>
            <a:ext cx="1301751" cy="84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Content Placeholder 7"/>
          <p:cNvSpPr>
            <a:spLocks noGrp="1"/>
          </p:cNvSpPr>
          <p:nvPr>
            <p:ph idx="1"/>
          </p:nvPr>
        </p:nvSpPr>
        <p:spPr>
          <a:xfrm>
            <a:off x="2557170" y="2629499"/>
            <a:ext cx="6491417" cy="2923877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en-US" sz="2000" dirty="0">
                <a:cs typeface="ＭＳ Ｐゴシック" charset="0"/>
              </a:rPr>
              <a:t>Preschool – Denver, San Antonio, San Francisco, Cincinnati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000" dirty="0">
                <a:cs typeface="ＭＳ Ｐゴシック" charset="0"/>
              </a:rPr>
              <a:t>Violence Prevention – Little Rock, San Bernardino, Oakland, Santa Rosa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000" dirty="0">
                <a:cs typeface="ＭＳ Ｐゴシック" charset="0"/>
              </a:rPr>
              <a:t>Mental health – 8 counties in Missouri, 3 counties in Ohio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000" dirty="0">
                <a:cs typeface="ＭＳ Ｐゴシック" charset="0"/>
              </a:rPr>
              <a:t>Soda – Philadelphia, San Francisco, Oakland, Albany, Berkeley, Boulder</a:t>
            </a: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2042160" y="277529"/>
            <a:ext cx="10149840" cy="576739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en-US" altLang="en-US" sz="4267" dirty="0">
                <a:ea typeface="MS PGothic" charset="-128"/>
                <a:cs typeface="ＭＳ Ｐゴシック" charset="0"/>
              </a:rPr>
              <a:t>A BUDGET MUST REFLECT OUR VALUES.</a:t>
            </a:r>
          </a:p>
        </p:txBody>
      </p:sp>
      <p:sp>
        <p:nvSpPr>
          <p:cNvPr id="30727" name="Rectangle 2"/>
          <p:cNvSpPr txBox="1">
            <a:spLocks noChangeArrowheads="1"/>
          </p:cNvSpPr>
          <p:nvPr/>
        </p:nvSpPr>
        <p:spPr bwMode="auto">
          <a:xfrm>
            <a:off x="121920" y="1605983"/>
            <a:ext cx="1813099" cy="251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Aft>
                <a:spcPts val="900"/>
              </a:spcAft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Aft>
                <a:spcPts val="900"/>
              </a:spcAft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Aft>
                <a:spcPct val="0"/>
              </a:spcAft>
              <a:buFontTx/>
              <a:buNone/>
            </a:pPr>
            <a:endParaRPr lang="en-US" altLang="en-US" sz="1200" b="1" dirty="0">
              <a:solidFill>
                <a:srgbClr val="FFFFFF"/>
              </a:solidFill>
            </a:endParaRPr>
          </a:p>
          <a:p>
            <a:pPr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02060"/>
                </a:solidFill>
              </a:rPr>
              <a:t>FUNDING</a:t>
            </a:r>
          </a:p>
          <a:p>
            <a:pPr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02060"/>
                </a:solidFill>
              </a:rPr>
              <a:t>THE</a:t>
            </a:r>
          </a:p>
          <a:p>
            <a:pPr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02060"/>
                </a:solidFill>
              </a:rPr>
              <a:t>NEXT</a:t>
            </a:r>
          </a:p>
          <a:p>
            <a:pPr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02060"/>
                </a:solidFill>
              </a:rPr>
              <a:t>GENERATION</a:t>
            </a:r>
          </a:p>
          <a:p>
            <a:pPr>
              <a:spcAft>
                <a:spcPct val="0"/>
              </a:spcAft>
              <a:buFontTx/>
              <a:buNone/>
            </a:pPr>
            <a:endParaRPr lang="en-US" altLang="en-US" sz="2000" b="1" dirty="0">
              <a:solidFill>
                <a:srgbClr val="002060"/>
              </a:solidFill>
            </a:endParaRPr>
          </a:p>
          <a:p>
            <a:pPr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</a:rPr>
              <a:t>June 25, 2018</a:t>
            </a:r>
            <a:endParaRPr lang="en-US" altLang="en-US" sz="1800" b="1" dirty="0">
              <a:solidFill>
                <a:srgbClr val="FFFFFF"/>
              </a:solidFill>
            </a:endParaRPr>
          </a:p>
          <a:p>
            <a:pPr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2060"/>
                </a:solidFill>
              </a:rPr>
              <a:t>Los Angeles</a:t>
            </a:r>
            <a:endParaRPr lang="en-US" altLang="en-US" sz="1800" b="1" dirty="0">
              <a:solidFill>
                <a:srgbClr val="002060"/>
              </a:solidFill>
            </a:endParaRPr>
          </a:p>
          <a:p>
            <a:pPr algn="ctr"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FFFFFF"/>
                </a:solidFill>
              </a:rPr>
              <a:t>GENERAFFFTION</a:t>
            </a:r>
            <a:r>
              <a:rPr lang="en-US" altLang="en-US" sz="3200" b="1" dirty="0">
                <a:solidFill>
                  <a:srgbClr val="FFFFFF"/>
                </a:solidFill>
              </a:rPr>
              <a:t> FUNDS IN U.S.</a:t>
            </a:r>
          </a:p>
        </p:txBody>
      </p:sp>
      <p:pic>
        <p:nvPicPr>
          <p:cNvPr id="11" name="Picture 2" descr="http://esiattorneys.com/app-site-content/uploads/2015/01/show-me-the-mon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527" y="963312"/>
            <a:ext cx="9701868" cy="571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4124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97627"/>
            <a:ext cx="12192000" cy="635000"/>
          </a:xfrm>
          <a:prstGeom prst="rect">
            <a:avLst/>
          </a:prstGeom>
          <a:solidFill>
            <a:srgbClr val="EBAB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23555" name="Picture 8" descr="children-silhouet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4" y="778934"/>
            <a:ext cx="1301751" cy="84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Content Placeholder 7"/>
          <p:cNvSpPr>
            <a:spLocks noGrp="1"/>
          </p:cNvSpPr>
          <p:nvPr>
            <p:ph idx="1"/>
          </p:nvPr>
        </p:nvSpPr>
        <p:spPr>
          <a:xfrm>
            <a:off x="1004582" y="2407481"/>
            <a:ext cx="6136217" cy="4595617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US" altLang="en-US" sz="2133" dirty="0">
                <a:cs typeface="ＭＳ Ｐゴシック" charset="0"/>
              </a:rPr>
              <a:t>Hold a conference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2133" dirty="0">
                <a:cs typeface="ＭＳ Ｐゴシック" charset="0"/>
              </a:rPr>
              <a:t>Convene a planning meeting of allies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2133" dirty="0">
                <a:cs typeface="ＭＳ Ｐゴシック" charset="0"/>
              </a:rPr>
              <a:t>Become budget advocates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2133" dirty="0">
                <a:cs typeface="ＭＳ Ｐゴシック" charset="0"/>
              </a:rPr>
              <a:t>Create a Children and Youth Budget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2133" dirty="0">
                <a:cs typeface="ＭＳ Ｐゴシック" charset="0"/>
              </a:rPr>
              <a:t>Testify at a hearing/town hall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2133" dirty="0">
                <a:cs typeface="ＭＳ Ｐゴシック" charset="0"/>
              </a:rPr>
              <a:t>Research your legal options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2133" dirty="0">
                <a:cs typeface="ＭＳ Ｐゴシック" charset="0"/>
              </a:rPr>
              <a:t>Conduct a poll</a:t>
            </a:r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en-US" altLang="en-US" sz="2400" b="1" dirty="0">
                <a:cs typeface="ＭＳ Ｐゴシック" charset="0"/>
              </a:rPr>
              <a:t>DON’T start by going to elected officials to ask if they will support.</a:t>
            </a:r>
            <a:endParaRPr lang="en-US" altLang="en-US" sz="2133" dirty="0">
              <a:cs typeface="ＭＳ Ｐゴシック" charset="0"/>
            </a:endParaRPr>
          </a:p>
          <a:p>
            <a:pPr marL="0" indent="0">
              <a:spcAft>
                <a:spcPts val="1200"/>
              </a:spcAft>
              <a:buNone/>
              <a:defRPr/>
            </a:pPr>
            <a:endParaRPr lang="en-US" altLang="en-US" sz="2133" dirty="0">
              <a:cs typeface="ＭＳ Ｐゴシック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818" y="645584"/>
            <a:ext cx="5742516" cy="412749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WHERE SHOULD WE START?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78851" y="0"/>
            <a:ext cx="3613149" cy="6858000"/>
          </a:xfrm>
          <a:prstGeom prst="rect">
            <a:avLst/>
          </a:prstGeom>
          <a:solidFill>
            <a:srgbClr val="1507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2400">
              <a:noFill/>
            </a:endParaRPr>
          </a:p>
        </p:txBody>
      </p:sp>
      <p:sp>
        <p:nvSpPr>
          <p:cNvPr id="23559" name="Rectangle 2"/>
          <p:cNvSpPr txBox="1">
            <a:spLocks noChangeArrowheads="1"/>
          </p:cNvSpPr>
          <p:nvPr/>
        </p:nvSpPr>
        <p:spPr bwMode="auto">
          <a:xfrm>
            <a:off x="1029617" y="1739900"/>
            <a:ext cx="6632717" cy="39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Aft>
                <a:spcPts val="900"/>
              </a:spcAft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Aft>
                <a:spcPts val="900"/>
              </a:spcAft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67" b="1" dirty="0">
                <a:solidFill>
                  <a:srgbClr val="FFFFFF"/>
                </a:solidFill>
              </a:rPr>
              <a:t>ESSENTIAL: A Convening Organization.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566" y="-27826"/>
            <a:ext cx="3627434" cy="3243353"/>
          </a:xfrm>
          <a:prstGeom prst="rect">
            <a:avLst/>
          </a:prstGeom>
        </p:spPr>
      </p:pic>
      <p:pic>
        <p:nvPicPr>
          <p:cNvPr id="11" name="Picture 1" descr="Sonoma Jessica Wood back of sig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9" t="3445" r="10672"/>
          <a:stretch>
            <a:fillRect/>
          </a:stretch>
        </p:blipFill>
        <p:spPr bwMode="auto">
          <a:xfrm>
            <a:off x="8566152" y="3242733"/>
            <a:ext cx="3625849" cy="361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0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66334"/>
            <a:ext cx="12192000" cy="1045633"/>
          </a:xfrm>
          <a:prstGeom prst="rect">
            <a:avLst/>
          </a:prstGeom>
          <a:solidFill>
            <a:srgbClr val="EBAB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18435" name="Picture 8" descr="children-silhouet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34" y="723901"/>
            <a:ext cx="1301751" cy="84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056" y="398564"/>
            <a:ext cx="5742516" cy="412749"/>
          </a:xfrm>
        </p:spPr>
        <p:txBody>
          <a:bodyPr anchor="t">
            <a:noAutofit/>
          </a:bodyPr>
          <a:lstStyle/>
          <a:p>
            <a:r>
              <a:rPr lang="en-US" altLang="en-US" sz="3200" dirty="0"/>
              <a:t>Challenge  # 1 </a:t>
            </a:r>
            <a:br>
              <a:rPr lang="en-US" altLang="en-US" sz="3200" dirty="0"/>
            </a:br>
            <a:r>
              <a:rPr lang="en-US" altLang="en-US" sz="3200" dirty="0"/>
              <a:t>2/3</a:t>
            </a:r>
            <a:r>
              <a:rPr lang="en-US" altLang="en-US" sz="3200" dirty="0">
                <a:solidFill>
                  <a:srgbClr val="313181"/>
                </a:solidFill>
              </a:rPr>
              <a:t> VOTER </a:t>
            </a:r>
            <a:r>
              <a:rPr lang="en-US" altLang="en-US" sz="3200" dirty="0"/>
              <a:t>THRESHOLD</a:t>
            </a:r>
          </a:p>
        </p:txBody>
      </p:sp>
      <p:sp>
        <p:nvSpPr>
          <p:cNvPr id="18437" name="Rectangle 2"/>
          <p:cNvSpPr txBox="1">
            <a:spLocks noChangeArrowheads="1"/>
          </p:cNvSpPr>
          <p:nvPr/>
        </p:nvSpPr>
        <p:spPr bwMode="auto">
          <a:xfrm>
            <a:off x="933451" y="1694994"/>
            <a:ext cx="7406216" cy="39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Aft>
                <a:spcPts val="900"/>
              </a:spcAft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Aft>
                <a:spcPts val="900"/>
              </a:spcAft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67" b="1" dirty="0">
                <a:solidFill>
                  <a:srgbClr val="FFFFFF"/>
                </a:solidFill>
              </a:rPr>
              <a:t>THE REALITIES OF CALIFORNIA ELECTION LAW ARE BRUTAL.</a:t>
            </a:r>
          </a:p>
        </p:txBody>
      </p:sp>
      <p:sp>
        <p:nvSpPr>
          <p:cNvPr id="16390" name="Content Placeholder 7"/>
          <p:cNvSpPr txBox="1">
            <a:spLocks/>
          </p:cNvSpPr>
          <p:nvPr/>
        </p:nvSpPr>
        <p:spPr bwMode="auto">
          <a:xfrm>
            <a:off x="913570" y="2817947"/>
            <a:ext cx="7636933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69863" indent="-169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Some options:</a:t>
            </a:r>
          </a:p>
          <a:p>
            <a:pPr marL="380990" indent="-38099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Go for it</a:t>
            </a:r>
          </a:p>
          <a:p>
            <a:pPr marL="380990" indent="-38099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Workarounds – General taxes, Oversight bodies, Board-approved financial plans, Signature campaigns, </a:t>
            </a:r>
          </a:p>
          <a:p>
            <a:pPr marL="380990" indent="-38099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Set-asides </a:t>
            </a:r>
          </a:p>
          <a:p>
            <a:pPr marL="0" indent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2800" b="1" dirty="0">
                <a:solidFill>
                  <a:srgbClr val="000000"/>
                </a:solidFill>
              </a:rPr>
              <a:t>BEWARE: Perfect is the enemy of good.</a:t>
            </a:r>
          </a:p>
        </p:txBody>
      </p:sp>
      <p:pic>
        <p:nvPicPr>
          <p:cNvPr id="1844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676" y="4264396"/>
            <a:ext cx="3321508" cy="260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8" descr="http://img.timeinc.net/time/magazine/archive/covers/1978/1101780619_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974" y="0"/>
            <a:ext cx="3225210" cy="424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6853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93851"/>
            <a:ext cx="12192000" cy="635000"/>
          </a:xfrm>
          <a:prstGeom prst="rect">
            <a:avLst/>
          </a:prstGeom>
          <a:solidFill>
            <a:srgbClr val="EBAB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26627" name="Picture 8" descr="children-silhouet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4" y="778934"/>
            <a:ext cx="1301751" cy="84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Content Placeholder 7"/>
          <p:cNvSpPr>
            <a:spLocks noGrp="1"/>
          </p:cNvSpPr>
          <p:nvPr>
            <p:ph idx="1"/>
          </p:nvPr>
        </p:nvSpPr>
        <p:spPr>
          <a:xfrm>
            <a:off x="366355" y="2421517"/>
            <a:ext cx="11825646" cy="4854869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1200"/>
              </a:spcAft>
              <a:buNone/>
              <a:defRPr/>
            </a:pPr>
            <a:r>
              <a:rPr lang="en-US" altLang="en-US" sz="2400" b="1" u="sng" dirty="0"/>
              <a:t>Assets</a:t>
            </a:r>
            <a:r>
              <a:rPr lang="en-US" altLang="en-US" sz="2400" u="sng" dirty="0"/>
              <a:t> </a:t>
            </a:r>
            <a:r>
              <a:rPr lang="en-US" altLang="en-US" sz="2400" dirty="0"/>
              <a:t>– Tradition of social 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  <a:defRPr/>
            </a:pPr>
            <a:r>
              <a:rPr lang="en-US" altLang="en-US" sz="2400" dirty="0"/>
              <a:t>justice, Understand problems 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  <a:defRPr/>
            </a:pPr>
            <a:r>
              <a:rPr lang="en-US" altLang="en-US" sz="2400" dirty="0"/>
              <a:t>close-up, Deep connection 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  <a:defRPr/>
            </a:pPr>
            <a:r>
              <a:rPr lang="en-US" altLang="en-US" sz="2400" dirty="0"/>
              <a:t>to youth and parents.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  <a:defRPr/>
            </a:pPr>
            <a:r>
              <a:rPr lang="en-US" altLang="en-US" sz="2400" b="1" u="sng" dirty="0"/>
              <a:t>Challenges</a:t>
            </a:r>
            <a:r>
              <a:rPr lang="en-US" altLang="en-US" sz="2400" dirty="0"/>
              <a:t> – Financial 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  <a:defRPr/>
            </a:pPr>
            <a:r>
              <a:rPr lang="en-US" altLang="en-US" sz="2400" dirty="0"/>
              <a:t>conflicts, Political inexperience, 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  <a:defRPr/>
            </a:pPr>
            <a:r>
              <a:rPr lang="en-US" altLang="en-US" sz="2400" dirty="0"/>
              <a:t>Not knowing legal rights, Lack 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  <a:defRPr/>
            </a:pPr>
            <a:r>
              <a:rPr lang="en-US" altLang="en-US" sz="2400" dirty="0"/>
              <a:t>funding for advocacy/organizing. </a:t>
            </a:r>
            <a:r>
              <a:rPr lang="en-US" altLang="en-US" sz="2400" dirty="0" smtClean="0"/>
              <a:t>       </a:t>
            </a:r>
            <a:r>
              <a:rPr lang="en-US" altLang="en-US" sz="1400" dirty="0" smtClean="0"/>
              <a:t>Fathers </a:t>
            </a:r>
            <a:r>
              <a:rPr lang="en-US" altLang="en-US" sz="1400" dirty="0"/>
              <a:t>and Families in San Joaquin County with Bill of Rights they have written                                                  </a:t>
            </a:r>
            <a:r>
              <a:rPr lang="en-US" altLang="en-US" sz="2800" dirty="0"/>
              <a:t>										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  <a:defRPr/>
            </a:pPr>
            <a:endParaRPr lang="en-US" altLang="en-US" sz="2800" b="1" dirty="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16693" y="175588"/>
            <a:ext cx="8226506" cy="908756"/>
          </a:xfrm>
        </p:spPr>
        <p:txBody>
          <a:bodyPr anchor="t">
            <a:noAutofit/>
          </a:bodyPr>
          <a:lstStyle/>
          <a:p>
            <a:r>
              <a:rPr lang="en-US" altLang="en-US" sz="2800" kern="0" dirty="0">
                <a:solidFill>
                  <a:srgbClr val="313181"/>
                </a:solidFill>
                <a:ea typeface="+mj-ea"/>
                <a:cs typeface="+mj-cs"/>
              </a:rPr>
              <a:t>Challenge #2</a:t>
            </a:r>
            <a:br>
              <a:rPr lang="en-US" altLang="en-US" sz="2800" kern="0" dirty="0">
                <a:solidFill>
                  <a:srgbClr val="313181"/>
                </a:solidFill>
                <a:ea typeface="+mj-ea"/>
                <a:cs typeface="+mj-cs"/>
              </a:rPr>
            </a:br>
            <a:r>
              <a:rPr lang="en-US" altLang="en-US" sz="2800" kern="0" dirty="0">
                <a:solidFill>
                  <a:srgbClr val="313181"/>
                </a:solidFill>
                <a:ea typeface="+mj-ea"/>
                <a:cs typeface="+mj-cs"/>
              </a:rPr>
              <a:t>NON-PROFITS NEED MORE SUPPORT AND POLITICAL PREPARATION</a:t>
            </a:r>
            <a:endParaRPr lang="en-US" altLang="en-US" sz="2800" dirty="0">
              <a:solidFill>
                <a:srgbClr val="313181"/>
              </a:solidFill>
            </a:endParaRPr>
          </a:p>
        </p:txBody>
      </p:sp>
      <p:pic>
        <p:nvPicPr>
          <p:cNvPr id="26633" name="Picture 2" descr="You standing at Bill of Rights in San Joaquin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" t="11581" r="5710" b="20752"/>
          <a:stretch/>
        </p:blipFill>
        <p:spPr bwMode="auto">
          <a:xfrm>
            <a:off x="4976049" y="1593851"/>
            <a:ext cx="7215951" cy="409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073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21367"/>
            <a:ext cx="12192000" cy="635000"/>
          </a:xfrm>
          <a:prstGeom prst="rect">
            <a:avLst/>
          </a:prstGeom>
          <a:solidFill>
            <a:srgbClr val="EBAB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ts val="1200"/>
              </a:spcAft>
              <a:defRPr/>
            </a:pPr>
            <a:endParaRPr lang="en-US" altLang="en-US" sz="1300" b="1" dirty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ts val="1200"/>
              </a:spcAft>
              <a:defRPr/>
            </a:pPr>
            <a:endParaRPr lang="en-US" altLang="en-US" sz="2000" b="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altLang="en-US" sz="1300" dirty="0">
              <a:solidFill>
                <a:prstClr val="black"/>
              </a:solidFill>
            </a:endParaRPr>
          </a:p>
        </p:txBody>
      </p:sp>
      <p:pic>
        <p:nvPicPr>
          <p:cNvPr id="13315" name="Picture 8" descr="children-silhouet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5" y="802674"/>
            <a:ext cx="1301751" cy="84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Content Placeholder 7"/>
          <p:cNvSpPr>
            <a:spLocks noGrp="1"/>
          </p:cNvSpPr>
          <p:nvPr>
            <p:ph idx="1"/>
          </p:nvPr>
        </p:nvSpPr>
        <p:spPr>
          <a:xfrm>
            <a:off x="825246" y="2436512"/>
            <a:ext cx="7399681" cy="4265082"/>
          </a:xfrm>
        </p:spPr>
        <p:txBody>
          <a:bodyPr>
            <a:normAutofit fontScale="25000" lnSpcReduction="20000"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11200" dirty="0">
                <a:solidFill>
                  <a:srgbClr val="000000"/>
                </a:solidFill>
                <a:latin typeface="Arial"/>
              </a:rPr>
              <a:t>How much do you need? - $100,000 - $2,000,000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11200" dirty="0">
                <a:solidFill>
                  <a:srgbClr val="000000"/>
                </a:solidFill>
                <a:latin typeface="Arial"/>
              </a:rPr>
              <a:t>Challenge of children’s funds – no natural large donor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11200" dirty="0">
                <a:solidFill>
                  <a:srgbClr val="000000"/>
                </a:solidFill>
                <a:latin typeface="Arial"/>
              </a:rPr>
              <a:t>Consider potential partners with money in planning the initiative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11200" dirty="0">
                <a:solidFill>
                  <a:srgbClr val="000000"/>
                </a:solidFill>
                <a:latin typeface="Arial"/>
              </a:rPr>
              <a:t>Community Foundations can support electoral campaigns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11200" dirty="0">
                <a:solidFill>
                  <a:srgbClr val="000000"/>
                </a:solidFill>
                <a:latin typeface="Arial"/>
              </a:rPr>
              <a:t>Start early – open an account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/>
            </a:pPr>
            <a:endParaRPr lang="en-US" altLang="en-US" sz="2100" b="1" dirty="0">
              <a:solidFill>
                <a:srgbClr val="000000"/>
              </a:solidFill>
              <a:latin typeface="Arial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altLang="en-US" sz="4000" b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0" indent="0">
              <a:buNone/>
            </a:pPr>
            <a:endParaRPr lang="en-US" altLang="en-US" sz="4000" dirty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1305" y="279297"/>
            <a:ext cx="9323343" cy="1280776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en-US" altLang="en-US" sz="4800" b="1" dirty="0">
                <a:latin typeface="+mn-lt"/>
                <a:cs typeface="ＭＳ Ｐゴシック" charset="0"/>
              </a:rPr>
              <a:t>Challenge #3</a:t>
            </a:r>
            <a:br>
              <a:rPr lang="en-US" altLang="en-US" sz="4800" b="1" dirty="0">
                <a:latin typeface="+mn-lt"/>
                <a:cs typeface="ＭＳ Ｐゴシック" charset="0"/>
              </a:rPr>
            </a:br>
            <a:r>
              <a:rPr lang="en-US" altLang="en-US" sz="4800" b="1" dirty="0">
                <a:latin typeface="+mn-lt"/>
                <a:cs typeface="ＭＳ Ｐゴシック" charset="0"/>
              </a:rPr>
              <a:t>MONEY FOR A CAMPAIGN</a:t>
            </a:r>
            <a:r>
              <a:rPr lang="en-US" altLang="en-US" sz="4800" b="1" dirty="0">
                <a:solidFill>
                  <a:srgbClr val="0D0486"/>
                </a:solidFill>
                <a:latin typeface="+mn-lt"/>
                <a:cs typeface="ＭＳ Ｐゴシック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575" y="1621367"/>
            <a:ext cx="3441700" cy="3314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820560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93851"/>
            <a:ext cx="12192000" cy="912283"/>
          </a:xfrm>
          <a:prstGeom prst="rect">
            <a:avLst/>
          </a:prstGeom>
          <a:solidFill>
            <a:srgbClr val="EBAB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28675" name="Picture 8" descr="children-silhouet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4" y="778934"/>
            <a:ext cx="1301751" cy="84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Content Placeholder 7"/>
          <p:cNvSpPr>
            <a:spLocks noGrp="1"/>
          </p:cNvSpPr>
          <p:nvPr>
            <p:ph idx="1"/>
          </p:nvPr>
        </p:nvSpPr>
        <p:spPr>
          <a:xfrm>
            <a:off x="1116712" y="2631017"/>
            <a:ext cx="8098972" cy="3785652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US" altLang="en-US" sz="2800" dirty="0">
                <a:cs typeface="ＭＳ Ｐゴシック" charset="0"/>
              </a:rPr>
              <a:t>We can make the case.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2800" dirty="0">
                <a:cs typeface="ＭＳ Ｐゴシック" charset="0"/>
              </a:rPr>
              <a:t>We have energy.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2800" dirty="0">
                <a:cs typeface="ＭＳ Ｐゴシック" charset="0"/>
              </a:rPr>
              <a:t>There are a lot of us.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2800" dirty="0">
                <a:cs typeface="ＭＳ Ｐゴシック" charset="0"/>
              </a:rPr>
              <a:t>We have allies.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2800" dirty="0">
                <a:cs typeface="ＭＳ Ｐゴシック" charset="0"/>
              </a:rPr>
              <a:t>Now is the time for local politics.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2800" dirty="0">
                <a:cs typeface="ＭＳ Ｐゴシック" charset="0"/>
              </a:rPr>
              <a:t>We can build on the lessons of our pioneering colleagues</a:t>
            </a: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1707502" y="740545"/>
            <a:ext cx="6792686" cy="683683"/>
          </a:xfrm>
        </p:spPr>
        <p:txBody>
          <a:bodyPr anchor="t">
            <a:normAutofit/>
          </a:bodyPr>
          <a:lstStyle/>
          <a:p>
            <a:pPr algn="ctr"/>
            <a:r>
              <a:rPr lang="en-US" altLang="en-US" sz="4000" dirty="0"/>
              <a:t>WE HAVE WHAT IT TAKES</a:t>
            </a:r>
          </a:p>
        </p:txBody>
      </p:sp>
      <p:sp>
        <p:nvSpPr>
          <p:cNvPr id="28679" name="Rectangle 2"/>
          <p:cNvSpPr txBox="1">
            <a:spLocks noChangeArrowheads="1"/>
          </p:cNvSpPr>
          <p:nvPr/>
        </p:nvSpPr>
        <p:spPr bwMode="auto">
          <a:xfrm>
            <a:off x="1919818" y="1718734"/>
            <a:ext cx="6419849" cy="39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Aft>
                <a:spcPts val="900"/>
              </a:spcAft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Aft>
                <a:spcPts val="900"/>
              </a:spcAft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rgbClr val="FFFFFF"/>
                </a:solidFill>
              </a:rPr>
              <a:t>WE ARE RIGHT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8911" y="0"/>
            <a:ext cx="3483089" cy="68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237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"/>
            <a:ext cx="12192000" cy="895927"/>
          </a:xfrm>
          <a:solidFill>
            <a:srgbClr val="E6AF00"/>
          </a:solidFill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US" b="1" dirty="0"/>
              <a:t>  </a:t>
            </a:r>
            <a:r>
              <a:rPr lang="en-US" sz="3600" b="1" dirty="0" smtClean="0">
                <a:solidFill>
                  <a:schemeClr val="tx1"/>
                </a:solidFill>
              </a:rPr>
              <a:t>LESSONS LEARNED ABOUT PASSING A MEASURE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389" y="895926"/>
            <a:ext cx="12192000" cy="6072909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200" b="1" dirty="0">
              <a:solidFill>
                <a:srgbClr val="020E16"/>
              </a:solidFill>
            </a:endParaRPr>
          </a:p>
          <a:p>
            <a:pPr lvl="1"/>
            <a:r>
              <a:rPr lang="en-US" sz="2400" b="1" dirty="0">
                <a:solidFill>
                  <a:srgbClr val="020E16"/>
                </a:solidFill>
              </a:rPr>
              <a:t>It takes a </a:t>
            </a:r>
            <a:r>
              <a:rPr lang="en-US" sz="2400" b="1" dirty="0" smtClean="0">
                <a:solidFill>
                  <a:srgbClr val="020E16"/>
                </a:solidFill>
              </a:rPr>
              <a:t>village. </a:t>
            </a:r>
            <a:endParaRPr lang="en-US" sz="2400" b="1" dirty="0">
              <a:solidFill>
                <a:srgbClr val="020E16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20E16"/>
                </a:solidFill>
              </a:rPr>
              <a:t>It entails hardball politics.</a:t>
            </a:r>
            <a:endParaRPr lang="en-US" sz="2400" b="1" dirty="0">
              <a:solidFill>
                <a:srgbClr val="020E16"/>
              </a:solidFill>
            </a:endParaRPr>
          </a:p>
          <a:p>
            <a:pPr lvl="1"/>
            <a:r>
              <a:rPr lang="en-US" sz="2400" b="1" dirty="0">
                <a:solidFill>
                  <a:srgbClr val="020E16"/>
                </a:solidFill>
              </a:rPr>
              <a:t>Y</a:t>
            </a:r>
            <a:r>
              <a:rPr lang="en-US" sz="2400" b="1" dirty="0" smtClean="0">
                <a:solidFill>
                  <a:srgbClr val="020E16"/>
                </a:solidFill>
              </a:rPr>
              <a:t>outh </a:t>
            </a:r>
            <a:r>
              <a:rPr lang="en-US" sz="2400" b="1" dirty="0">
                <a:solidFill>
                  <a:srgbClr val="020E16"/>
                </a:solidFill>
              </a:rPr>
              <a:t>and </a:t>
            </a:r>
            <a:r>
              <a:rPr lang="en-US" sz="2400" b="1" dirty="0" smtClean="0">
                <a:solidFill>
                  <a:srgbClr val="020E16"/>
                </a:solidFill>
              </a:rPr>
              <a:t>parents are powerful.</a:t>
            </a:r>
            <a:endParaRPr lang="en-US" sz="2400" b="1" dirty="0">
              <a:solidFill>
                <a:srgbClr val="020E16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20E16"/>
                </a:solidFill>
              </a:rPr>
              <a:t>Take the initiative.</a:t>
            </a:r>
            <a:endParaRPr lang="en-US" sz="2400" b="1" dirty="0">
              <a:solidFill>
                <a:srgbClr val="020E16"/>
              </a:solidFill>
            </a:endParaRPr>
          </a:p>
          <a:p>
            <a:pPr lvl="1"/>
            <a:r>
              <a:rPr lang="en-US" sz="2400" b="1" dirty="0">
                <a:solidFill>
                  <a:srgbClr val="020E16"/>
                </a:solidFill>
              </a:rPr>
              <a:t>Media amplifies the </a:t>
            </a:r>
            <a:r>
              <a:rPr lang="en-US" sz="2400" b="1" dirty="0" smtClean="0">
                <a:solidFill>
                  <a:srgbClr val="020E16"/>
                </a:solidFill>
              </a:rPr>
              <a:t>case.</a:t>
            </a:r>
            <a:endParaRPr lang="en-US" sz="2400" b="1" dirty="0">
              <a:solidFill>
                <a:srgbClr val="020E16"/>
              </a:solidFill>
            </a:endParaRPr>
          </a:p>
          <a:p>
            <a:pPr lvl="1"/>
            <a:r>
              <a:rPr lang="en-US" sz="2400" b="1" dirty="0">
                <a:solidFill>
                  <a:srgbClr val="020E16"/>
                </a:solidFill>
              </a:rPr>
              <a:t>Drama </a:t>
            </a:r>
            <a:r>
              <a:rPr lang="en-US" sz="2400" b="1" dirty="0" smtClean="0">
                <a:solidFill>
                  <a:srgbClr val="020E16"/>
                </a:solidFill>
              </a:rPr>
              <a:t>helps.</a:t>
            </a:r>
            <a:endParaRPr lang="en-US" sz="2400" b="1" dirty="0">
              <a:solidFill>
                <a:srgbClr val="020E16"/>
              </a:solidFill>
            </a:endParaRPr>
          </a:p>
          <a:p>
            <a:pPr lvl="1"/>
            <a:r>
              <a:rPr lang="en-US" sz="2400" b="1" dirty="0">
                <a:solidFill>
                  <a:srgbClr val="020E16"/>
                </a:solidFill>
              </a:rPr>
              <a:t>Expect </a:t>
            </a:r>
            <a:r>
              <a:rPr lang="en-US" sz="2400" b="1" dirty="0" smtClean="0">
                <a:solidFill>
                  <a:srgbClr val="020E16"/>
                </a:solidFill>
              </a:rPr>
              <a:t>opposition.</a:t>
            </a:r>
            <a:endParaRPr lang="en-US" sz="2400" b="1" dirty="0">
              <a:solidFill>
                <a:srgbClr val="020E16"/>
              </a:solidFill>
            </a:endParaRPr>
          </a:p>
          <a:p>
            <a:pPr lvl="1"/>
            <a:r>
              <a:rPr lang="en-US" sz="2400" b="1" dirty="0">
                <a:solidFill>
                  <a:srgbClr val="020E16"/>
                </a:solidFill>
              </a:rPr>
              <a:t>Elections are </a:t>
            </a:r>
            <a:r>
              <a:rPr lang="en-US" sz="2400" b="1" dirty="0" smtClean="0">
                <a:solidFill>
                  <a:srgbClr val="020E16"/>
                </a:solidFill>
              </a:rPr>
              <a:t>unique organizing.</a:t>
            </a:r>
            <a:br>
              <a:rPr lang="en-US" sz="2400" b="1" dirty="0" smtClean="0">
                <a:solidFill>
                  <a:srgbClr val="020E16"/>
                </a:solidFill>
              </a:rPr>
            </a:br>
            <a:r>
              <a:rPr lang="en-US" sz="2400" b="1" dirty="0" smtClean="0">
                <a:solidFill>
                  <a:srgbClr val="020E16"/>
                </a:solidFill>
              </a:rPr>
              <a:t>and communication opportunities.</a:t>
            </a:r>
            <a:endParaRPr lang="en-US" sz="2400" b="1" dirty="0">
              <a:solidFill>
                <a:srgbClr val="020E16"/>
              </a:solidFill>
            </a:endParaRPr>
          </a:p>
          <a:p>
            <a:pPr lvl="1"/>
            <a:r>
              <a:rPr lang="en-US" sz="2400" b="1" dirty="0">
                <a:solidFill>
                  <a:srgbClr val="020E16"/>
                </a:solidFill>
              </a:rPr>
              <a:t>Power builds </a:t>
            </a:r>
            <a:r>
              <a:rPr lang="en-US" sz="2400" b="1" dirty="0" smtClean="0">
                <a:solidFill>
                  <a:srgbClr val="020E16"/>
                </a:solidFill>
              </a:rPr>
              <a:t>power. </a:t>
            </a:r>
            <a:endParaRPr lang="en-US" sz="2400" b="1" dirty="0">
              <a:solidFill>
                <a:srgbClr val="020E16"/>
              </a:solidFill>
            </a:endParaRPr>
          </a:p>
          <a:p>
            <a:pPr lvl="1"/>
            <a:r>
              <a:rPr lang="en-US" sz="2400" b="1" dirty="0">
                <a:solidFill>
                  <a:srgbClr val="020E16"/>
                </a:solidFill>
              </a:rPr>
              <a:t>It is </a:t>
            </a:r>
            <a:r>
              <a:rPr lang="en-US" sz="2400" b="1" dirty="0" smtClean="0">
                <a:solidFill>
                  <a:srgbClr val="020E16"/>
                </a:solidFill>
              </a:rPr>
              <a:t>exhilarating!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301" r="2508"/>
          <a:stretch/>
        </p:blipFill>
        <p:spPr>
          <a:xfrm>
            <a:off x="6318103" y="895926"/>
            <a:ext cx="5873897" cy="607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0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FUNDING THE NEXT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50" y="1625600"/>
            <a:ext cx="8815203" cy="4904509"/>
          </a:xfrm>
        </p:spPr>
        <p:txBody>
          <a:bodyPr>
            <a:normAutofit/>
          </a:bodyPr>
          <a:lstStyle/>
          <a:p>
            <a:r>
              <a:rPr lang="en-US" dirty="0"/>
              <a:t>Provides technical assistance to coalitions working on local funding streams for children and youth</a:t>
            </a:r>
          </a:p>
          <a:p>
            <a:r>
              <a:rPr lang="en-US" dirty="0"/>
              <a:t>Sponsors learning </a:t>
            </a:r>
            <a:r>
              <a:rPr lang="en-US" dirty="0" smtClean="0"/>
              <a:t>communities </a:t>
            </a:r>
            <a:r>
              <a:rPr lang="en-US" dirty="0"/>
              <a:t>and conferences</a:t>
            </a:r>
          </a:p>
          <a:p>
            <a:r>
              <a:rPr lang="en-US" dirty="0" smtClean="0"/>
              <a:t>Support </a:t>
            </a:r>
            <a:r>
              <a:rPr lang="en-US" dirty="0"/>
              <a:t>includes speaking, convening, facilitating, trouble-shooting, coaching, and more.</a:t>
            </a:r>
          </a:p>
          <a:p>
            <a:r>
              <a:rPr lang="en-US" dirty="0" smtClean="0"/>
              <a:t>Numerous tools and resources are available.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CONTACT:</a:t>
            </a:r>
          </a:p>
          <a:p>
            <a:pPr marL="0" indent="0">
              <a:buNone/>
            </a:pPr>
            <a:r>
              <a:rPr lang="en-US" dirty="0"/>
              <a:t>Margaret Brodkin, </a:t>
            </a:r>
            <a:r>
              <a:rPr lang="en-US" dirty="0">
                <a:hlinkClick r:id="rId2"/>
              </a:rPr>
              <a:t>Margaret@fundingthenextgeneration.org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415-794-4963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linkClick r:id="rId3"/>
              </a:rPr>
              <a:t>www.fundingthenextgeneration.org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3453" y="0"/>
            <a:ext cx="1452511" cy="15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3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" t="3851" r="4171" b="14571"/>
          <a:stretch/>
        </p:blipFill>
        <p:spPr>
          <a:xfrm>
            <a:off x="6336328" y="0"/>
            <a:ext cx="5855672" cy="6901660"/>
          </a:xfrm>
        </p:spPr>
      </p:pic>
      <p:graphicFrame>
        <p:nvGraphicFramePr>
          <p:cNvPr id="16" name="Chart 15"/>
          <p:cNvGraphicFramePr/>
          <p:nvPr>
            <p:extLst/>
          </p:nvPr>
        </p:nvGraphicFramePr>
        <p:xfrm>
          <a:off x="671804" y="3310360"/>
          <a:ext cx="5148638" cy="3411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/>
          </p:nvPr>
        </p:nvGraphicFramePr>
        <p:xfrm>
          <a:off x="358815" y="144956"/>
          <a:ext cx="5741043" cy="328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1579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1839385"/>
            <a:ext cx="8740291" cy="772583"/>
          </a:xfrm>
          <a:prstGeom prst="rect">
            <a:avLst/>
          </a:prstGeom>
          <a:solidFill>
            <a:srgbClr val="EBAB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dirty="0">
                <a:solidFill>
                  <a:srgbClr val="FFFFFF"/>
                </a:solidFill>
                <a:latin typeface="Showcard Gothic" panose="04020904020102020604" pitchFamily="82" charset="0"/>
              </a:rPr>
              <a:t>    </a:t>
            </a:r>
            <a:r>
              <a:rPr lang="en-US" sz="2400" dirty="0" smtClean="0">
                <a:solidFill>
                  <a:srgbClr val="FFFFFF"/>
                </a:solidFill>
                <a:latin typeface="Showcard Gothic" panose="04020904020102020604" pitchFamily="82" charset="0"/>
              </a:rPr>
              <a:t>  </a:t>
            </a:r>
            <a:r>
              <a:rPr lang="en-US" sz="3200" b="1" dirty="0" smtClean="0">
                <a:solidFill>
                  <a:srgbClr val="FFFFFF"/>
                </a:solidFill>
              </a:rPr>
              <a:t>RHETORIC             </a:t>
            </a:r>
            <a:r>
              <a:rPr lang="en-US" sz="3200" b="1" dirty="0">
                <a:solidFill>
                  <a:srgbClr val="FFFFFF"/>
                </a:solidFill>
              </a:rPr>
              <a:t>RESOURCES  </a:t>
            </a:r>
          </a:p>
        </p:txBody>
      </p:sp>
      <p:pic>
        <p:nvPicPr>
          <p:cNvPr id="15363" name="Picture 8" descr="children-silhouet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18" y="1023265"/>
            <a:ext cx="1301749" cy="84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Content Placeholder 7"/>
          <p:cNvSpPr>
            <a:spLocks noGrp="1"/>
          </p:cNvSpPr>
          <p:nvPr>
            <p:ph idx="1"/>
          </p:nvPr>
        </p:nvSpPr>
        <p:spPr>
          <a:xfrm>
            <a:off x="589742" y="2837706"/>
            <a:ext cx="6816254" cy="329320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dirty="0"/>
              <a:t>Children’s agenda – passed by Board of Supervisors, signed by Mayor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Children’s budget submitted 3 consecutive years –                                          Children’s Budget Coalition – 120 agencies strong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Inventing a new policy – the Children’s Fund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Institutionalizing funding for kids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Protecting existing funding – Children’s baseline</a:t>
            </a:r>
          </a:p>
          <a:p>
            <a:pPr>
              <a:spcAft>
                <a:spcPts val="1200"/>
              </a:spcAft>
              <a:defRPr/>
            </a:pPr>
            <a:endParaRPr lang="en-US" altLang="en-US" sz="2400" dirty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686" y="515443"/>
            <a:ext cx="5742517" cy="412749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en-US" altLang="en-US" sz="3600" dirty="0">
                <a:ea typeface="MS PGothic" charset="-128"/>
                <a:cs typeface="ＭＳ Ｐゴシック" charset="0"/>
              </a:rPr>
              <a:t>The San Francisco Story</a:t>
            </a:r>
            <a:br>
              <a:rPr lang="en-US" altLang="en-US" sz="3600" dirty="0">
                <a:ea typeface="MS PGothic" charset="-128"/>
                <a:cs typeface="ＭＳ Ｐゴシック" charset="0"/>
              </a:rPr>
            </a:br>
            <a:r>
              <a:rPr lang="en-US" altLang="en-US" sz="3600" dirty="0">
                <a:ea typeface="MS PGothic" charset="-128"/>
                <a:cs typeface="ＭＳ Ｐゴシック" charset="0"/>
              </a:rPr>
              <a:t>              </a:t>
            </a:r>
            <a:r>
              <a:rPr lang="en-US" altLang="en-US" sz="2800" dirty="0">
                <a:ea typeface="MS PGothic" charset="-128"/>
                <a:cs typeface="ＭＳ Ｐゴシック" charset="0"/>
              </a:rPr>
              <a:t>Aha #1</a:t>
            </a:r>
            <a:r>
              <a:rPr lang="en-US" altLang="en-US" sz="3600" dirty="0">
                <a:ea typeface="MS PGothic" charset="-128"/>
                <a:cs typeface="ＭＳ Ｐゴシック" charset="0"/>
              </a:rPr>
              <a:t/>
            </a:r>
            <a:br>
              <a:rPr lang="en-US" altLang="en-US" sz="3600" dirty="0">
                <a:ea typeface="MS PGothic" charset="-128"/>
                <a:cs typeface="ＭＳ Ｐゴシック" charset="0"/>
              </a:rPr>
            </a:br>
            <a:endParaRPr lang="en-US" altLang="en-US" sz="3600" dirty="0">
              <a:ea typeface="MS PGothic" charset="-128"/>
              <a:cs typeface="ＭＳ Ｐゴシック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156" t="11807" b="4667"/>
          <a:stretch/>
        </p:blipFill>
        <p:spPr>
          <a:xfrm>
            <a:off x="8472196" y="76317"/>
            <a:ext cx="3719804" cy="25099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" t="-6292" r="-2285" b="6292"/>
          <a:stretch/>
        </p:blipFill>
        <p:spPr>
          <a:xfrm>
            <a:off x="8740291" y="2225676"/>
            <a:ext cx="3545015" cy="4559406"/>
          </a:xfrm>
          <a:prstGeom prst="rect">
            <a:avLst/>
          </a:prstGeom>
        </p:spPr>
      </p:pic>
      <p:sp>
        <p:nvSpPr>
          <p:cNvPr id="2" name="Not Equal 1"/>
          <p:cNvSpPr/>
          <p:nvPr/>
        </p:nvSpPr>
        <p:spPr>
          <a:xfrm>
            <a:off x="3135841" y="1865470"/>
            <a:ext cx="708453" cy="746984"/>
          </a:xfrm>
          <a:prstGeom prst="mathNot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638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93851"/>
            <a:ext cx="12192000" cy="635000"/>
          </a:xfrm>
          <a:prstGeom prst="rect">
            <a:avLst/>
          </a:prstGeom>
          <a:solidFill>
            <a:srgbClr val="EBAB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23555" name="Picture 8" descr="children-silhouet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4" y="778934"/>
            <a:ext cx="1301751" cy="84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Content Placeholder 7"/>
          <p:cNvSpPr>
            <a:spLocks noGrp="1"/>
          </p:cNvSpPr>
          <p:nvPr>
            <p:ph idx="1"/>
          </p:nvPr>
        </p:nvSpPr>
        <p:spPr>
          <a:xfrm>
            <a:off x="2509982" y="2041237"/>
            <a:ext cx="5631866" cy="4001095"/>
          </a:xfrm>
        </p:spPr>
        <p:txBody>
          <a:bodyPr/>
          <a:lstStyle/>
          <a:p>
            <a:pPr>
              <a:spcAft>
                <a:spcPts val="1200"/>
              </a:spcAft>
            </a:pPr>
            <a:endParaRPr lang="en-US" sz="2000" dirty="0"/>
          </a:p>
          <a:p>
            <a:pPr>
              <a:spcAft>
                <a:spcPts val="1200"/>
              </a:spcAft>
            </a:pPr>
            <a:r>
              <a:rPr lang="en-US" sz="2000" dirty="0"/>
              <a:t>Elections are powerful </a:t>
            </a:r>
            <a:r>
              <a:rPr lang="en-US" sz="2000" dirty="0" smtClean="0"/>
              <a:t>– the </a:t>
            </a:r>
            <a:r>
              <a:rPr lang="en-US" sz="2000" dirty="0"/>
              <a:t>magic of local campaigns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Take the initiative – frame the issue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Political hardball is essential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Propose a solution</a:t>
            </a:r>
          </a:p>
          <a:p>
            <a:pPr marL="226479" lvl="1" indent="0">
              <a:buNone/>
            </a:pPr>
            <a:endParaRPr lang="en-US" sz="2000" dirty="0"/>
          </a:p>
          <a:p>
            <a:pPr marL="201168" lvl="1" indent="0">
              <a:buNone/>
            </a:pPr>
            <a:r>
              <a:rPr lang="en-US" sz="2000" dirty="0"/>
              <a:t>“Never doubt that a small group of committed citizens can change the world.  Indeed it is the only thing that ever has.”  </a:t>
            </a:r>
            <a:r>
              <a:rPr lang="en-US" sz="2000" dirty="0" smtClean="0"/>
              <a:t>– Margaret </a:t>
            </a:r>
            <a:r>
              <a:rPr lang="en-US" sz="2000" dirty="0"/>
              <a:t>Mead</a:t>
            </a: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2213434" y="251066"/>
            <a:ext cx="5772923" cy="678759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   Aha #2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GOING TO THE PUBLIC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Circumventing City Hall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8578851" y="0"/>
            <a:ext cx="3613149" cy="6858000"/>
          </a:xfrm>
          <a:prstGeom prst="rect">
            <a:avLst/>
          </a:prstGeom>
          <a:solidFill>
            <a:srgbClr val="1507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2400">
              <a:noFill/>
            </a:endParaRPr>
          </a:p>
        </p:txBody>
      </p:sp>
      <p:sp>
        <p:nvSpPr>
          <p:cNvPr id="23559" name="Rectangle 2"/>
          <p:cNvSpPr txBox="1">
            <a:spLocks noChangeArrowheads="1"/>
          </p:cNvSpPr>
          <p:nvPr/>
        </p:nvSpPr>
        <p:spPr bwMode="auto">
          <a:xfrm>
            <a:off x="803564" y="1718734"/>
            <a:ext cx="7536103" cy="39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Aft>
                <a:spcPts val="900"/>
              </a:spcAft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Aft>
                <a:spcPts val="900"/>
              </a:spcAft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67" b="1" dirty="0" smtClean="0">
                <a:solidFill>
                  <a:srgbClr val="FFFFFF"/>
                </a:solidFill>
              </a:rPr>
              <a:t>68,000 signatures          Power</a:t>
            </a:r>
            <a:endParaRPr lang="en-US" altLang="en-US" sz="2667" b="1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28379"/>
          <a:stretch/>
        </p:blipFill>
        <p:spPr>
          <a:xfrm>
            <a:off x="8578851" y="-70273"/>
            <a:ext cx="3613149" cy="3383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858" y="3232256"/>
            <a:ext cx="3631142" cy="3754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0" y="3511604"/>
            <a:ext cx="2130448" cy="2116997"/>
          </a:xfrm>
          <a:prstGeom prst="rect">
            <a:avLst/>
          </a:prstGeom>
        </p:spPr>
      </p:pic>
      <p:sp>
        <p:nvSpPr>
          <p:cNvPr id="3" name="Equal 2"/>
          <p:cNvSpPr/>
          <p:nvPr/>
        </p:nvSpPr>
        <p:spPr>
          <a:xfrm>
            <a:off x="3849610" y="1644203"/>
            <a:ext cx="439816" cy="534295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017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90113"/>
            <a:ext cx="12192000" cy="653352"/>
          </a:xfrm>
          <a:prstGeom prst="rect">
            <a:avLst/>
          </a:prstGeom>
          <a:solidFill>
            <a:srgbClr val="EBAB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rgbClr val="FFFFFF"/>
                </a:solidFill>
              </a:rPr>
              <a:t>        OUTCOME HAS BEEN TRANSFORMATIVE</a:t>
            </a:r>
          </a:p>
        </p:txBody>
      </p:sp>
      <p:pic>
        <p:nvPicPr>
          <p:cNvPr id="15363" name="Picture 8" descr="children-silhouet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18" y="773995"/>
            <a:ext cx="1301749" cy="84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Content Placeholder 7"/>
          <p:cNvSpPr>
            <a:spLocks noGrp="1"/>
          </p:cNvSpPr>
          <p:nvPr>
            <p:ph idx="1"/>
          </p:nvPr>
        </p:nvSpPr>
        <p:spPr>
          <a:xfrm>
            <a:off x="792450" y="2447734"/>
            <a:ext cx="7206974" cy="3847208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US" altLang="en-US" sz="1800" dirty="0"/>
              <a:t>Focus on prevention 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1800" dirty="0"/>
              <a:t>Expanded opportunities for children, youth, families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1800" dirty="0" smtClean="0"/>
              <a:t>Powerful department </a:t>
            </a:r>
            <a:r>
              <a:rPr lang="en-US" altLang="en-US" sz="1800" dirty="0"/>
              <a:t>in local government for planning, coordination, accountability, transparency, and community engagement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1800" dirty="0"/>
              <a:t>Policy and systems reform – enabled by discretionary funds and local office for children’s issues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1800" dirty="0"/>
              <a:t>Leveraging of other dollars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1800" dirty="0"/>
              <a:t>Youth leadership in City Hall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1800" dirty="0"/>
              <a:t>Children’s constituency empowered</a:t>
            </a:r>
          </a:p>
          <a:p>
            <a:pPr marL="0" indent="0" algn="ctr">
              <a:spcAft>
                <a:spcPts val="1200"/>
              </a:spcAft>
              <a:buNone/>
              <a:defRPr/>
            </a:pPr>
            <a:r>
              <a:rPr lang="en-US" altLang="en-US" sz="1800" b="1" dirty="0"/>
              <a:t>NOTE: RETURN ON INVESTMENT WAS HUGE.</a:t>
            </a: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508" y="347759"/>
            <a:ext cx="5742517" cy="412749"/>
          </a:xfrm>
        </p:spPr>
        <p:txBody>
          <a:bodyPr anchor="t"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  <a:cs typeface="ＭＳ Ｐゴシック" charset="0"/>
              </a:rPr>
              <a:t>                     Aha #3</a:t>
            </a:r>
            <a:br>
              <a:rPr lang="en-US" altLang="en-US" dirty="0">
                <a:ea typeface="MS PGothic" charset="-128"/>
                <a:cs typeface="ＭＳ Ｐゴシック" charset="0"/>
              </a:rPr>
            </a:br>
            <a:r>
              <a:rPr lang="en-US" altLang="en-US" dirty="0" smtClean="0">
                <a:ea typeface="MS PGothic" charset="-128"/>
                <a:cs typeface="ＭＳ Ｐゴシック" charset="0"/>
              </a:rPr>
              <a:t>BENEFITS </a:t>
            </a:r>
            <a:r>
              <a:rPr lang="en-US" altLang="en-US" dirty="0">
                <a:ea typeface="MS PGothic" charset="-128"/>
                <a:cs typeface="ＭＳ Ｐゴシック" charset="0"/>
              </a:rPr>
              <a:t>OF THE SAN FRANCISCO CHILDREN &amp; YOUTH FUND</a:t>
            </a:r>
          </a:p>
        </p:txBody>
      </p:sp>
      <p:sp>
        <p:nvSpPr>
          <p:cNvPr id="15367" name="Rectangle 2"/>
          <p:cNvSpPr txBox="1">
            <a:spLocks noChangeArrowheads="1"/>
          </p:cNvSpPr>
          <p:nvPr/>
        </p:nvSpPr>
        <p:spPr bwMode="auto">
          <a:xfrm>
            <a:off x="1919818" y="1718734"/>
            <a:ext cx="5742516" cy="51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Aft>
                <a:spcPts val="900"/>
              </a:spcAft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Aft>
                <a:spcPts val="900"/>
              </a:spcAft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667" b="1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67" b="1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1" y="842434"/>
            <a:ext cx="39243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422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632" y="0"/>
            <a:ext cx="6437262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48635" y="1499597"/>
            <a:ext cx="8948928" cy="30813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090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95927"/>
          </a:xfrm>
          <a:solidFill>
            <a:srgbClr val="E6AF00"/>
          </a:solidFill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b="1" dirty="0"/>
              <a:t>                      </a:t>
            </a:r>
            <a:r>
              <a:rPr lang="en-US" b="1" dirty="0">
                <a:solidFill>
                  <a:schemeClr val="tx1"/>
                </a:solidFill>
              </a:rPr>
              <a:t>ELECTIONS 2016 &amp;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5927"/>
            <a:ext cx="12192000" cy="6072909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NAPA 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MARIN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SOLANO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SACRAMENTO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RICHMOND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ALAMEDA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SAN FRANCISCO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828" y="3229768"/>
            <a:ext cx="1784314" cy="12159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497" y="2941052"/>
            <a:ext cx="1851917" cy="18519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944" y="3126656"/>
            <a:ext cx="2165967" cy="1626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456" y="5293894"/>
            <a:ext cx="2394529" cy="1174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933" y="1352358"/>
            <a:ext cx="2780495" cy="1029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93" y="1202657"/>
            <a:ext cx="3060771" cy="16719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818" y="5062118"/>
            <a:ext cx="2467349" cy="135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45107"/>
            <a:ext cx="12192000" cy="883909"/>
          </a:xfrm>
          <a:prstGeom prst="rect">
            <a:avLst/>
          </a:prstGeom>
          <a:solidFill>
            <a:srgbClr val="EBAB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20483" name="Picture 8" descr="children-silhouet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4" y="802674"/>
            <a:ext cx="1301751" cy="84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Content Placeholder 7"/>
          <p:cNvSpPr>
            <a:spLocks noGrp="1"/>
          </p:cNvSpPr>
          <p:nvPr>
            <p:ph idx="1"/>
          </p:nvPr>
        </p:nvSpPr>
        <p:spPr>
          <a:xfrm>
            <a:off x="972609" y="2933702"/>
            <a:ext cx="6699251" cy="3754874"/>
          </a:xfrm>
        </p:spPr>
        <p:txBody>
          <a:bodyPr numCol="1"/>
          <a:lstStyle/>
          <a:p>
            <a:pPr>
              <a:spcAft>
                <a:spcPts val="1200"/>
              </a:spcAft>
              <a:defRPr/>
            </a:pPr>
            <a:r>
              <a:rPr lang="en-US" altLang="en-US" sz="3600" dirty="0">
                <a:cs typeface="ＭＳ Ｐゴシック" charset="0"/>
              </a:rPr>
              <a:t>Making the case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3600" dirty="0">
                <a:cs typeface="ＭＳ Ｐゴシック" charset="0"/>
              </a:rPr>
              <a:t>Building the base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3600" dirty="0">
                <a:cs typeface="ＭＳ Ｐゴシック" charset="0"/>
              </a:rPr>
              <a:t>Crafting the plan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3600" dirty="0">
                <a:cs typeface="ＭＳ Ｐゴシック" charset="0"/>
              </a:rPr>
              <a:t>Mounting </a:t>
            </a:r>
            <a:r>
              <a:rPr lang="en-US" altLang="en-US" sz="3600" dirty="0" smtClean="0">
                <a:cs typeface="ＭＳ Ｐゴシック" charset="0"/>
              </a:rPr>
              <a:t>the</a:t>
            </a:r>
            <a:br>
              <a:rPr lang="en-US" altLang="en-US" sz="3600" dirty="0" smtClean="0">
                <a:cs typeface="ＭＳ Ｐゴシック" charset="0"/>
              </a:rPr>
            </a:br>
            <a:r>
              <a:rPr lang="en-US" altLang="en-US" sz="3600" dirty="0" smtClean="0">
                <a:cs typeface="ＭＳ Ｐゴシック" charset="0"/>
              </a:rPr>
              <a:t>campaign</a:t>
            </a:r>
            <a:endParaRPr lang="en-US" altLang="en-US" sz="3600" dirty="0">
              <a:cs typeface="ＭＳ Ｐゴシック" charset="0"/>
            </a:endParaRPr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en-US" altLang="en-US" sz="2400" b="1" dirty="0">
                <a:cs typeface="ＭＳ Ｐゴシック" charset="0"/>
              </a:rPr>
              <a:t> </a:t>
            </a: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1872481" y="496264"/>
            <a:ext cx="9505564" cy="771619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en-US" altLang="en-US" sz="2800" dirty="0">
                <a:cs typeface="ＭＳ Ｐゴシック" charset="0"/>
              </a:rPr>
              <a:t>HOW LONG DOES IT TAKE?</a:t>
            </a:r>
            <a:br>
              <a:rPr lang="en-US" altLang="en-US" sz="2800" dirty="0">
                <a:cs typeface="ＭＳ Ｐゴシック" charset="0"/>
              </a:rPr>
            </a:br>
            <a:r>
              <a:rPr lang="en-US" altLang="en-US" sz="2800" dirty="0">
                <a:cs typeface="ＭＳ Ｐゴシック" charset="0"/>
              </a:rPr>
              <a:t>Roadmap For Creating a Dedicated Fund</a:t>
            </a:r>
          </a:p>
        </p:txBody>
      </p:sp>
      <p:sp>
        <p:nvSpPr>
          <p:cNvPr id="20487" name="Rectangle 2"/>
          <p:cNvSpPr txBox="1">
            <a:spLocks noChangeArrowheads="1"/>
          </p:cNvSpPr>
          <p:nvPr/>
        </p:nvSpPr>
        <p:spPr bwMode="auto">
          <a:xfrm>
            <a:off x="972609" y="1896533"/>
            <a:ext cx="11305308" cy="45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Aft>
                <a:spcPts val="900"/>
              </a:spcAft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Aft>
                <a:spcPts val="900"/>
              </a:spcAft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67" b="1" dirty="0">
                <a:solidFill>
                  <a:srgbClr val="FFFFFF"/>
                </a:solidFill>
              </a:rPr>
              <a:t>THERE ARE KEY ELEMENTS OF WORK, BUT NO LINEAR PATH</a:t>
            </a:r>
          </a:p>
        </p:txBody>
      </p:sp>
      <p:pic>
        <p:nvPicPr>
          <p:cNvPr id="2050" name="Picture 2" descr="Image result for road sign curves a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478" y="3682037"/>
            <a:ext cx="7090522" cy="317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7700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93851"/>
            <a:ext cx="12192000" cy="635000"/>
          </a:xfrm>
          <a:prstGeom prst="rect">
            <a:avLst/>
          </a:prstGeom>
          <a:solidFill>
            <a:srgbClr val="EBAB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23555" name="Picture 8" descr="children-silhouet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4" y="778934"/>
            <a:ext cx="1301751" cy="84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Content Placeholder 7"/>
          <p:cNvSpPr>
            <a:spLocks noGrp="1"/>
          </p:cNvSpPr>
          <p:nvPr>
            <p:ph idx="1"/>
          </p:nvPr>
        </p:nvSpPr>
        <p:spPr>
          <a:xfrm>
            <a:off x="1325034" y="2419351"/>
            <a:ext cx="6136217" cy="4267194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US" altLang="en-US" sz="2133" dirty="0">
                <a:cs typeface="ＭＳ Ｐゴシック" charset="0"/>
              </a:rPr>
              <a:t>Increasing the political and social capital of children, youth and families.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2133" dirty="0">
                <a:cs typeface="ＭＳ Ｐゴシック" charset="0"/>
              </a:rPr>
              <a:t>Activities can include coalition building, public education, door-to-door outreach, community meetings, house parties, rallies. 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2133" dirty="0">
                <a:cs typeface="ＭＳ Ｐゴシック" charset="0"/>
              </a:rPr>
              <a:t>Build a powerful organization driven by community.</a:t>
            </a:r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en-US" altLang="en-US" sz="2400" b="1" dirty="0">
                <a:cs typeface="ＭＳ Ｐゴシック" charset="0"/>
              </a:rPr>
              <a:t>BEWARE: Always expect opposition</a:t>
            </a:r>
            <a:r>
              <a:rPr lang="en-US" altLang="en-US" sz="2133" dirty="0">
                <a:cs typeface="ＭＳ Ｐゴシック" charset="0"/>
              </a:rPr>
              <a:t> – Competition for $, Protecting turf and control, Anti-government, Anti-taxes</a:t>
            </a:r>
          </a:p>
          <a:p>
            <a:pPr marL="0" indent="0">
              <a:spcAft>
                <a:spcPts val="1200"/>
              </a:spcAft>
              <a:buNone/>
              <a:defRPr/>
            </a:pPr>
            <a:endParaRPr lang="en-US" altLang="en-US" sz="2133" dirty="0">
              <a:cs typeface="ＭＳ Ｐゴシック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818" y="645584"/>
            <a:ext cx="5742516" cy="412749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THE MOST IMPORTANT STRATEGY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78851" y="0"/>
            <a:ext cx="3613149" cy="6858000"/>
          </a:xfrm>
          <a:prstGeom prst="rect">
            <a:avLst/>
          </a:prstGeom>
          <a:solidFill>
            <a:srgbClr val="1507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2400">
              <a:noFill/>
            </a:endParaRPr>
          </a:p>
        </p:txBody>
      </p:sp>
      <p:sp>
        <p:nvSpPr>
          <p:cNvPr id="23559" name="Rectangle 2"/>
          <p:cNvSpPr txBox="1">
            <a:spLocks noChangeArrowheads="1"/>
          </p:cNvSpPr>
          <p:nvPr/>
        </p:nvSpPr>
        <p:spPr bwMode="auto">
          <a:xfrm>
            <a:off x="1919818" y="1718734"/>
            <a:ext cx="6419849" cy="39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Aft>
                <a:spcPts val="900"/>
              </a:spcAft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Aft>
                <a:spcPts val="900"/>
              </a:spcAft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67" b="1" dirty="0">
                <a:solidFill>
                  <a:srgbClr val="FFFFFF"/>
                </a:solidFill>
              </a:rPr>
              <a:t>IT’S ABOUT ORGANIZING.</a:t>
            </a:r>
          </a:p>
        </p:txBody>
      </p:sp>
      <p:pic>
        <p:nvPicPr>
          <p:cNvPr id="23561" name="Picture 1" descr="Richmond Jamele and Dianei Ramire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r="38272"/>
          <a:stretch>
            <a:fillRect/>
          </a:stretch>
        </p:blipFill>
        <p:spPr bwMode="auto">
          <a:xfrm>
            <a:off x="8578851" y="35984"/>
            <a:ext cx="36131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89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6_KLM001_TU_2014_EXTERNAL_110514_5a">
  <a:themeElements>
    <a:clrScheme name="Solano Children">
      <a:dk1>
        <a:srgbClr val="000000"/>
      </a:dk1>
      <a:lt1>
        <a:srgbClr val="FFFFFF"/>
      </a:lt1>
      <a:dk2>
        <a:srgbClr val="1F9FBA"/>
      </a:dk2>
      <a:lt2>
        <a:srgbClr val="93D4E2"/>
      </a:lt2>
      <a:accent1>
        <a:srgbClr val="1F9FBA"/>
      </a:accent1>
      <a:accent2>
        <a:srgbClr val="E8E470"/>
      </a:accent2>
      <a:accent3>
        <a:srgbClr val="E1962F"/>
      </a:accent3>
      <a:accent4>
        <a:srgbClr val="C1BB00"/>
      </a:accent4>
      <a:accent5>
        <a:srgbClr val="0083BE"/>
      </a:accent5>
      <a:accent6>
        <a:srgbClr val="D4487E"/>
      </a:accent6>
      <a:hlink>
        <a:srgbClr val="0083BE"/>
      </a:hlink>
      <a:folHlink>
        <a:srgbClr val="0083B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2425</TotalTime>
  <Words>746</Words>
  <Application>Microsoft Office PowerPoint</Application>
  <PresentationFormat>Widescreen</PresentationFormat>
  <Paragraphs>145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MS PGothic</vt:lpstr>
      <vt:lpstr>MS PGothic</vt:lpstr>
      <vt:lpstr>Arial</vt:lpstr>
      <vt:lpstr>Calibri</vt:lpstr>
      <vt:lpstr>Calibri Light</vt:lpstr>
      <vt:lpstr>Century Gothic</vt:lpstr>
      <vt:lpstr>Showcard Gothic</vt:lpstr>
      <vt:lpstr>Wingdings 3</vt:lpstr>
      <vt:lpstr>6_KLM001_TU_2014_EXTERNAL_110514_5a</vt:lpstr>
      <vt:lpstr>1_Ion</vt:lpstr>
      <vt:lpstr>1_Office Theme</vt:lpstr>
      <vt:lpstr>A BUDGET MUST REFLECT OUR VALUES.</vt:lpstr>
      <vt:lpstr>PowerPoint Presentation</vt:lpstr>
      <vt:lpstr>The San Francisco Story               Aha #1 </vt:lpstr>
      <vt:lpstr>               Aha #2 GOING TO THE PUBLIC Circumventing City Hall           </vt:lpstr>
      <vt:lpstr>                     Aha #3 BENEFITS OF THE SAN FRANCISCO CHILDREN &amp; YOUTH FUND</vt:lpstr>
      <vt:lpstr>PowerPoint Presentation</vt:lpstr>
      <vt:lpstr>                      ELECTIONS 2016 &amp; 2018</vt:lpstr>
      <vt:lpstr>HOW LONG DOES IT TAKE? Roadmap For Creating a Dedicated Fund</vt:lpstr>
      <vt:lpstr>THE MOST IMPORTANT STRATEGY </vt:lpstr>
      <vt:lpstr>WHERE SHOULD WE START?</vt:lpstr>
      <vt:lpstr>Challenge  # 1  2/3 VOTER THRESHOLD</vt:lpstr>
      <vt:lpstr>Challenge #2 NON-PROFITS NEED MORE SUPPORT AND POLITICAL PREPARATION</vt:lpstr>
      <vt:lpstr>Challenge #3 MONEY FOR A CAMPAIGN </vt:lpstr>
      <vt:lpstr>WE HAVE WHAT IT TAKES</vt:lpstr>
      <vt:lpstr>  LESSONS LEARNED ABOUT PASSING A MEASURE </vt:lpstr>
      <vt:lpstr>FUNDING THE NEXT GENERATION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BUDGET MUST REFLECT OUR VALUES.</dc:title>
  <dc:creator>Margaret</dc:creator>
  <cp:lastModifiedBy>Margaret</cp:lastModifiedBy>
  <cp:revision>22</cp:revision>
  <cp:lastPrinted>2018-06-18T03:39:04Z</cp:lastPrinted>
  <dcterms:created xsi:type="dcterms:W3CDTF">2018-06-18T03:13:11Z</dcterms:created>
  <dcterms:modified xsi:type="dcterms:W3CDTF">2018-06-20T18:17:36Z</dcterms:modified>
</cp:coreProperties>
</file>