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327" r:id="rId4"/>
    <p:sldId id="304" r:id="rId5"/>
    <p:sldId id="265" r:id="rId6"/>
    <p:sldId id="257" r:id="rId7"/>
    <p:sldId id="262" r:id="rId8"/>
    <p:sldId id="326" r:id="rId9"/>
    <p:sldId id="315" r:id="rId10"/>
    <p:sldId id="317" r:id="rId11"/>
    <p:sldId id="316" r:id="rId12"/>
    <p:sldId id="261" r:id="rId13"/>
    <p:sldId id="321" r:id="rId14"/>
    <p:sldId id="314" r:id="rId15"/>
    <p:sldId id="328" r:id="rId16"/>
    <p:sldId id="32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0"/>
    <p:restoredTop sz="94512"/>
  </p:normalViewPr>
  <p:slideViewPr>
    <p:cSldViewPr snapToGrid="0" snapToObjects="1">
      <p:cViewPr varScale="1">
        <p:scale>
          <a:sx n="116" d="100"/>
          <a:sy n="116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54877-7712-6E4C-BE4A-A6924903BDC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8C519-2B20-B546-A8AD-1DD1610B8E42}">
      <dgm:prSet phldrT="[Text]" custT="1"/>
      <dgm:spPr/>
      <dgm:t>
        <a:bodyPr/>
        <a:lstStyle/>
        <a:p>
          <a:r>
            <a:rPr lang="en-US" sz="1600" dirty="0"/>
            <a:t>October- December Budget Instructions</a:t>
          </a:r>
        </a:p>
      </dgm:t>
    </dgm:pt>
    <dgm:pt modelId="{B81FF72C-7691-C749-8AD6-A1F554C62CD6}" type="parTrans" cxnId="{C118134C-E24E-1749-8CCD-8A5ED490BBD8}">
      <dgm:prSet/>
      <dgm:spPr/>
      <dgm:t>
        <a:bodyPr/>
        <a:lstStyle/>
        <a:p>
          <a:endParaRPr lang="en-US"/>
        </a:p>
      </dgm:t>
    </dgm:pt>
    <dgm:pt modelId="{016C657B-C91B-C94E-A15D-5CFFE4758FE1}" type="sibTrans" cxnId="{C118134C-E24E-1749-8CCD-8A5ED490BBD8}">
      <dgm:prSet/>
      <dgm:spPr/>
      <dgm:t>
        <a:bodyPr/>
        <a:lstStyle/>
        <a:p>
          <a:endParaRPr lang="en-US"/>
        </a:p>
      </dgm:t>
    </dgm:pt>
    <dgm:pt modelId="{6376B521-9A96-1A49-8512-4E9423928F28}">
      <dgm:prSet phldrT="[Text]" custT="1"/>
      <dgm:spPr/>
      <dgm:t>
        <a:bodyPr/>
        <a:lstStyle/>
        <a:p>
          <a:r>
            <a:rPr lang="en-US" sz="1600" dirty="0"/>
            <a:t>January-March Departmental preparations, hearings</a:t>
          </a:r>
        </a:p>
      </dgm:t>
    </dgm:pt>
    <dgm:pt modelId="{5A1A97E0-4E76-1046-8CCD-5C1BB227AAC8}" type="parTrans" cxnId="{C105FB42-70AF-9A48-B67A-2F3822E5359B}">
      <dgm:prSet/>
      <dgm:spPr/>
      <dgm:t>
        <a:bodyPr/>
        <a:lstStyle/>
        <a:p>
          <a:endParaRPr lang="en-US"/>
        </a:p>
      </dgm:t>
    </dgm:pt>
    <dgm:pt modelId="{D1D7186B-5EF4-C247-9BD9-5D9F3C6321EE}" type="sibTrans" cxnId="{C105FB42-70AF-9A48-B67A-2F3822E5359B}">
      <dgm:prSet/>
      <dgm:spPr/>
      <dgm:t>
        <a:bodyPr/>
        <a:lstStyle/>
        <a:p>
          <a:endParaRPr lang="en-US"/>
        </a:p>
      </dgm:t>
    </dgm:pt>
    <dgm:pt modelId="{37A4EF03-7B8D-654C-B00C-1BF4C6DCFE87}">
      <dgm:prSet phldrT="[Text]" custT="1"/>
      <dgm:spPr/>
      <dgm:t>
        <a:bodyPr/>
        <a:lstStyle/>
        <a:p>
          <a:r>
            <a:rPr lang="en-US" sz="1600" dirty="0"/>
            <a:t>April-May budget Office/Auditor-Controller</a:t>
          </a:r>
        </a:p>
      </dgm:t>
    </dgm:pt>
    <dgm:pt modelId="{50279920-B74F-2949-84B0-51635FCD325B}" type="parTrans" cxnId="{9A588604-6F84-AD43-A670-4EC5AE9D9886}">
      <dgm:prSet/>
      <dgm:spPr/>
      <dgm:t>
        <a:bodyPr/>
        <a:lstStyle/>
        <a:p>
          <a:endParaRPr lang="en-US"/>
        </a:p>
      </dgm:t>
    </dgm:pt>
    <dgm:pt modelId="{73FA0EE9-19B8-3E44-A388-DC86C0068B59}" type="sibTrans" cxnId="{9A588604-6F84-AD43-A670-4EC5AE9D9886}">
      <dgm:prSet/>
      <dgm:spPr/>
      <dgm:t>
        <a:bodyPr/>
        <a:lstStyle/>
        <a:p>
          <a:endParaRPr lang="en-US"/>
        </a:p>
      </dgm:t>
    </dgm:pt>
    <dgm:pt modelId="{E8933206-D728-8D46-BF0E-F105ABD894DD}">
      <dgm:prSet phldrT="[Text]" custT="1"/>
      <dgm:spPr/>
      <dgm:t>
        <a:bodyPr/>
        <a:lstStyle/>
        <a:p>
          <a:r>
            <a:rPr lang="en-US" sz="1600" dirty="0"/>
            <a:t>June Board of Supervisors</a:t>
          </a:r>
        </a:p>
      </dgm:t>
    </dgm:pt>
    <dgm:pt modelId="{54670EB4-C6DA-6F46-B889-D2B722A7E7C6}" type="parTrans" cxnId="{4E515682-2A11-C744-8CE3-DFE7FD85F95A}">
      <dgm:prSet/>
      <dgm:spPr/>
      <dgm:t>
        <a:bodyPr/>
        <a:lstStyle/>
        <a:p>
          <a:endParaRPr lang="en-US"/>
        </a:p>
      </dgm:t>
    </dgm:pt>
    <dgm:pt modelId="{33FFCDC5-042E-F245-9232-BF46CB32DE08}" type="sibTrans" cxnId="{4E515682-2A11-C744-8CE3-DFE7FD85F95A}">
      <dgm:prSet/>
      <dgm:spPr/>
      <dgm:t>
        <a:bodyPr/>
        <a:lstStyle/>
        <a:p>
          <a:endParaRPr lang="en-US"/>
        </a:p>
      </dgm:t>
    </dgm:pt>
    <dgm:pt modelId="{AB6658DC-7360-1E40-9040-7A338B7025EB}" type="pres">
      <dgm:prSet presAssocID="{5DC54877-7712-6E4C-BE4A-A6924903BD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F67B3-F4A8-F446-8900-75ACDE9C6CD1}" type="pres">
      <dgm:prSet presAssocID="{1C08C519-2B20-B546-A8AD-1DD1610B8E42}" presName="node" presStyleLbl="node1" presStyleIdx="0" presStyleCnt="4" custScaleX="196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37C57-D81B-C64E-A01F-1E1EA8FAFC53}" type="pres">
      <dgm:prSet presAssocID="{016C657B-C91B-C94E-A15D-5CFFE4758FE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91859A-08E5-4146-ADED-FE1739875C06}" type="pres">
      <dgm:prSet presAssocID="{016C657B-C91B-C94E-A15D-5CFFE4758FE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8DA45CF-B087-D94D-9323-E509C9DE3DBC}" type="pres">
      <dgm:prSet presAssocID="{6376B521-9A96-1A49-8512-4E9423928F28}" presName="node" presStyleLbl="node1" presStyleIdx="1" presStyleCnt="4" custScaleX="185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AB437-8170-804F-B645-1A92CCD565E3}" type="pres">
      <dgm:prSet presAssocID="{D1D7186B-5EF4-C247-9BD9-5D9F3C6321E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5B49413-84DE-D542-A09F-B41ED4354F72}" type="pres">
      <dgm:prSet presAssocID="{D1D7186B-5EF4-C247-9BD9-5D9F3C6321E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1D848AE-EF6F-3645-B658-056B6F304DD4}" type="pres">
      <dgm:prSet presAssocID="{37A4EF03-7B8D-654C-B00C-1BF4C6DCFE87}" presName="node" presStyleLbl="node1" presStyleIdx="2" presStyleCnt="4" custScaleX="178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30A7C-1690-8148-AB62-144ECC055F16}" type="pres">
      <dgm:prSet presAssocID="{73FA0EE9-19B8-3E44-A388-DC86C0068B5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F497648-7F0E-F845-949C-A84A6712887B}" type="pres">
      <dgm:prSet presAssocID="{73FA0EE9-19B8-3E44-A388-DC86C0068B5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C9BA82-8207-A14A-A070-F8F45CB9923F}" type="pres">
      <dgm:prSet presAssocID="{E8933206-D728-8D46-BF0E-F105ABD894DD}" presName="node" presStyleLbl="node1" presStyleIdx="3" presStyleCnt="4" custScaleX="177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92A9A-DC71-174C-9AF0-F02C89A6225E}" type="pres">
      <dgm:prSet presAssocID="{33FFCDC5-042E-F245-9232-BF46CB32DE0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E9845C3-80E9-DB44-804A-CEBC05403EA5}" type="pres">
      <dgm:prSet presAssocID="{33FFCDC5-042E-F245-9232-BF46CB32DE0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3729FFD-E90D-5B4C-8CD1-745FDFEF82FD}" type="presOf" srcId="{D1D7186B-5EF4-C247-9BD9-5D9F3C6321EE}" destId="{D00AB437-8170-804F-B645-1A92CCD565E3}" srcOrd="0" destOrd="0" presId="urn:microsoft.com/office/officeart/2005/8/layout/cycle2"/>
    <dgm:cxn modelId="{392969E3-5AC1-ED43-BD33-271E263F5217}" type="presOf" srcId="{33FFCDC5-042E-F245-9232-BF46CB32DE08}" destId="{9CE92A9A-DC71-174C-9AF0-F02C89A6225E}" srcOrd="0" destOrd="0" presId="urn:microsoft.com/office/officeart/2005/8/layout/cycle2"/>
    <dgm:cxn modelId="{DC41B8D6-924D-7F41-821F-32205B3D2B92}" type="presOf" srcId="{6376B521-9A96-1A49-8512-4E9423928F28}" destId="{28DA45CF-B087-D94D-9323-E509C9DE3DBC}" srcOrd="0" destOrd="0" presId="urn:microsoft.com/office/officeart/2005/8/layout/cycle2"/>
    <dgm:cxn modelId="{4CD72C13-33F8-E24A-B69F-2D88BE24F89E}" type="presOf" srcId="{016C657B-C91B-C94E-A15D-5CFFE4758FE1}" destId="{A2F37C57-D81B-C64E-A01F-1E1EA8FAFC53}" srcOrd="0" destOrd="0" presId="urn:microsoft.com/office/officeart/2005/8/layout/cycle2"/>
    <dgm:cxn modelId="{C118134C-E24E-1749-8CCD-8A5ED490BBD8}" srcId="{5DC54877-7712-6E4C-BE4A-A6924903BDC9}" destId="{1C08C519-2B20-B546-A8AD-1DD1610B8E42}" srcOrd="0" destOrd="0" parTransId="{B81FF72C-7691-C749-8AD6-A1F554C62CD6}" sibTransId="{016C657B-C91B-C94E-A15D-5CFFE4758FE1}"/>
    <dgm:cxn modelId="{DF739C7E-3302-8D4B-A245-E849BABD97AB}" type="presOf" srcId="{73FA0EE9-19B8-3E44-A388-DC86C0068B59}" destId="{DF497648-7F0E-F845-949C-A84A6712887B}" srcOrd="1" destOrd="0" presId="urn:microsoft.com/office/officeart/2005/8/layout/cycle2"/>
    <dgm:cxn modelId="{FB28ADD8-CA3E-504C-BB3F-5C0F0DF3B4E6}" type="presOf" srcId="{1C08C519-2B20-B546-A8AD-1DD1610B8E42}" destId="{173F67B3-F4A8-F446-8900-75ACDE9C6CD1}" srcOrd="0" destOrd="0" presId="urn:microsoft.com/office/officeart/2005/8/layout/cycle2"/>
    <dgm:cxn modelId="{FBD75312-1B4F-5A48-809F-2D1B0F7F97DE}" type="presOf" srcId="{37A4EF03-7B8D-654C-B00C-1BF4C6DCFE87}" destId="{11D848AE-EF6F-3645-B658-056B6F304DD4}" srcOrd="0" destOrd="0" presId="urn:microsoft.com/office/officeart/2005/8/layout/cycle2"/>
    <dgm:cxn modelId="{B4DCF4EE-9430-A340-8069-6117F8573108}" type="presOf" srcId="{D1D7186B-5EF4-C247-9BD9-5D9F3C6321EE}" destId="{15B49413-84DE-D542-A09F-B41ED4354F72}" srcOrd="1" destOrd="0" presId="urn:microsoft.com/office/officeart/2005/8/layout/cycle2"/>
    <dgm:cxn modelId="{9A588604-6F84-AD43-A670-4EC5AE9D9886}" srcId="{5DC54877-7712-6E4C-BE4A-A6924903BDC9}" destId="{37A4EF03-7B8D-654C-B00C-1BF4C6DCFE87}" srcOrd="2" destOrd="0" parTransId="{50279920-B74F-2949-84B0-51635FCD325B}" sibTransId="{73FA0EE9-19B8-3E44-A388-DC86C0068B59}"/>
    <dgm:cxn modelId="{C105FB42-70AF-9A48-B67A-2F3822E5359B}" srcId="{5DC54877-7712-6E4C-BE4A-A6924903BDC9}" destId="{6376B521-9A96-1A49-8512-4E9423928F28}" srcOrd="1" destOrd="0" parTransId="{5A1A97E0-4E76-1046-8CCD-5C1BB227AAC8}" sibTransId="{D1D7186B-5EF4-C247-9BD9-5D9F3C6321EE}"/>
    <dgm:cxn modelId="{4E515682-2A11-C744-8CE3-DFE7FD85F95A}" srcId="{5DC54877-7712-6E4C-BE4A-A6924903BDC9}" destId="{E8933206-D728-8D46-BF0E-F105ABD894DD}" srcOrd="3" destOrd="0" parTransId="{54670EB4-C6DA-6F46-B889-D2B722A7E7C6}" sibTransId="{33FFCDC5-042E-F245-9232-BF46CB32DE08}"/>
    <dgm:cxn modelId="{8801C863-03E7-CA4C-BE54-2193FD2CA8A7}" type="presOf" srcId="{33FFCDC5-042E-F245-9232-BF46CB32DE08}" destId="{3E9845C3-80E9-DB44-804A-CEBC05403EA5}" srcOrd="1" destOrd="0" presId="urn:microsoft.com/office/officeart/2005/8/layout/cycle2"/>
    <dgm:cxn modelId="{27032B33-B80F-A941-978D-C4F5DF95EA05}" type="presOf" srcId="{016C657B-C91B-C94E-A15D-5CFFE4758FE1}" destId="{9A91859A-08E5-4146-ADED-FE1739875C06}" srcOrd="1" destOrd="0" presId="urn:microsoft.com/office/officeart/2005/8/layout/cycle2"/>
    <dgm:cxn modelId="{4EEC4A8B-6AD6-924F-A712-ABAA255EC9A9}" type="presOf" srcId="{E8933206-D728-8D46-BF0E-F105ABD894DD}" destId="{DEC9BA82-8207-A14A-A070-F8F45CB9923F}" srcOrd="0" destOrd="0" presId="urn:microsoft.com/office/officeart/2005/8/layout/cycle2"/>
    <dgm:cxn modelId="{4C0ACDFC-C97E-5242-BB3F-F5F4E75CAD46}" type="presOf" srcId="{73FA0EE9-19B8-3E44-A388-DC86C0068B59}" destId="{FB630A7C-1690-8148-AB62-144ECC055F16}" srcOrd="0" destOrd="0" presId="urn:microsoft.com/office/officeart/2005/8/layout/cycle2"/>
    <dgm:cxn modelId="{65B2DB0E-FA12-A84D-86AF-A6CF2CF089BF}" type="presOf" srcId="{5DC54877-7712-6E4C-BE4A-A6924903BDC9}" destId="{AB6658DC-7360-1E40-9040-7A338B7025EB}" srcOrd="0" destOrd="0" presId="urn:microsoft.com/office/officeart/2005/8/layout/cycle2"/>
    <dgm:cxn modelId="{4DACC736-E290-574D-945D-7A47A1E4706A}" type="presParOf" srcId="{AB6658DC-7360-1E40-9040-7A338B7025EB}" destId="{173F67B3-F4A8-F446-8900-75ACDE9C6CD1}" srcOrd="0" destOrd="0" presId="urn:microsoft.com/office/officeart/2005/8/layout/cycle2"/>
    <dgm:cxn modelId="{41A3D8DE-10AF-154D-A51C-52E60BDF164C}" type="presParOf" srcId="{AB6658DC-7360-1E40-9040-7A338B7025EB}" destId="{A2F37C57-D81B-C64E-A01F-1E1EA8FAFC53}" srcOrd="1" destOrd="0" presId="urn:microsoft.com/office/officeart/2005/8/layout/cycle2"/>
    <dgm:cxn modelId="{B7285E5F-497A-804D-AD06-C3F523BED63A}" type="presParOf" srcId="{A2F37C57-D81B-C64E-A01F-1E1EA8FAFC53}" destId="{9A91859A-08E5-4146-ADED-FE1739875C06}" srcOrd="0" destOrd="0" presId="urn:microsoft.com/office/officeart/2005/8/layout/cycle2"/>
    <dgm:cxn modelId="{0BD705A6-9601-2F4C-91F5-3B144732441A}" type="presParOf" srcId="{AB6658DC-7360-1E40-9040-7A338B7025EB}" destId="{28DA45CF-B087-D94D-9323-E509C9DE3DBC}" srcOrd="2" destOrd="0" presId="urn:microsoft.com/office/officeart/2005/8/layout/cycle2"/>
    <dgm:cxn modelId="{0405C28E-4D12-9542-9AF3-E1D04E1D450B}" type="presParOf" srcId="{AB6658DC-7360-1E40-9040-7A338B7025EB}" destId="{D00AB437-8170-804F-B645-1A92CCD565E3}" srcOrd="3" destOrd="0" presId="urn:microsoft.com/office/officeart/2005/8/layout/cycle2"/>
    <dgm:cxn modelId="{C6AABF8C-0BFA-D04C-ACF0-059CCBDF55B1}" type="presParOf" srcId="{D00AB437-8170-804F-B645-1A92CCD565E3}" destId="{15B49413-84DE-D542-A09F-B41ED4354F72}" srcOrd="0" destOrd="0" presId="urn:microsoft.com/office/officeart/2005/8/layout/cycle2"/>
    <dgm:cxn modelId="{32F2B15C-85E8-0347-857D-D78E6ECD08F6}" type="presParOf" srcId="{AB6658DC-7360-1E40-9040-7A338B7025EB}" destId="{11D848AE-EF6F-3645-B658-056B6F304DD4}" srcOrd="4" destOrd="0" presId="urn:microsoft.com/office/officeart/2005/8/layout/cycle2"/>
    <dgm:cxn modelId="{392D5832-3FBE-4C47-9FFD-B3F4820EAEEA}" type="presParOf" srcId="{AB6658DC-7360-1E40-9040-7A338B7025EB}" destId="{FB630A7C-1690-8148-AB62-144ECC055F16}" srcOrd="5" destOrd="0" presId="urn:microsoft.com/office/officeart/2005/8/layout/cycle2"/>
    <dgm:cxn modelId="{3240C3DA-45DF-7949-B988-DAC695E7210E}" type="presParOf" srcId="{FB630A7C-1690-8148-AB62-144ECC055F16}" destId="{DF497648-7F0E-F845-949C-A84A6712887B}" srcOrd="0" destOrd="0" presId="urn:microsoft.com/office/officeart/2005/8/layout/cycle2"/>
    <dgm:cxn modelId="{DB191D41-1EE6-5740-9B5B-AC0BBB7C5EEE}" type="presParOf" srcId="{AB6658DC-7360-1E40-9040-7A338B7025EB}" destId="{DEC9BA82-8207-A14A-A070-F8F45CB9923F}" srcOrd="6" destOrd="0" presId="urn:microsoft.com/office/officeart/2005/8/layout/cycle2"/>
    <dgm:cxn modelId="{3CCFE1C5-F981-9A42-919C-36111846F211}" type="presParOf" srcId="{AB6658DC-7360-1E40-9040-7A338B7025EB}" destId="{9CE92A9A-DC71-174C-9AF0-F02C89A6225E}" srcOrd="7" destOrd="0" presId="urn:microsoft.com/office/officeart/2005/8/layout/cycle2"/>
    <dgm:cxn modelId="{FB8388D6-9089-714A-BD1B-46AF4851B900}" type="presParOf" srcId="{9CE92A9A-DC71-174C-9AF0-F02C89A6225E}" destId="{3E9845C3-80E9-DB44-804A-CEBC05403E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9DCB-D00F-894E-8D93-D9AA5343CF2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5A8F-527D-D847-A8EC-3775A09B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BE50-1BFC-074E-970B-2F88E09CE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87240-8418-1C47-8670-40768955E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 the Next Generation  Los Angeles</a:t>
            </a:r>
            <a:br>
              <a:rPr lang="en-US" dirty="0"/>
            </a:br>
            <a:r>
              <a:rPr lang="en-US" dirty="0"/>
              <a:t>June 25,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0E7636-BD4C-2849-9676-F2A25AB96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Understanding Local Budgets</a:t>
            </a:r>
          </a:p>
          <a:p>
            <a:r>
              <a:rPr lang="en-US" sz="4000" dirty="0"/>
              <a:t>Being a Budget Warrior</a:t>
            </a:r>
          </a:p>
        </p:txBody>
      </p:sp>
    </p:spTree>
    <p:extLst>
      <p:ext uri="{BB962C8B-B14F-4D97-AF65-F5344CB8AC3E}">
        <p14:creationId xmlns:p14="http://schemas.microsoft.com/office/powerpoint/2010/main" val="154492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D493E-025B-FE4E-A9DA-9B98D857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Local Revenue Allocation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0FF12A6-C82C-4D40-BC1F-3AB371AA9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426" y="1638795"/>
            <a:ext cx="6388924" cy="4557609"/>
          </a:xfrm>
        </p:spPr>
      </p:pic>
    </p:spTree>
    <p:extLst>
      <p:ext uri="{BB962C8B-B14F-4D97-AF65-F5344CB8AC3E}">
        <p14:creationId xmlns:p14="http://schemas.microsoft.com/office/powerpoint/2010/main" val="340230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0B381-8A0C-0A42-A909-28914597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County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38326BA-B1B0-994E-856B-4A246BBE0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275" y="1769423"/>
            <a:ext cx="8134597" cy="4405745"/>
          </a:xfrm>
        </p:spPr>
      </p:pic>
    </p:spTree>
    <p:extLst>
      <p:ext uri="{BB962C8B-B14F-4D97-AF65-F5344CB8AC3E}">
        <p14:creationId xmlns:p14="http://schemas.microsoft.com/office/powerpoint/2010/main" val="163307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5AF55-270C-2B43-BEE4-A349DE0A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County Total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CF24D5-5E93-8347-8944-68841B18D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32" y="2160588"/>
            <a:ext cx="8571173" cy="3881437"/>
          </a:xfrm>
        </p:spPr>
      </p:pic>
    </p:spTree>
    <p:extLst>
      <p:ext uri="{BB962C8B-B14F-4D97-AF65-F5344CB8AC3E}">
        <p14:creationId xmlns:p14="http://schemas.microsoft.com/office/powerpoint/2010/main" val="308579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374F8-6527-1E4A-9511-67CF93E7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County Net County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56B8ECE-BA6D-E74B-BF3B-F502AC583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304" y="1710048"/>
            <a:ext cx="6187043" cy="4331978"/>
          </a:xfrm>
        </p:spPr>
      </p:pic>
    </p:spTree>
    <p:extLst>
      <p:ext uri="{BB962C8B-B14F-4D97-AF65-F5344CB8AC3E}">
        <p14:creationId xmlns:p14="http://schemas.microsoft.com/office/powerpoint/2010/main" val="211972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C3633-CA78-3848-8C6A-CAB4DD6D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 County Total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C276E36-26C9-1348-9B46-AA4E3379F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68" y="1662545"/>
            <a:ext cx="7327074" cy="4441372"/>
          </a:xfrm>
        </p:spPr>
      </p:pic>
    </p:spTree>
    <p:extLst>
      <p:ext uri="{BB962C8B-B14F-4D97-AF65-F5344CB8AC3E}">
        <p14:creationId xmlns:p14="http://schemas.microsoft.com/office/powerpoint/2010/main" val="402311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93DF5-BF66-884D-8487-70DFDD90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 City Total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DA436B0-DA31-9D4A-BE18-ED4E0DB91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876" y="1658320"/>
            <a:ext cx="7439186" cy="4556500"/>
          </a:xfrm>
        </p:spPr>
      </p:pic>
    </p:spTree>
    <p:extLst>
      <p:ext uri="{BB962C8B-B14F-4D97-AF65-F5344CB8AC3E}">
        <p14:creationId xmlns:p14="http://schemas.microsoft.com/office/powerpoint/2010/main" val="269757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A95CA-BEC3-0343-953F-B39A3FC3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 City Local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B4DCE4-A305-C348-AF5B-FAF97F1DF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906" y="1460666"/>
            <a:ext cx="7647710" cy="4821382"/>
          </a:xfrm>
        </p:spPr>
      </p:pic>
    </p:spTree>
    <p:extLst>
      <p:ext uri="{BB962C8B-B14F-4D97-AF65-F5344CB8AC3E}">
        <p14:creationId xmlns:p14="http://schemas.microsoft.com/office/powerpoint/2010/main" val="263721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Controller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– All Funds Summary*</a:t>
            </a:r>
          </a:p>
          <a:p>
            <a:r>
              <a:rPr lang="en-US" dirty="0"/>
              <a:t>2 – Governmental Funds Summary*</a:t>
            </a:r>
          </a:p>
          <a:p>
            <a:r>
              <a:rPr lang="en-US" dirty="0"/>
              <a:t>3 – Fund Balances of Governmental Funds*</a:t>
            </a:r>
          </a:p>
          <a:p>
            <a:r>
              <a:rPr lang="en-US" dirty="0"/>
              <a:t>4 – Fund Balance Reserves</a:t>
            </a:r>
          </a:p>
          <a:p>
            <a:r>
              <a:rPr lang="en-US" dirty="0"/>
              <a:t>5 – Sources Summary by Fund*</a:t>
            </a:r>
          </a:p>
          <a:p>
            <a:r>
              <a:rPr lang="en-US" dirty="0"/>
              <a:t>6 – Sources Detail</a:t>
            </a:r>
          </a:p>
          <a:p>
            <a:r>
              <a:rPr lang="en-US" dirty="0"/>
              <a:t>7 – Uses Summary by Function and fund</a:t>
            </a:r>
          </a:p>
          <a:p>
            <a:r>
              <a:rPr lang="en-US" dirty="0"/>
              <a:t>8 – Uses Summary by Function and Activity*</a:t>
            </a:r>
          </a:p>
          <a:p>
            <a:r>
              <a:rPr lang="en-US" dirty="0"/>
              <a:t>9 – Sources and Uses by Budget Unit*</a:t>
            </a:r>
          </a:p>
          <a:p>
            <a:r>
              <a:rPr lang="en-US" dirty="0"/>
              <a:t>10-15 Other Funds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3851"/>
            <a:ext cx="12192000" cy="635000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3315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77893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7"/>
          <p:cNvSpPr>
            <a:spLocks noGrp="1"/>
          </p:cNvSpPr>
          <p:nvPr>
            <p:ph idx="1"/>
          </p:nvPr>
        </p:nvSpPr>
        <p:spPr>
          <a:xfrm>
            <a:off x="679347" y="2436285"/>
            <a:ext cx="7407885" cy="4194008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 budget is a moral document that reflects community values.</a:t>
            </a:r>
          </a:p>
          <a:p>
            <a:r>
              <a:rPr lang="en-US" altLang="en-US" sz="3600" dirty="0"/>
              <a:t>Funding inequity is a social justice issue.</a:t>
            </a:r>
          </a:p>
          <a:p>
            <a:r>
              <a:rPr lang="en-US" altLang="en-US" sz="3600" dirty="0"/>
              <a:t>It all costs money.  Lack of resources is greatest resistance to change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19" y="759663"/>
            <a:ext cx="5742516" cy="412749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0D0486"/>
                </a:solidFill>
                <a:latin typeface="Arial Rounded MT Bold" panose="020F0704030504030204" pitchFamily="34" charset="0"/>
                <a:cs typeface="ＭＳ Ｐゴシック" charset="0"/>
              </a:rPr>
              <a:t>WHY BUDGETS MATTER?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8851" y="0"/>
            <a:ext cx="3613149" cy="6858000"/>
          </a:xfrm>
          <a:prstGeom prst="rect">
            <a:avLst/>
          </a:prstGeom>
          <a:solidFill>
            <a:srgbClr val="150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30" y="0"/>
            <a:ext cx="3705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551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6B396-CB98-1E4F-B8EC-3CB5031F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an advocate, what do I want to know about the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32EAE-D1BE-9B4B-869D-ABE873C9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8" y="1930401"/>
            <a:ext cx="9060872" cy="4110962"/>
          </a:xfrm>
        </p:spPr>
        <p:txBody>
          <a:bodyPr>
            <a:noAutofit/>
          </a:bodyPr>
          <a:lstStyle/>
          <a:p>
            <a:r>
              <a:rPr lang="en-US" sz="2400" b="1" u="sng" dirty="0"/>
              <a:t>Enough to make your argument</a:t>
            </a:r>
            <a:r>
              <a:rPr lang="en-US" sz="2400" dirty="0"/>
              <a:t>—no need to become a budget expert (you pay city/county staff to do that for you.)</a:t>
            </a:r>
          </a:p>
          <a:p>
            <a:endParaRPr lang="en-US" sz="800" dirty="0"/>
          </a:p>
          <a:p>
            <a:r>
              <a:rPr lang="en-US" sz="2400" dirty="0"/>
              <a:t>Some idea of size of the total budget and where your local taxes are spent</a:t>
            </a:r>
          </a:p>
          <a:p>
            <a:r>
              <a:rPr lang="en-US" sz="2400" dirty="0"/>
              <a:t>How much is spent on children services—almost impossible</a:t>
            </a:r>
          </a:p>
          <a:p>
            <a:endParaRPr lang="en-US" sz="800" dirty="0"/>
          </a:p>
          <a:p>
            <a:r>
              <a:rPr lang="en-US" sz="2400" dirty="0"/>
              <a:t>If you want to add to the budget-- be specific</a:t>
            </a:r>
          </a:p>
          <a:p>
            <a:endParaRPr lang="en-US" sz="800" dirty="0"/>
          </a:p>
          <a:p>
            <a:r>
              <a:rPr lang="en-US" sz="2400" dirty="0"/>
              <a:t>If they ask you where the money will come from…</a:t>
            </a:r>
          </a:p>
        </p:txBody>
      </p:sp>
    </p:spTree>
    <p:extLst>
      <p:ext uri="{BB962C8B-B14F-4D97-AF65-F5344CB8AC3E}">
        <p14:creationId xmlns:p14="http://schemas.microsoft.com/office/powerpoint/2010/main" val="5764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25A922C-623E-B441-A8F3-F38B745EFC06}"/>
              </a:ext>
            </a:extLst>
          </p:cNvPr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9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813"/>
          </a:xfrm>
        </p:spPr>
        <p:txBody>
          <a:bodyPr/>
          <a:lstStyle/>
          <a:p>
            <a:r>
              <a:rPr lang="en-US" dirty="0"/>
              <a:t>Budget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1299"/>
            <a:ext cx="8596668" cy="4260063"/>
          </a:xfrm>
        </p:spPr>
        <p:txBody>
          <a:bodyPr>
            <a:normAutofit/>
          </a:bodyPr>
          <a:lstStyle/>
          <a:p>
            <a:r>
              <a:rPr lang="en-US" b="1" u="sng" dirty="0"/>
              <a:t>There are no rules for budgeting</a:t>
            </a:r>
          </a:p>
          <a:p>
            <a:endParaRPr lang="en-US" dirty="0"/>
          </a:p>
          <a:p>
            <a:r>
              <a:rPr lang="en-US" b="1" u="sng" dirty="0"/>
              <a:t>Proposed Budget:</a:t>
            </a:r>
          </a:p>
          <a:p>
            <a:pPr lvl="1"/>
            <a:r>
              <a:rPr lang="en-US" dirty="0"/>
              <a:t>Executive Summary/Transmittal Letter – Prepared by CAO, City Manager, Mayor – policy statement</a:t>
            </a:r>
          </a:p>
          <a:p>
            <a:pPr lvl="2"/>
            <a:r>
              <a:rPr lang="en-US" dirty="0"/>
              <a:t>Budget summaries, demographics, organization charts, fiscal policies, priorities</a:t>
            </a:r>
          </a:p>
          <a:p>
            <a:pPr lvl="1"/>
            <a:r>
              <a:rPr lang="en-US" dirty="0"/>
              <a:t>Typically some information by department, goals, performance measures, budget changes</a:t>
            </a:r>
          </a:p>
          <a:p>
            <a:pPr lvl="1"/>
            <a:r>
              <a:rPr lang="en-US" dirty="0"/>
              <a:t>Some level of State Controller or other detailed accounting schedules</a:t>
            </a:r>
          </a:p>
          <a:p>
            <a:r>
              <a:rPr lang="en-US" b="1" u="sng" dirty="0"/>
              <a:t>Adopted Budget </a:t>
            </a:r>
            <a:r>
              <a:rPr lang="en-US" dirty="0"/>
              <a:t>(by fiscal office)-Annual Appropriation Ordinance:</a:t>
            </a:r>
          </a:p>
          <a:p>
            <a:pPr lvl="1"/>
            <a:r>
              <a:rPr lang="en-US" dirty="0"/>
              <a:t>Some portion of Transmittal letter</a:t>
            </a:r>
          </a:p>
          <a:p>
            <a:pPr lvl="1"/>
            <a:r>
              <a:rPr lang="en-US" dirty="0"/>
              <a:t>Budget detail schedules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5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4421"/>
            <a:ext cx="8596668" cy="4366941"/>
          </a:xfrm>
        </p:spPr>
        <p:txBody>
          <a:bodyPr/>
          <a:lstStyle/>
          <a:p>
            <a:r>
              <a:rPr lang="en-US" dirty="0"/>
              <a:t>Government Accounting is set up in funds</a:t>
            </a:r>
          </a:p>
          <a:p>
            <a:r>
              <a:rPr lang="en-US" dirty="0"/>
              <a:t>Governmental Funds:</a:t>
            </a:r>
          </a:p>
          <a:p>
            <a:pPr lvl="1"/>
            <a:r>
              <a:rPr lang="en-US" sz="2000" b="1" u="sng" dirty="0"/>
              <a:t>General Fund-basic government</a:t>
            </a:r>
          </a:p>
          <a:p>
            <a:pPr lvl="1"/>
            <a:r>
              <a:rPr lang="en-US" dirty="0"/>
              <a:t>Special Revenue- Specific Revenues that are legally restricted for a specific purpose</a:t>
            </a:r>
          </a:p>
          <a:p>
            <a:pPr lvl="1"/>
            <a:r>
              <a:rPr lang="en-US" dirty="0"/>
              <a:t>Capital Projects </a:t>
            </a:r>
          </a:p>
          <a:p>
            <a:pPr lvl="1"/>
            <a:r>
              <a:rPr lang="en-US" dirty="0"/>
              <a:t>Debt Service</a:t>
            </a:r>
          </a:p>
          <a:p>
            <a:endParaRPr lang="en-US" dirty="0"/>
          </a:p>
          <a:p>
            <a:r>
              <a:rPr lang="en-US" dirty="0"/>
              <a:t>Enterprise Funds</a:t>
            </a:r>
          </a:p>
          <a:p>
            <a:pPr lvl="1"/>
            <a:r>
              <a:rPr lang="en-US" dirty="0"/>
              <a:t>Water, Transit,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7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Item versus Program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18805"/>
            <a:ext cx="8596668" cy="402255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/>
              <a:t>Line Item budget (by Department)</a:t>
            </a:r>
          </a:p>
          <a:p>
            <a:pPr lvl="1"/>
            <a:r>
              <a:rPr lang="en-US" sz="2400" dirty="0"/>
              <a:t>salaries </a:t>
            </a:r>
          </a:p>
          <a:p>
            <a:pPr lvl="1"/>
            <a:r>
              <a:rPr lang="en-US" sz="2400" dirty="0"/>
              <a:t>materials and supplies, etc.</a:t>
            </a:r>
          </a:p>
          <a:p>
            <a:endParaRPr lang="en-US" sz="2400" dirty="0"/>
          </a:p>
          <a:p>
            <a:r>
              <a:rPr lang="en-US" sz="2400" b="1" u="sng" dirty="0"/>
              <a:t>Program Budget:</a:t>
            </a:r>
          </a:p>
          <a:p>
            <a:pPr lvl="1"/>
            <a:r>
              <a:rPr lang="en-US" sz="2400" dirty="0"/>
              <a:t>What is the agency trying to accomplish?</a:t>
            </a:r>
          </a:p>
          <a:p>
            <a:pPr lvl="1"/>
            <a:r>
              <a:rPr lang="en-US" sz="2400" dirty="0"/>
              <a:t>How much will it cost to do so</a:t>
            </a:r>
          </a:p>
          <a:p>
            <a:pPr lvl="1"/>
            <a:r>
              <a:rPr lang="en-US" sz="2400" dirty="0"/>
              <a:t>In a perfect world may cross departmental lines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0391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DB2B6-2CED-4540-A108-E0B30835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F253B-3D03-3940-AF43-A627076A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Autofit/>
          </a:bodyPr>
          <a:lstStyle/>
          <a:p>
            <a:r>
              <a:rPr lang="en-US" sz="6000" dirty="0"/>
              <a:t>What is the size of the Budget?</a:t>
            </a:r>
          </a:p>
          <a:p>
            <a:endParaRPr lang="en-US" sz="6000" dirty="0"/>
          </a:p>
          <a:p>
            <a:r>
              <a:rPr lang="en-US" sz="6000" dirty="0"/>
              <a:t>Where do we spend local money?</a:t>
            </a:r>
          </a:p>
        </p:txBody>
      </p:sp>
    </p:spTree>
    <p:extLst>
      <p:ext uri="{BB962C8B-B14F-4D97-AF65-F5344CB8AC3E}">
        <p14:creationId xmlns:p14="http://schemas.microsoft.com/office/powerpoint/2010/main" val="285986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457A9-DF9B-834B-8E51-349B9FC8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County Total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C021FBF-A470-5E4A-B2BF-BC9CF96DC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925" y="1615044"/>
            <a:ext cx="6460175" cy="4857008"/>
          </a:xfrm>
        </p:spPr>
      </p:pic>
    </p:spTree>
    <p:extLst>
      <p:ext uri="{BB962C8B-B14F-4D97-AF65-F5344CB8AC3E}">
        <p14:creationId xmlns:p14="http://schemas.microsoft.com/office/powerpoint/2010/main" val="14183052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435</Words>
  <Application>Microsoft Office PowerPoint</Application>
  <PresentationFormat>Widescreen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Arial Rounded MT Bold</vt:lpstr>
      <vt:lpstr>Calibri</vt:lpstr>
      <vt:lpstr>Trebuchet MS</vt:lpstr>
      <vt:lpstr>Wingdings 3</vt:lpstr>
      <vt:lpstr>Facet</vt:lpstr>
      <vt:lpstr>Funding the Next Generation  Los Angeles June 25, 2018</vt:lpstr>
      <vt:lpstr>WHY BUDGETS MATTER?</vt:lpstr>
      <vt:lpstr>As an advocate, what do I want to know about the budget?</vt:lpstr>
      <vt:lpstr>Budget Timeline</vt:lpstr>
      <vt:lpstr>Budget Basics</vt:lpstr>
      <vt:lpstr>Funds</vt:lpstr>
      <vt:lpstr>Line Item versus Program Budgets</vt:lpstr>
      <vt:lpstr>PowerPoint Presentation</vt:lpstr>
      <vt:lpstr>San Diego County Total Budget</vt:lpstr>
      <vt:lpstr>San Diego Local Revenue Allocation</vt:lpstr>
      <vt:lpstr>San Diego County Summary</vt:lpstr>
      <vt:lpstr>Orange County Total Budget</vt:lpstr>
      <vt:lpstr>Orange County Net County Cost</vt:lpstr>
      <vt:lpstr>Los Angeles County Total Budget</vt:lpstr>
      <vt:lpstr>Los Angeles City Total Budget</vt:lpstr>
      <vt:lpstr>Los Angeles City Local Revenue</vt:lpstr>
      <vt:lpstr>State Controller Schedules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the Next Generation  Los Angeles June 25, 2018</dc:title>
  <dc:creator>Ed Harrington</dc:creator>
  <cp:lastModifiedBy>Margaret</cp:lastModifiedBy>
  <cp:revision>13</cp:revision>
  <dcterms:created xsi:type="dcterms:W3CDTF">2018-06-20T18:02:04Z</dcterms:created>
  <dcterms:modified xsi:type="dcterms:W3CDTF">2018-06-21T04:21:35Z</dcterms:modified>
</cp:coreProperties>
</file>