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2" r:id="rId4"/>
    <p:sldMasterId id="2147483716" r:id="rId5"/>
  </p:sldMasterIdLst>
  <p:notesMasterIdLst>
    <p:notesMasterId r:id="rId56"/>
  </p:notesMasterIdLst>
  <p:sldIdLst>
    <p:sldId id="331" r:id="rId6"/>
    <p:sldId id="258" r:id="rId7"/>
    <p:sldId id="286" r:id="rId8"/>
    <p:sldId id="337" r:id="rId9"/>
    <p:sldId id="336" r:id="rId10"/>
    <p:sldId id="272" r:id="rId11"/>
    <p:sldId id="332" r:id="rId12"/>
    <p:sldId id="324" r:id="rId13"/>
    <p:sldId id="323" r:id="rId14"/>
    <p:sldId id="325" r:id="rId15"/>
    <p:sldId id="260" r:id="rId16"/>
    <p:sldId id="261" r:id="rId17"/>
    <p:sldId id="382" r:id="rId18"/>
    <p:sldId id="383" r:id="rId19"/>
    <p:sldId id="300" r:id="rId20"/>
    <p:sldId id="312" r:id="rId21"/>
    <p:sldId id="327" r:id="rId22"/>
    <p:sldId id="263" r:id="rId23"/>
    <p:sldId id="301" r:id="rId24"/>
    <p:sldId id="308" r:id="rId25"/>
    <p:sldId id="321" r:id="rId26"/>
    <p:sldId id="298" r:id="rId27"/>
    <p:sldId id="302" r:id="rId28"/>
    <p:sldId id="264" r:id="rId29"/>
    <p:sldId id="268" r:id="rId30"/>
    <p:sldId id="283" r:id="rId31"/>
    <p:sldId id="387" r:id="rId32"/>
    <p:sldId id="345" r:id="rId33"/>
    <p:sldId id="389" r:id="rId34"/>
    <p:sldId id="313" r:id="rId35"/>
    <p:sldId id="311" r:id="rId36"/>
    <p:sldId id="306" r:id="rId37"/>
    <p:sldId id="385" r:id="rId38"/>
    <p:sldId id="329" r:id="rId39"/>
    <p:sldId id="339" r:id="rId40"/>
    <p:sldId id="294" r:id="rId41"/>
    <p:sldId id="299" r:id="rId42"/>
    <p:sldId id="384" r:id="rId43"/>
    <p:sldId id="281" r:id="rId44"/>
    <p:sldId id="273" r:id="rId45"/>
    <p:sldId id="310" r:id="rId46"/>
    <p:sldId id="319" r:id="rId47"/>
    <p:sldId id="388" r:id="rId48"/>
    <p:sldId id="267" r:id="rId49"/>
    <p:sldId id="270" r:id="rId50"/>
    <p:sldId id="330" r:id="rId51"/>
    <p:sldId id="274" r:id="rId52"/>
    <p:sldId id="265" r:id="rId53"/>
    <p:sldId id="284" r:id="rId54"/>
    <p:sldId id="26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San Joaquin County Local General Fund </a:t>
            </a:r>
          </a:p>
          <a:p>
            <a:pPr>
              <a:defRPr/>
            </a:pPr>
            <a:r>
              <a:rPr lang="en-US" sz="1600" b="1" dirty="0"/>
              <a:t>Expenditures for Kids</a:t>
            </a:r>
          </a:p>
        </c:rich>
      </c:tx>
      <c:layout>
        <c:manualLayout>
          <c:xMode val="edge"/>
          <c:yMode val="edge"/>
          <c:x val="0.195462749255432"/>
          <c:y val="1.11414135007716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San Joaquin County Local General Fund </a:t>
            </a:r>
          </a:p>
          <a:p>
            <a:pPr>
              <a:defRPr/>
            </a:pPr>
            <a:r>
              <a:rPr lang="en-US" sz="1600" b="1" dirty="0"/>
              <a:t>Expenditures for Kids</a:t>
            </a:r>
          </a:p>
        </c:rich>
      </c:tx>
      <c:layout>
        <c:manualLayout>
          <c:xMode val="edge"/>
          <c:yMode val="edge"/>
          <c:x val="0.195462749255432"/>
          <c:y val="1.11414135007716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San Joaquin County Local Expenditures for Kids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A3-EB4A-BEE5-4C1DE5F33D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A3-EB4A-BEE5-4C1DE5F33D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A3-EB4A-BEE5-4C1DE5F33D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A3-EB4A-BEE5-4C1DE5F33DF1}"/>
              </c:ext>
            </c:extLst>
          </c:dPt>
          <c:dLbls>
            <c:dLbl>
              <c:idx val="0"/>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1915D741-E921-40FB-AD8D-BF89E933C7D4}" type="CATEGORYNAME">
                      <a:rPr lang="en-US" sz="1200" b="1"/>
                      <a:pPr>
                        <a:defRPr/>
                      </a:pPr>
                      <a:t>[CATEGORY NAME]</a:t>
                    </a:fld>
                    <a:r>
                      <a:rPr lang="en-US" baseline="0" dirty="0"/>
                      <a:t>
</a:t>
                    </a:r>
                    <a:fld id="{7F09F1AD-C700-48D7-9402-C1E7F728B8C2}" type="PERCENTAGE">
                      <a:rPr lang="en-US" sz="1200" b="1" baseline="0"/>
                      <a:pPr>
                        <a:defRPr/>
                      </a:pPr>
                      <a:t>[PERCENTAGE]</a:t>
                    </a:fld>
                    <a:endParaRPr lang="en-US" baseline="0" dirty="0"/>
                  </a:p>
                </c:rich>
              </c:tx>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93A3-EB4A-BEE5-4C1DE5F33DF1}"/>
                </c:ext>
              </c:extLst>
            </c:dLbl>
            <c:dLbl>
              <c:idx val="1"/>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D0C77153-5501-4C7E-BD07-02A654178A74}" type="CATEGORYNAME">
                      <a:rPr lang="en-US" sz="1200"/>
                      <a:pPr>
                        <a:defRPr/>
                      </a:pPr>
                      <a:t>[CATEGORY NAME]</a:t>
                    </a:fld>
                    <a:r>
                      <a:rPr lang="en-US" baseline="0" dirty="0"/>
                      <a:t>
</a:t>
                    </a:r>
                    <a:fld id="{525DDEA0-7E34-4B51-A5E6-1FADF987AB2A}" type="PERCENTAGE">
                      <a:rPr lang="en-US" sz="1200" baseline="0"/>
                      <a:pPr>
                        <a:defRPr/>
                      </a:pPr>
                      <a:t>[PERCENTAGE]</a:t>
                    </a:fld>
                    <a:endParaRPr lang="en-US" baseline="0" dirty="0"/>
                  </a:p>
                </c:rich>
              </c:tx>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93A3-EB4A-BEE5-4C1DE5F33DF1}"/>
                </c:ext>
              </c:extLst>
            </c:dLbl>
            <c:dLbl>
              <c:idx val="2"/>
              <c:layout>
                <c:manualLayout>
                  <c:x val="0.24319817541149599"/>
                  <c:y val="5.7539598646023399E-2"/>
                </c:manualLayout>
              </c:layout>
              <c:tx>
                <c:rich>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fld id="{06AA38BE-7778-4156-81EA-D1A0AFBB73DD}" type="CATEGORYNAME">
                      <a:rPr lang="en-US" sz="1200" b="1" smtClean="0"/>
                      <a:pPr>
                        <a:defRPr/>
                      </a:pPr>
                      <a:t>[CATEGORY NAME]</a:t>
                    </a:fld>
                    <a:r>
                      <a:rPr lang="en-US" baseline="0" dirty="0"/>
                      <a:t>
</a:t>
                    </a:r>
                    <a:fld id="{25105166-03FE-48D7-91C7-EA2CEA1D64CF}" type="PERCENTAGE">
                      <a:rPr lang="en-US" baseline="0"/>
                      <a:pPr>
                        <a:defRPr/>
                      </a:pPr>
                      <a:t>[PERCENTAGE]</a:t>
                    </a:fld>
                    <a:endParaRPr lang="en-US" baseline="0" dirty="0"/>
                  </a:p>
                </c:rich>
              </c:tx>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6730677268372702"/>
                      <c:h val="0.11030099199218245"/>
                    </c:manualLayout>
                  </c15:layout>
                  <c15:dlblFieldTable/>
                  <c15:showDataLabelsRange val="0"/>
                </c:ext>
                <c:ext xmlns:c16="http://schemas.microsoft.com/office/drawing/2014/chart" uri="{C3380CC4-5D6E-409C-BE32-E72D297353CC}">
                  <c16:uniqueId val="{00000005-93A3-EB4A-BEE5-4C1DE5F33DF1}"/>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3"/>
                <c:pt idx="0">
                  <c:v>Juvenile Probation and Detention</c:v>
                </c:pt>
                <c:pt idx="1">
                  <c:v>Mandated Local Match for State-funded programs</c:v>
                </c:pt>
                <c:pt idx="2">
                  <c:v>Prevention Services</c:v>
                </c:pt>
              </c:strCache>
            </c:strRef>
          </c:cat>
          <c:val>
            <c:numRef>
              <c:f>Sheet1!$B$2:$B$5</c:f>
              <c:numCache>
                <c:formatCode>General</c:formatCode>
                <c:ptCount val="4"/>
                <c:pt idx="0">
                  <c:v>54</c:v>
                </c:pt>
                <c:pt idx="1">
                  <c:v>45</c:v>
                </c:pt>
                <c:pt idx="2">
                  <c:v>1</c:v>
                </c:pt>
              </c:numCache>
            </c:numRef>
          </c:val>
          <c:extLst>
            <c:ext xmlns:c16="http://schemas.microsoft.com/office/drawing/2014/chart" uri="{C3380CC4-5D6E-409C-BE32-E72D297353CC}">
              <c16:uniqueId val="{00000008-93A3-EB4A-BEE5-4C1DE5F33DF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15459670680176"/>
          <c:y val="9.4936902887139102E-2"/>
          <c:w val="0.44638324917905442"/>
          <c:h val="0.85516514435695523"/>
        </c:manualLayout>
      </c:layout>
      <c:barChart>
        <c:barDir val="bar"/>
        <c:grouping val="percentStacked"/>
        <c:varyColors val="0"/>
        <c:ser>
          <c:idx val="0"/>
          <c:order val="0"/>
          <c:tx>
            <c:strRef>
              <c:f>Sheet1!$B$1</c:f>
              <c:strCache>
                <c:ptCount val="1"/>
                <c:pt idx="0">
                  <c:v>Ext. Impt.</c:v>
                </c:pt>
              </c:strCache>
            </c:strRef>
          </c:tx>
          <c:spPr>
            <a:effectLst>
              <a:outerShdw blurRad="50800" dist="38100" dir="5400000" algn="t" rotWithShape="0">
                <a:prstClr val="black">
                  <a:alpha val="40000"/>
                </a:prstClr>
              </a:outerShdw>
            </a:effectLst>
          </c:spPr>
          <c:invertIfNegative val="0"/>
          <c:dLbls>
            <c:spPr>
              <a:noFill/>
              <a:ln>
                <a:noFill/>
              </a:ln>
              <a:effectLst/>
            </c:spPr>
            <c:txPr>
              <a:bodyPr wrap="square" lIns="38100" tIns="19050" rIns="38100" bIns="19050" anchor="ctr">
                <a:spAutoFit/>
              </a:bodyPr>
              <a:lstStyle/>
              <a:p>
                <a:pPr>
                  <a:defRPr sz="1600">
                    <a:solidFill>
                      <a:schemeClr val="accent3"/>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Providing early childhood wellness programs to ensure young children’s health</c:v>
                </c:pt>
                <c:pt idx="1">
                  <c:v>Improving safety for children walking near schools</c:v>
                </c:pt>
                <c:pt idx="2">
                  <c:v>Providing mental health and/or substance abuse services for the homeless</c:v>
                </c:pt>
                <c:pt idx="3">
                  <c:v>Maintaining streets and roads</c:v>
                </c:pt>
                <c:pt idx="4">
                  <c:v>Training teachers who work with young children</c:v>
                </c:pt>
                <c:pt idx="5">
                  <c:v>Repaving deteriorating streets and roads</c:v>
                </c:pt>
                <c:pt idx="6">
                  <c:v>Reducing homelessness</c:v>
                </c:pt>
              </c:strCache>
            </c:strRef>
          </c:cat>
          <c:val>
            <c:numRef>
              <c:f>Sheet1!$B$2:$B$8</c:f>
              <c:numCache>
                <c:formatCode>0%</c:formatCode>
                <c:ptCount val="7"/>
                <c:pt idx="0">
                  <c:v>0.22</c:v>
                </c:pt>
                <c:pt idx="1">
                  <c:v>0.25</c:v>
                </c:pt>
                <c:pt idx="2">
                  <c:v>0.26</c:v>
                </c:pt>
                <c:pt idx="3">
                  <c:v>0.17</c:v>
                </c:pt>
                <c:pt idx="4">
                  <c:v>0.23</c:v>
                </c:pt>
                <c:pt idx="5">
                  <c:v>0.22</c:v>
                </c:pt>
                <c:pt idx="6">
                  <c:v>0.17</c:v>
                </c:pt>
              </c:numCache>
            </c:numRef>
          </c:val>
          <c:extLst>
            <c:ext xmlns:c16="http://schemas.microsoft.com/office/drawing/2014/chart" uri="{C3380CC4-5D6E-409C-BE32-E72D297353CC}">
              <c16:uniqueId val="{00000000-220E-4B72-88A3-27428EB9FB8A}"/>
            </c:ext>
          </c:extLst>
        </c:ser>
        <c:ser>
          <c:idx val="1"/>
          <c:order val="1"/>
          <c:tx>
            <c:strRef>
              <c:f>Sheet1!$C$1</c:f>
              <c:strCache>
                <c:ptCount val="1"/>
                <c:pt idx="0">
                  <c:v>Very Impt.</c:v>
                </c:pt>
              </c:strCache>
            </c:strRef>
          </c:tx>
          <c:spPr>
            <a:effectLst>
              <a:outerShdw blurRad="50800" dist="38100" dir="5400000" algn="t" rotWithShape="0">
                <a:prstClr val="black">
                  <a:alpha val="40000"/>
                </a:prstClr>
              </a:outerShdw>
            </a:effectLst>
          </c:spPr>
          <c:invertIfNegative val="0"/>
          <c:dLbls>
            <c:spPr>
              <a:noFill/>
              <a:ln>
                <a:noFill/>
              </a:ln>
              <a:effectLst/>
            </c:spPr>
            <c:txPr>
              <a:bodyPr wrap="square" lIns="38100" tIns="19050" rIns="38100" bIns="19050" anchor="ctr">
                <a:spAutoFit/>
              </a:bodyPr>
              <a:lstStyle/>
              <a:p>
                <a:pPr>
                  <a:defRPr sz="1600">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Providing early childhood wellness programs to ensure young children’s health</c:v>
                </c:pt>
                <c:pt idx="1">
                  <c:v>Improving safety for children walking near schools</c:v>
                </c:pt>
                <c:pt idx="2">
                  <c:v>Providing mental health and/or substance abuse services for the homeless</c:v>
                </c:pt>
                <c:pt idx="3">
                  <c:v>Maintaining streets and roads</c:v>
                </c:pt>
                <c:pt idx="4">
                  <c:v>Training teachers who work with young children</c:v>
                </c:pt>
                <c:pt idx="5">
                  <c:v>Repaving deteriorating streets and roads</c:v>
                </c:pt>
                <c:pt idx="6">
                  <c:v>Reducing homelessness</c:v>
                </c:pt>
              </c:strCache>
            </c:strRef>
          </c:cat>
          <c:val>
            <c:numRef>
              <c:f>Sheet1!$C$2:$C$8</c:f>
              <c:numCache>
                <c:formatCode>0%</c:formatCode>
                <c:ptCount val="7"/>
                <c:pt idx="0">
                  <c:v>0.39</c:v>
                </c:pt>
                <c:pt idx="1">
                  <c:v>0.35</c:v>
                </c:pt>
                <c:pt idx="2">
                  <c:v>0.33</c:v>
                </c:pt>
                <c:pt idx="3">
                  <c:v>0.42</c:v>
                </c:pt>
                <c:pt idx="4">
                  <c:v>0.35</c:v>
                </c:pt>
                <c:pt idx="5">
                  <c:v>0.34</c:v>
                </c:pt>
                <c:pt idx="6">
                  <c:v>0.37</c:v>
                </c:pt>
              </c:numCache>
            </c:numRef>
          </c:val>
          <c:extLst>
            <c:ext xmlns:c16="http://schemas.microsoft.com/office/drawing/2014/chart" uri="{C3380CC4-5D6E-409C-BE32-E72D297353CC}">
              <c16:uniqueId val="{00000001-220E-4B72-88A3-27428EB9FB8A}"/>
            </c:ext>
          </c:extLst>
        </c:ser>
        <c:ser>
          <c:idx val="2"/>
          <c:order val="2"/>
          <c:tx>
            <c:strRef>
              <c:f>Sheet1!$D$1</c:f>
              <c:strCache>
                <c:ptCount val="1"/>
                <c:pt idx="0">
                  <c:v>Smwt. Impt.</c:v>
                </c:pt>
              </c:strCache>
            </c:strRef>
          </c:tx>
          <c:spPr>
            <a:solidFill>
              <a:schemeClr val="accent5"/>
            </a:solidFill>
            <a:effectLst>
              <a:outerShdw blurRad="50800" dist="38100" dir="5400000" algn="t" rotWithShape="0">
                <a:prstClr val="black">
                  <a:alpha val="40000"/>
                </a:prstClr>
              </a:outerShdw>
            </a:effectLst>
          </c:spPr>
          <c:invertIfNegative val="0"/>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Providing early childhood wellness programs to ensure young children’s health</c:v>
                </c:pt>
                <c:pt idx="1">
                  <c:v>Improving safety for children walking near schools</c:v>
                </c:pt>
                <c:pt idx="2">
                  <c:v>Providing mental health and/or substance abuse services for the homeless</c:v>
                </c:pt>
                <c:pt idx="3">
                  <c:v>Maintaining streets and roads</c:v>
                </c:pt>
                <c:pt idx="4">
                  <c:v>Training teachers who work with young children</c:v>
                </c:pt>
                <c:pt idx="5">
                  <c:v>Repaving deteriorating streets and roads</c:v>
                </c:pt>
                <c:pt idx="6">
                  <c:v>Reducing homelessness</c:v>
                </c:pt>
              </c:strCache>
            </c:strRef>
          </c:cat>
          <c:val>
            <c:numRef>
              <c:f>Sheet1!$D$2:$D$8</c:f>
              <c:numCache>
                <c:formatCode>0%</c:formatCode>
                <c:ptCount val="7"/>
                <c:pt idx="0">
                  <c:v>0.27</c:v>
                </c:pt>
                <c:pt idx="1">
                  <c:v>0.28999999999999998</c:v>
                </c:pt>
                <c:pt idx="2">
                  <c:v>0.31</c:v>
                </c:pt>
                <c:pt idx="3">
                  <c:v>0.35</c:v>
                </c:pt>
                <c:pt idx="4">
                  <c:v>0.27</c:v>
                </c:pt>
                <c:pt idx="5">
                  <c:v>0.38</c:v>
                </c:pt>
                <c:pt idx="6">
                  <c:v>0.28999999999999998</c:v>
                </c:pt>
              </c:numCache>
            </c:numRef>
          </c:val>
          <c:extLst>
            <c:ext xmlns:c16="http://schemas.microsoft.com/office/drawing/2014/chart" uri="{C3380CC4-5D6E-409C-BE32-E72D297353CC}">
              <c16:uniqueId val="{00000002-220E-4B72-88A3-27428EB9FB8A}"/>
            </c:ext>
          </c:extLst>
        </c:ser>
        <c:ser>
          <c:idx val="3"/>
          <c:order val="3"/>
          <c:tx>
            <c:strRef>
              <c:f>Sheet1!$E$1</c:f>
              <c:strCache>
                <c:ptCount val="1"/>
                <c:pt idx="0">
                  <c:v>Not Too Impt./DK/NA</c:v>
                </c:pt>
              </c:strCache>
            </c:strRef>
          </c:tx>
          <c:spPr>
            <a:effectLst>
              <a:outerShdw blurRad="50800" dist="38100" dir="5400000" algn="t" rotWithShape="0">
                <a:prstClr val="black">
                  <a:alpha val="40000"/>
                </a:prstClr>
              </a:outerShdw>
            </a:effectLst>
          </c:spPr>
          <c:invertIfNegative val="0"/>
          <c:dLbls>
            <c:dLbl>
              <c:idx val="2"/>
              <c:spPr>
                <a:noFill/>
                <a:ln>
                  <a:noFill/>
                </a:ln>
                <a:effectLst/>
              </c:spPr>
              <c:txPr>
                <a:bodyPr wrap="square" lIns="38100" tIns="19050" rIns="38100" bIns="19050" anchor="ctr">
                  <a:spAutoFit/>
                </a:bodyPr>
                <a:lstStyle/>
                <a:p>
                  <a:pPr>
                    <a:defRPr sz="1400">
                      <a:solidFill>
                        <a:schemeClr val="accent3"/>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B0E-4A1C-9ECF-D0809F5F454B}"/>
                </c:ext>
              </c:extLst>
            </c:dLbl>
            <c:dLbl>
              <c:idx val="3"/>
              <c:spPr>
                <a:noFill/>
                <a:ln>
                  <a:noFill/>
                </a:ln>
                <a:effectLst/>
              </c:spPr>
              <c:txPr>
                <a:bodyPr wrap="square" lIns="38100" tIns="19050" rIns="38100" bIns="19050" anchor="ctr">
                  <a:spAutoFit/>
                </a:bodyPr>
                <a:lstStyle/>
                <a:p>
                  <a:pPr>
                    <a:defRPr sz="1100">
                      <a:solidFill>
                        <a:schemeClr val="accent3"/>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B0E-4A1C-9ECF-D0809F5F454B}"/>
                </c:ext>
              </c:extLst>
            </c:dLbl>
            <c:dLbl>
              <c:idx val="5"/>
              <c:spPr>
                <a:noFill/>
                <a:ln>
                  <a:noFill/>
                </a:ln>
                <a:effectLst/>
              </c:spPr>
              <c:txPr>
                <a:bodyPr wrap="square" lIns="38100" tIns="19050" rIns="38100" bIns="19050" anchor="ctr">
                  <a:spAutoFit/>
                </a:bodyPr>
                <a:lstStyle/>
                <a:p>
                  <a:pPr>
                    <a:defRPr sz="1100">
                      <a:solidFill>
                        <a:schemeClr val="accent3"/>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B0E-4A1C-9ECF-D0809F5F454B}"/>
                </c:ext>
              </c:extLst>
            </c:dLbl>
            <c:spPr>
              <a:noFill/>
              <a:ln>
                <a:noFill/>
              </a:ln>
              <a:effectLst/>
            </c:spPr>
            <c:txPr>
              <a:bodyPr wrap="square" lIns="38100" tIns="19050" rIns="38100" bIns="19050" anchor="ctr">
                <a:spAutoFit/>
              </a:bodyPr>
              <a:lstStyle/>
              <a:p>
                <a:pPr>
                  <a:defRPr sz="1600">
                    <a:solidFill>
                      <a:schemeClr val="accent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Providing early childhood wellness programs to ensure young children’s health</c:v>
                </c:pt>
                <c:pt idx="1">
                  <c:v>Improving safety for children walking near schools</c:v>
                </c:pt>
                <c:pt idx="2">
                  <c:v>Providing mental health and/or substance abuse services for the homeless</c:v>
                </c:pt>
                <c:pt idx="3">
                  <c:v>Maintaining streets and roads</c:v>
                </c:pt>
                <c:pt idx="4">
                  <c:v>Training teachers who work with young children</c:v>
                </c:pt>
                <c:pt idx="5">
                  <c:v>Repaving deteriorating streets and roads</c:v>
                </c:pt>
                <c:pt idx="6">
                  <c:v>Reducing homelessness</c:v>
                </c:pt>
              </c:strCache>
            </c:strRef>
          </c:cat>
          <c:val>
            <c:numRef>
              <c:f>Sheet1!$E$2:$E$8</c:f>
              <c:numCache>
                <c:formatCode>0%</c:formatCode>
                <c:ptCount val="7"/>
                <c:pt idx="0">
                  <c:v>0.12000000000000001</c:v>
                </c:pt>
                <c:pt idx="1">
                  <c:v>0.12</c:v>
                </c:pt>
                <c:pt idx="2">
                  <c:v>9.9999999999999992E-2</c:v>
                </c:pt>
                <c:pt idx="3">
                  <c:v>0.05</c:v>
                </c:pt>
                <c:pt idx="4">
                  <c:v>0.14000000000000001</c:v>
                </c:pt>
                <c:pt idx="5">
                  <c:v>0.05</c:v>
                </c:pt>
                <c:pt idx="6">
                  <c:v>0.16</c:v>
                </c:pt>
              </c:numCache>
            </c:numRef>
          </c:val>
          <c:extLst>
            <c:ext xmlns:c16="http://schemas.microsoft.com/office/drawing/2014/chart" uri="{C3380CC4-5D6E-409C-BE32-E72D297353CC}">
              <c16:uniqueId val="{00000008-220E-4B72-88A3-27428EB9FB8A}"/>
            </c:ext>
          </c:extLst>
        </c:ser>
        <c:dLbls>
          <c:showLegendKey val="0"/>
          <c:showVal val="0"/>
          <c:showCatName val="0"/>
          <c:showSerName val="0"/>
          <c:showPercent val="0"/>
          <c:showBubbleSize val="0"/>
        </c:dLbls>
        <c:gapWidth val="62"/>
        <c:overlap val="100"/>
        <c:axId val="78754944"/>
        <c:axId val="78756480"/>
      </c:barChart>
      <c:catAx>
        <c:axId val="78754944"/>
        <c:scaling>
          <c:orientation val="maxMin"/>
        </c:scaling>
        <c:delete val="0"/>
        <c:axPos val="l"/>
        <c:numFmt formatCode="General" sourceLinked="1"/>
        <c:majorTickMark val="none"/>
        <c:minorTickMark val="none"/>
        <c:tickLblPos val="nextTo"/>
        <c:spPr>
          <a:ln>
            <a:noFill/>
          </a:ln>
        </c:spPr>
        <c:txPr>
          <a:bodyPr/>
          <a:lstStyle/>
          <a:p>
            <a:pPr algn="r">
              <a:lnSpc>
                <a:spcPts val="1600"/>
              </a:lnSpc>
              <a:defRPr sz="1600">
                <a:solidFill>
                  <a:schemeClr val="tx1"/>
                </a:solidFill>
              </a:defRPr>
            </a:pPr>
            <a:endParaRPr lang="en-US"/>
          </a:p>
        </c:txPr>
        <c:crossAx val="78756480"/>
        <c:crosses val="autoZero"/>
        <c:auto val="1"/>
        <c:lblAlgn val="ctr"/>
        <c:lblOffset val="100"/>
        <c:noMultiLvlLbl val="0"/>
      </c:catAx>
      <c:valAx>
        <c:axId val="78756480"/>
        <c:scaling>
          <c:orientation val="minMax"/>
          <c:max val="1"/>
        </c:scaling>
        <c:delete val="0"/>
        <c:axPos val="b"/>
        <c:numFmt formatCode="0%" sourceLinked="1"/>
        <c:majorTickMark val="out"/>
        <c:minorTickMark val="none"/>
        <c:tickLblPos val="nextTo"/>
        <c:spPr>
          <a:ln w="9525"/>
        </c:spPr>
        <c:txPr>
          <a:bodyPr/>
          <a:lstStyle/>
          <a:p>
            <a:pPr>
              <a:defRPr sz="1000">
                <a:solidFill>
                  <a:schemeClr val="tx1"/>
                </a:solidFill>
              </a:defRPr>
            </a:pPr>
            <a:endParaRPr lang="en-US"/>
          </a:p>
        </c:txPr>
        <c:crossAx val="78754944"/>
        <c:crosses val="max"/>
        <c:crossBetween val="between"/>
        <c:majorUnit val="0.2"/>
      </c:valAx>
    </c:plotArea>
    <c:legend>
      <c:legendPos val="t"/>
      <c:layout>
        <c:manualLayout>
          <c:xMode val="edge"/>
          <c:yMode val="edge"/>
          <c:x val="0.37497058128397459"/>
          <c:y val="2.311396234992355E-2"/>
          <c:w val="0.59139554865058908"/>
          <c:h val="5.1402414698162736E-2"/>
        </c:manualLayout>
      </c:layout>
      <c:overlay val="0"/>
      <c:txPr>
        <a:bodyPr/>
        <a:lstStyle/>
        <a:p>
          <a:pPr>
            <a:defRPr sz="1200">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E0883-06D2-4C1F-B46B-82DA5BDE1C2B}" type="doc">
      <dgm:prSet loTypeId="urn:microsoft.com/office/officeart/2005/8/layout/venn1" loCatId="relationship" qsTypeId="urn:microsoft.com/office/officeart/2005/8/quickstyle/simple1" qsCatId="simple" csTypeId="urn:microsoft.com/office/officeart/2005/8/colors/colorful4" csCatId="colorful" phldr="1"/>
      <dgm:spPr/>
    </dgm:pt>
    <dgm:pt modelId="{7AF04041-2724-426F-8DED-C09EB901AF8C}">
      <dgm:prSet phldrT="[Text]"/>
      <dgm:spPr/>
      <dgm:t>
        <a:bodyPr/>
        <a:lstStyle/>
        <a:p>
          <a:r>
            <a:rPr lang="en-US" dirty="0">
              <a:solidFill>
                <a:schemeClr val="bg1"/>
              </a:solidFill>
            </a:rPr>
            <a:t>Kids' needs</a:t>
          </a:r>
        </a:p>
      </dgm:t>
    </dgm:pt>
    <dgm:pt modelId="{63293C64-BC6E-4555-98FF-72A2ED137230}" type="parTrans" cxnId="{3D874DC5-8E1A-46AC-AA6B-5C33C0FB1ED0}">
      <dgm:prSet/>
      <dgm:spPr/>
      <dgm:t>
        <a:bodyPr/>
        <a:lstStyle/>
        <a:p>
          <a:endParaRPr lang="en-US"/>
        </a:p>
      </dgm:t>
    </dgm:pt>
    <dgm:pt modelId="{CA92A8C0-C66C-4A93-B4E0-2920DD03F146}" type="sibTrans" cxnId="{3D874DC5-8E1A-46AC-AA6B-5C33C0FB1ED0}">
      <dgm:prSet/>
      <dgm:spPr/>
      <dgm:t>
        <a:bodyPr/>
        <a:lstStyle/>
        <a:p>
          <a:endParaRPr lang="en-US"/>
        </a:p>
      </dgm:t>
    </dgm:pt>
    <dgm:pt modelId="{3115F2B3-B386-464A-A4B9-9F21BAF6315D}">
      <dgm:prSet phldrT="[Text]"/>
      <dgm:spPr/>
      <dgm:t>
        <a:bodyPr/>
        <a:lstStyle/>
        <a:p>
          <a:r>
            <a:rPr lang="en-US" dirty="0">
              <a:solidFill>
                <a:schemeClr val="bg1"/>
              </a:solidFill>
            </a:rPr>
            <a:t>Your capacity</a:t>
          </a:r>
        </a:p>
      </dgm:t>
    </dgm:pt>
    <dgm:pt modelId="{337E8306-FDA8-43C9-9095-A705C7409CF8}" type="parTrans" cxnId="{2D39544A-E322-4CDD-97D3-99A827BDF3EE}">
      <dgm:prSet/>
      <dgm:spPr/>
      <dgm:t>
        <a:bodyPr/>
        <a:lstStyle/>
        <a:p>
          <a:endParaRPr lang="en-US"/>
        </a:p>
      </dgm:t>
    </dgm:pt>
    <dgm:pt modelId="{135201BD-EDD9-432C-AEDC-FABEBB242FC3}" type="sibTrans" cxnId="{2D39544A-E322-4CDD-97D3-99A827BDF3EE}">
      <dgm:prSet/>
      <dgm:spPr/>
      <dgm:t>
        <a:bodyPr/>
        <a:lstStyle/>
        <a:p>
          <a:endParaRPr lang="en-US"/>
        </a:p>
      </dgm:t>
    </dgm:pt>
    <dgm:pt modelId="{A1D77221-1839-47D7-A9F0-701B33C4BBFD}">
      <dgm:prSet phldrT="[Text]"/>
      <dgm:spPr/>
      <dgm:t>
        <a:bodyPr/>
        <a:lstStyle/>
        <a:p>
          <a:r>
            <a:rPr lang="en-US" dirty="0">
              <a:solidFill>
                <a:schemeClr val="bg1"/>
              </a:solidFill>
            </a:rPr>
            <a:t>Political reality</a:t>
          </a:r>
        </a:p>
      </dgm:t>
    </dgm:pt>
    <dgm:pt modelId="{A05E0200-D801-4423-9E1B-731F427467A9}" type="parTrans" cxnId="{B2DC3660-1011-44EF-AD7B-CEFE75DCBEDF}">
      <dgm:prSet/>
      <dgm:spPr/>
      <dgm:t>
        <a:bodyPr/>
        <a:lstStyle/>
        <a:p>
          <a:endParaRPr lang="en-US"/>
        </a:p>
      </dgm:t>
    </dgm:pt>
    <dgm:pt modelId="{36D0F9F7-C5C2-44EE-A7DB-D97A6720CB17}" type="sibTrans" cxnId="{B2DC3660-1011-44EF-AD7B-CEFE75DCBEDF}">
      <dgm:prSet/>
      <dgm:spPr/>
      <dgm:t>
        <a:bodyPr/>
        <a:lstStyle/>
        <a:p>
          <a:endParaRPr lang="en-US"/>
        </a:p>
      </dgm:t>
    </dgm:pt>
    <dgm:pt modelId="{C6D3DDE8-5421-4094-81BC-100FC85AF176}" type="pres">
      <dgm:prSet presAssocID="{B24E0883-06D2-4C1F-B46B-82DA5BDE1C2B}" presName="compositeShape" presStyleCnt="0">
        <dgm:presLayoutVars>
          <dgm:chMax val="7"/>
          <dgm:dir/>
          <dgm:resizeHandles val="exact"/>
        </dgm:presLayoutVars>
      </dgm:prSet>
      <dgm:spPr/>
    </dgm:pt>
    <dgm:pt modelId="{2296DD33-751B-4EDA-BF44-C07824C5704D}" type="pres">
      <dgm:prSet presAssocID="{7AF04041-2724-426F-8DED-C09EB901AF8C}" presName="circ1" presStyleLbl="vennNode1" presStyleIdx="0" presStyleCnt="3"/>
      <dgm:spPr/>
    </dgm:pt>
    <dgm:pt modelId="{7E122065-2499-4466-8284-D60C74093BB4}" type="pres">
      <dgm:prSet presAssocID="{7AF04041-2724-426F-8DED-C09EB901AF8C}" presName="circ1Tx" presStyleLbl="revTx" presStyleIdx="0" presStyleCnt="0">
        <dgm:presLayoutVars>
          <dgm:chMax val="0"/>
          <dgm:chPref val="0"/>
          <dgm:bulletEnabled val="1"/>
        </dgm:presLayoutVars>
      </dgm:prSet>
      <dgm:spPr/>
    </dgm:pt>
    <dgm:pt modelId="{07663848-B4D0-4F51-834D-A7608C1EA219}" type="pres">
      <dgm:prSet presAssocID="{3115F2B3-B386-464A-A4B9-9F21BAF6315D}" presName="circ2" presStyleLbl="vennNode1" presStyleIdx="1" presStyleCnt="3" custLinFactNeighborX="-17499" custLinFactNeighborY="5681"/>
      <dgm:spPr/>
    </dgm:pt>
    <dgm:pt modelId="{B4C5ECFD-5F78-430D-AFC4-A43B4A6F6841}" type="pres">
      <dgm:prSet presAssocID="{3115F2B3-B386-464A-A4B9-9F21BAF6315D}" presName="circ2Tx" presStyleLbl="revTx" presStyleIdx="0" presStyleCnt="0">
        <dgm:presLayoutVars>
          <dgm:chMax val="0"/>
          <dgm:chPref val="0"/>
          <dgm:bulletEnabled val="1"/>
        </dgm:presLayoutVars>
      </dgm:prSet>
      <dgm:spPr/>
    </dgm:pt>
    <dgm:pt modelId="{004C9123-DB5E-49C7-82BA-F3920025DDBC}" type="pres">
      <dgm:prSet presAssocID="{A1D77221-1839-47D7-A9F0-701B33C4BBFD}" presName="circ3" presStyleLbl="vennNode1" presStyleIdx="2" presStyleCnt="3" custLinFactNeighborX="-1880" custLinFactNeighborY="5681"/>
      <dgm:spPr/>
    </dgm:pt>
    <dgm:pt modelId="{711912A4-61E9-4DD8-B623-7561B1E626A4}" type="pres">
      <dgm:prSet presAssocID="{A1D77221-1839-47D7-A9F0-701B33C4BBFD}" presName="circ3Tx" presStyleLbl="revTx" presStyleIdx="0" presStyleCnt="0">
        <dgm:presLayoutVars>
          <dgm:chMax val="0"/>
          <dgm:chPref val="0"/>
          <dgm:bulletEnabled val="1"/>
        </dgm:presLayoutVars>
      </dgm:prSet>
      <dgm:spPr/>
    </dgm:pt>
  </dgm:ptLst>
  <dgm:cxnLst>
    <dgm:cxn modelId="{B2DC3660-1011-44EF-AD7B-CEFE75DCBEDF}" srcId="{B24E0883-06D2-4C1F-B46B-82DA5BDE1C2B}" destId="{A1D77221-1839-47D7-A9F0-701B33C4BBFD}" srcOrd="2" destOrd="0" parTransId="{A05E0200-D801-4423-9E1B-731F427467A9}" sibTransId="{36D0F9F7-C5C2-44EE-A7DB-D97A6720CB17}"/>
    <dgm:cxn modelId="{2D39544A-E322-4CDD-97D3-99A827BDF3EE}" srcId="{B24E0883-06D2-4C1F-B46B-82DA5BDE1C2B}" destId="{3115F2B3-B386-464A-A4B9-9F21BAF6315D}" srcOrd="1" destOrd="0" parTransId="{337E8306-FDA8-43C9-9095-A705C7409CF8}" sibTransId="{135201BD-EDD9-432C-AEDC-FABEBB242FC3}"/>
    <dgm:cxn modelId="{0C018A4E-150A-42AB-9400-D799BDDF688A}" type="presOf" srcId="{B24E0883-06D2-4C1F-B46B-82DA5BDE1C2B}" destId="{C6D3DDE8-5421-4094-81BC-100FC85AF176}" srcOrd="0" destOrd="0" presId="urn:microsoft.com/office/officeart/2005/8/layout/venn1"/>
    <dgm:cxn modelId="{DA2AC34F-E7A7-4785-82D0-744CCC35A9EC}" type="presOf" srcId="{3115F2B3-B386-464A-A4B9-9F21BAF6315D}" destId="{B4C5ECFD-5F78-430D-AFC4-A43B4A6F6841}" srcOrd="1" destOrd="0" presId="urn:microsoft.com/office/officeart/2005/8/layout/venn1"/>
    <dgm:cxn modelId="{52859A87-398C-4562-ADAA-AD31F268FCEC}" type="presOf" srcId="{3115F2B3-B386-464A-A4B9-9F21BAF6315D}" destId="{07663848-B4D0-4F51-834D-A7608C1EA219}" srcOrd="0" destOrd="0" presId="urn:microsoft.com/office/officeart/2005/8/layout/venn1"/>
    <dgm:cxn modelId="{7B1C7A8B-AE78-41CD-988B-809FA237662E}" type="presOf" srcId="{7AF04041-2724-426F-8DED-C09EB901AF8C}" destId="{2296DD33-751B-4EDA-BF44-C07824C5704D}" srcOrd="0" destOrd="0" presId="urn:microsoft.com/office/officeart/2005/8/layout/venn1"/>
    <dgm:cxn modelId="{3D874DC5-8E1A-46AC-AA6B-5C33C0FB1ED0}" srcId="{B24E0883-06D2-4C1F-B46B-82DA5BDE1C2B}" destId="{7AF04041-2724-426F-8DED-C09EB901AF8C}" srcOrd="0" destOrd="0" parTransId="{63293C64-BC6E-4555-98FF-72A2ED137230}" sibTransId="{CA92A8C0-C66C-4A93-B4E0-2920DD03F146}"/>
    <dgm:cxn modelId="{43FB4FC5-575B-47F5-A690-8D5DE323C540}" type="presOf" srcId="{A1D77221-1839-47D7-A9F0-701B33C4BBFD}" destId="{711912A4-61E9-4DD8-B623-7561B1E626A4}" srcOrd="1" destOrd="0" presId="urn:microsoft.com/office/officeart/2005/8/layout/venn1"/>
    <dgm:cxn modelId="{6EA9ADEE-D3CB-484B-8F5B-C70A22261813}" type="presOf" srcId="{A1D77221-1839-47D7-A9F0-701B33C4BBFD}" destId="{004C9123-DB5E-49C7-82BA-F3920025DDBC}" srcOrd="0" destOrd="0" presId="urn:microsoft.com/office/officeart/2005/8/layout/venn1"/>
    <dgm:cxn modelId="{56FE8CF6-23FB-406F-BBFD-12D39E5ACF1B}" type="presOf" srcId="{7AF04041-2724-426F-8DED-C09EB901AF8C}" destId="{7E122065-2499-4466-8284-D60C74093BB4}" srcOrd="1" destOrd="0" presId="urn:microsoft.com/office/officeart/2005/8/layout/venn1"/>
    <dgm:cxn modelId="{35BC4FCC-594A-42C6-A9DF-CFFCF051760E}" type="presParOf" srcId="{C6D3DDE8-5421-4094-81BC-100FC85AF176}" destId="{2296DD33-751B-4EDA-BF44-C07824C5704D}" srcOrd="0" destOrd="0" presId="urn:microsoft.com/office/officeart/2005/8/layout/venn1"/>
    <dgm:cxn modelId="{2459BA40-0702-4482-88D4-BE1B84E46E75}" type="presParOf" srcId="{C6D3DDE8-5421-4094-81BC-100FC85AF176}" destId="{7E122065-2499-4466-8284-D60C74093BB4}" srcOrd="1" destOrd="0" presId="urn:microsoft.com/office/officeart/2005/8/layout/venn1"/>
    <dgm:cxn modelId="{AC9A08C3-8BE7-468D-8A97-C5442766D48E}" type="presParOf" srcId="{C6D3DDE8-5421-4094-81BC-100FC85AF176}" destId="{07663848-B4D0-4F51-834D-A7608C1EA219}" srcOrd="2" destOrd="0" presId="urn:microsoft.com/office/officeart/2005/8/layout/venn1"/>
    <dgm:cxn modelId="{06C63AF5-DA1D-4572-BD3B-2A2EAF4AA09F}" type="presParOf" srcId="{C6D3DDE8-5421-4094-81BC-100FC85AF176}" destId="{B4C5ECFD-5F78-430D-AFC4-A43B4A6F6841}" srcOrd="3" destOrd="0" presId="urn:microsoft.com/office/officeart/2005/8/layout/venn1"/>
    <dgm:cxn modelId="{15D188C8-0730-46B6-B42B-B26AEEDC7CD0}" type="presParOf" srcId="{C6D3DDE8-5421-4094-81BC-100FC85AF176}" destId="{004C9123-DB5E-49C7-82BA-F3920025DDBC}" srcOrd="4" destOrd="0" presId="urn:microsoft.com/office/officeart/2005/8/layout/venn1"/>
    <dgm:cxn modelId="{2DDA4084-4321-4C5B-8781-1256C979AB8C}" type="presParOf" srcId="{C6D3DDE8-5421-4094-81BC-100FC85AF176}" destId="{711912A4-61E9-4DD8-B623-7561B1E626A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6DD33-751B-4EDA-BF44-C07824C5704D}">
      <dsp:nvSpPr>
        <dsp:cNvPr id="0" name=""/>
        <dsp:cNvSpPr/>
      </dsp:nvSpPr>
      <dsp:spPr>
        <a:xfrm>
          <a:off x="853300" y="167937"/>
          <a:ext cx="2364806" cy="2364806"/>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Kids' needs</a:t>
          </a:r>
        </a:p>
      </dsp:txBody>
      <dsp:txXfrm>
        <a:off x="1168608" y="581779"/>
        <a:ext cx="1734191" cy="1064162"/>
      </dsp:txXfrm>
    </dsp:sp>
    <dsp:sp modelId="{07663848-B4D0-4F51-834D-A7608C1EA219}">
      <dsp:nvSpPr>
        <dsp:cNvPr id="0" name=""/>
        <dsp:cNvSpPr/>
      </dsp:nvSpPr>
      <dsp:spPr>
        <a:xfrm>
          <a:off x="1292784" y="1780286"/>
          <a:ext cx="2364806" cy="2364806"/>
        </a:xfrm>
        <a:prstGeom prst="ellipse">
          <a:avLst/>
        </a:prstGeom>
        <a:solidFill>
          <a:schemeClr val="accent4">
            <a:alpha val="50000"/>
            <a:hueOff val="4214908"/>
            <a:satOff val="0"/>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Your capacity</a:t>
          </a:r>
        </a:p>
      </dsp:txBody>
      <dsp:txXfrm>
        <a:off x="2016020" y="2391194"/>
        <a:ext cx="1418883" cy="1300643"/>
      </dsp:txXfrm>
    </dsp:sp>
    <dsp:sp modelId="{004C9123-DB5E-49C7-82BA-F3920025DDBC}">
      <dsp:nvSpPr>
        <dsp:cNvPr id="0" name=""/>
        <dsp:cNvSpPr/>
      </dsp:nvSpPr>
      <dsp:spPr>
        <a:xfrm>
          <a:off x="0" y="1780286"/>
          <a:ext cx="2364806" cy="2364806"/>
        </a:xfrm>
        <a:prstGeom prst="ellipse">
          <a:avLst/>
        </a:prstGeom>
        <a:solidFill>
          <a:schemeClr val="accent4">
            <a:alpha val="50000"/>
            <a:hueOff val="8429816"/>
            <a:satOff val="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Political reality</a:t>
          </a:r>
        </a:p>
      </dsp:txBody>
      <dsp:txXfrm>
        <a:off x="222685" y="2391194"/>
        <a:ext cx="1418883" cy="130064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36B4F-A546-45AC-A515-B04ABFB0E18E}" type="datetimeFigureOut">
              <a:rPr lang="en-US" smtClean="0"/>
              <a:t>10/6/2019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17B5E-41BE-42F9-A661-50EF7AC1263D}" type="slidenum">
              <a:rPr lang="en-US" smtClean="0"/>
              <a:t>‹#›</a:t>
            </a:fld>
            <a:endParaRPr lang="en-US"/>
          </a:p>
        </p:txBody>
      </p:sp>
    </p:spTree>
    <p:extLst>
      <p:ext uri="{BB962C8B-B14F-4D97-AF65-F5344CB8AC3E}">
        <p14:creationId xmlns:p14="http://schemas.microsoft.com/office/powerpoint/2010/main" val="427081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904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r>
              <a:rPr lang="en-US" baseline="0" dirty="0"/>
              <a:t> unless these are lessons learned from tax and revenue work </a:t>
            </a:r>
            <a:r>
              <a:rPr lang="en-US" baseline="0"/>
              <a:t>then keep </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97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0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07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57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Just note where King County is Ca?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81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3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0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77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0" dirty="0"/>
              <a:t> change LA Co0….to Greater LA Summer Matters Network</a:t>
            </a:r>
          </a:p>
          <a:p>
            <a:r>
              <a:rPr lang="en-US" baseline="0" dirty="0"/>
              <a:t>2 add 2018 to the date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4871C47-7954-4E0F-9580-1CD9D1C208A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5278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16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08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0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932017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324008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6508"/>
            <a:ext cx="9080500" cy="2206053"/>
          </a:xfrm>
        </p:spPr>
        <p:txBody>
          <a:bodyPr/>
          <a:lstStyle>
            <a:lvl1pPr>
              <a:spcAft>
                <a:spcPts val="2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09113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5451"/>
            <a:ext cx="9080500"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21995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872067"/>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741984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851608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40218"/>
            <a:ext cx="1113367" cy="6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4196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212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46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1"/>
            <a:ext cx="10353523" cy="1500187"/>
          </a:xfrm>
        </p:spPr>
        <p:txBody>
          <a:bodyPr>
            <a:noAutofit/>
          </a:bodyPr>
          <a:lstStyle>
            <a:lvl1pPr marL="0" indent="0" algn="l">
              <a:buNone/>
              <a:defRPr sz="42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5326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461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5333"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5"/>
            <a:ext cx="9084733" cy="1500187"/>
          </a:xfrm>
        </p:spPr>
        <p:txBody>
          <a:bodyPr>
            <a:noAutofit/>
          </a:bodyPr>
          <a:lstStyle>
            <a:lvl1pPr marL="0" indent="0" algn="l">
              <a:buNone/>
              <a:defRPr sz="320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2"/>
            <a:ext cx="5317067" cy="322943"/>
          </a:xfrm>
        </p:spPr>
        <p:txBody>
          <a:bodyPr>
            <a:noAutofit/>
          </a:bodyPr>
          <a:lstStyle>
            <a:lvl1pPr marL="0" indent="0">
              <a:buNone/>
              <a:defRPr sz="24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93626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2"/>
            <a:ext cx="5317067" cy="322943"/>
          </a:xfrm>
        </p:spPr>
        <p:txBody>
          <a:bodyPr>
            <a:noAutofit/>
          </a:bodyPr>
          <a:lstStyle>
            <a:lvl1pPr marL="0" indent="0">
              <a:buNone/>
              <a:defRPr sz="24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635658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777240"/>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4251480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180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49041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6508"/>
            <a:ext cx="9080500" cy="2206053"/>
          </a:xfrm>
        </p:spPr>
        <p:txBody>
          <a:bodyPr/>
          <a:lstStyle>
            <a:lvl1pPr>
              <a:spcAft>
                <a:spcPts val="2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438748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5" y="1695451"/>
            <a:ext cx="9080500"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409744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872067"/>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47019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926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695451"/>
            <a:ext cx="5003195" cy="2103461"/>
          </a:xfrm>
        </p:spPr>
        <p:txBody>
          <a:bodyPr/>
          <a:lstStyle>
            <a:lvl1pPr>
              <a:spcAft>
                <a:spcPts val="16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872067"/>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297755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40218"/>
            <a:ext cx="1113367" cy="664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90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idx="1"/>
          </p:nvPr>
        </p:nvSpPr>
        <p:spPr>
          <a:xfrm>
            <a:off x="914400" y="2232661"/>
            <a:ext cx="10353523" cy="1500187"/>
          </a:xfrm>
        </p:spPr>
        <p:txBody>
          <a:bodyPr>
            <a:noAutofit/>
          </a:bodyPr>
          <a:lstStyle>
            <a:lvl1pPr marL="0" indent="0" algn="l">
              <a:buNone/>
              <a:defRPr sz="4267">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8951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1"/>
            <a:ext cx="10353523" cy="1500187"/>
          </a:xfrm>
        </p:spPr>
        <p:txBody>
          <a:bodyPr>
            <a:noAutofit/>
          </a:bodyPr>
          <a:lstStyle>
            <a:lvl1pPr marL="0" indent="0" algn="l">
              <a:buNone/>
              <a:defRPr sz="42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792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8287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2834"/>
            <a:ext cx="11559116" cy="63923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1734" y="-16933"/>
            <a:ext cx="1113367" cy="664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5333"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5"/>
            <a:ext cx="9084733" cy="1500187"/>
          </a:xfrm>
        </p:spPr>
        <p:txBody>
          <a:bodyPr>
            <a:noAutofit/>
          </a:bodyPr>
          <a:lstStyle>
            <a:lvl1pPr marL="0" indent="0" algn="l">
              <a:buNone/>
              <a:defRPr sz="3200">
                <a:solidFill>
                  <a:srgbClr val="0000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2"/>
            <a:ext cx="5317067" cy="322943"/>
          </a:xfrm>
        </p:spPr>
        <p:txBody>
          <a:bodyPr>
            <a:noAutofit/>
          </a:bodyPr>
          <a:lstStyle>
            <a:lvl1pPr marL="0" indent="0">
              <a:buNone/>
              <a:defRPr sz="24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653996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2834"/>
            <a:ext cx="11559116" cy="6392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5333"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5"/>
            <a:ext cx="9084733" cy="1500187"/>
          </a:xfrm>
        </p:spPr>
        <p:txBody>
          <a:bodyPr>
            <a:noAutofit/>
          </a:bodyPr>
          <a:lstStyle>
            <a:lvl1pPr marL="0" indent="0" algn="l">
              <a:buNone/>
              <a:defRPr sz="320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2"/>
            <a:ext cx="5317067" cy="322943"/>
          </a:xfrm>
        </p:spPr>
        <p:txBody>
          <a:bodyPr>
            <a:noAutofit/>
          </a:bodyPr>
          <a:lstStyle>
            <a:lvl1pPr marL="0" indent="0">
              <a:buNone/>
              <a:defRPr sz="24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282215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777240"/>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305027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5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BEBD-270C-F844-9A87-718CD3831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E90EF2-906C-1C40-8788-5A161DE69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A4D04-A4C2-844B-8F4F-8DE680DEE090}"/>
              </a:ext>
            </a:extLst>
          </p:cNvPr>
          <p:cNvSpPr>
            <a:spLocks noGrp="1"/>
          </p:cNvSpPr>
          <p:nvPr>
            <p:ph type="dt" sz="half" idx="10"/>
          </p:nvPr>
        </p:nvSpPr>
        <p:spPr/>
        <p:txBody>
          <a:bodyPr/>
          <a:lstStyle/>
          <a:p>
            <a:fld id="{632982C7-3727-324E-BEE6-8E8906AE05DC}" type="datetimeFigureOut">
              <a:rPr lang="en-US" smtClean="0"/>
              <a:t>10/6/2019</a:t>
            </a:fld>
            <a:endParaRPr lang="en-US"/>
          </a:p>
        </p:txBody>
      </p:sp>
      <p:sp>
        <p:nvSpPr>
          <p:cNvPr id="5" name="Footer Placeholder 4">
            <a:extLst>
              <a:ext uri="{FF2B5EF4-FFF2-40B4-BE49-F238E27FC236}">
                <a16:creationId xmlns:a16="http://schemas.microsoft.com/office/drawing/2014/main" id="{527CDA20-4506-3240-80A6-922A164A6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DABA6-736C-BE48-A032-01E6C6E1CCE8}"/>
              </a:ext>
            </a:extLst>
          </p:cNvPr>
          <p:cNvSpPr>
            <a:spLocks noGrp="1"/>
          </p:cNvSpPr>
          <p:nvPr>
            <p:ph type="sldNum" sz="quarter" idx="12"/>
          </p:nvPr>
        </p:nvSpPr>
        <p:spPr/>
        <p:txBody>
          <a:bodyPr/>
          <a:lstStyle/>
          <a:p>
            <a:fld id="{E198ED2C-3B0B-B549-84F9-833B877C1FD0}" type="slidenum">
              <a:rPr lang="en-US" smtClean="0"/>
              <a:t>‹#›</a:t>
            </a:fld>
            <a:endParaRPr lang="en-US"/>
          </a:p>
        </p:txBody>
      </p:sp>
    </p:spTree>
    <p:extLst>
      <p:ext uri="{BB962C8B-B14F-4D97-AF65-F5344CB8AC3E}">
        <p14:creationId xmlns:p14="http://schemas.microsoft.com/office/powerpoint/2010/main" val="395889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137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79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92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639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609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910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077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26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938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69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86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11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565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24686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Question">
    <p:spTree>
      <p:nvGrpSpPr>
        <p:cNvPr id="1" name=""/>
        <p:cNvGrpSpPr/>
        <p:nvPr/>
      </p:nvGrpSpPr>
      <p:grpSpPr>
        <a:xfrm>
          <a:off x="0" y="0"/>
          <a:ext cx="0" cy="0"/>
          <a:chOff x="0" y="0"/>
          <a:chExt cx="0" cy="0"/>
        </a:xfrm>
      </p:grpSpPr>
      <p:sp>
        <p:nvSpPr>
          <p:cNvPr id="2" name="Title 1"/>
          <p:cNvSpPr>
            <a:spLocks noGrp="1"/>
          </p:cNvSpPr>
          <p:nvPr>
            <p:ph type="title"/>
          </p:nvPr>
        </p:nvSpPr>
        <p:spPr>
          <a:xfrm>
            <a:off x="1" y="266700"/>
            <a:ext cx="12191999" cy="1447799"/>
          </a:xfrm>
          <a:prstGeom prst="rect">
            <a:avLst/>
          </a:prstGeom>
        </p:spPr>
        <p:txBody>
          <a:bodyPr anchor="t"/>
          <a:lstStyle>
            <a:lvl1pPr algn="ctr">
              <a:defRPr sz="2900" b="1">
                <a:solidFill>
                  <a:schemeClr val="tx1"/>
                </a:solidFill>
              </a:defRPr>
            </a:lvl1pPr>
          </a:lstStyle>
          <a:p>
            <a:r>
              <a:rPr lang="en-US" dirty="0"/>
              <a:t>Click to edit Master title style</a:t>
            </a:r>
          </a:p>
        </p:txBody>
      </p:sp>
      <p:sp>
        <p:nvSpPr>
          <p:cNvPr id="9" name="Text Placeholder 8"/>
          <p:cNvSpPr>
            <a:spLocks noGrp="1"/>
          </p:cNvSpPr>
          <p:nvPr>
            <p:ph type="body" sz="quarter" idx="10"/>
          </p:nvPr>
        </p:nvSpPr>
        <p:spPr>
          <a:xfrm>
            <a:off x="3403600" y="6362700"/>
            <a:ext cx="8483600" cy="495300"/>
          </a:xfrm>
          <a:prstGeom prst="rect">
            <a:avLst/>
          </a:prstGeom>
        </p:spPr>
        <p:txBody>
          <a:bodyPr anchor="b"/>
          <a:lstStyle>
            <a:lvl1pPr marL="0" indent="0">
              <a:buNone/>
              <a:defRPr sz="900" i="1">
                <a:solidFill>
                  <a:schemeClr val="tx1"/>
                </a:solidFill>
              </a:defRPr>
            </a:lvl1pPr>
          </a:lstStyle>
          <a:p>
            <a:pPr lvl="0"/>
            <a:endParaRPr lang="en-US" dirty="0"/>
          </a:p>
        </p:txBody>
      </p:sp>
    </p:spTree>
    <p:extLst>
      <p:ext uri="{BB962C8B-B14F-4D97-AF65-F5344CB8AC3E}">
        <p14:creationId xmlns:p14="http://schemas.microsoft.com/office/powerpoint/2010/main" val="3584493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A27233-BDAF-4E2E-A37E-EE41EC2511E3}"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9D71911-F53D-445D-81AE-6CEFA318844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710136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6F23-F949-440B-8214-DDA89297A9B5}"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673969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76C600-DBB9-4266-A328-BBDE936259A1}"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24A5ECC-6ED8-4B0B-99B7-939B756DDA0D}" type="slidenum">
              <a:rPr lang="en-US" altLang="en-US" smtClean="0">
                <a:solidFill>
                  <a:prstClr val="white">
                    <a:tint val="75000"/>
                  </a:prstClr>
                </a:solidFill>
              </a:rPr>
              <a:pPr/>
              <a:t>‹#›</a:t>
            </a:fld>
            <a:endParaRPr lang="en-US" altLang="en-US">
              <a:solidFill>
                <a:prstClr val="white">
                  <a:tint val="75000"/>
                </a:prstClr>
              </a:solidFill>
            </a:endParaRPr>
          </a:p>
        </p:txBody>
      </p:sp>
      <p:pic>
        <p:nvPicPr>
          <p:cNvPr id="7" name="Picture 6" descr="BHFY Talent Show Fly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914900"/>
            <a:ext cx="12255500" cy="1190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1045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B2EB53-86D9-43C6-9ED9-98BD5DFE9B2B}"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98D2511-7129-4610-BE57-4167B22CF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38167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8B207-F7CC-4B44-B95D-E25500CAD715}"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D2CDDD1-7BD8-4CCC-84D2-2A502762F00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794770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31FF82-5020-4E32-8244-2E5FECB376DF}"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211C426-A5EB-4853-B8A2-101A3D06BBE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649245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595E34-0BE2-4573-888A-4B189AF54ADD}"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87FC90C-3C5F-4526-B245-00F78B43D07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21250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024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EA8C44F-699F-4DB2-8D68-20B7102740CB}"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C41ED05-4DD9-45ED-8A77-2FA97CA2EF9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163350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78DCA2-437D-4C89-BC4C-BF4527EB644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BC24398-4990-4AE4-8DC5-32A6530E96F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85865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0977346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33674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2434107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606692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022228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893483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D9ABE-B0C2-4D05-AAE6-B0307095EABF}"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AE33858-85A6-4948-849A-708DD0135152}"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284187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ECFC7-9C0C-43ED-AC1E-92D3E456891F}"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48DF9B6-77F0-4043-B995-0608EDD77497}"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24545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03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3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33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1742D-61A8-4B5B-8CAD-A434418D8BF1}"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085E8-234B-4A0A-A29F-AE871C3B9B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78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30818" y="2161118"/>
            <a:ext cx="9080500" cy="20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487585"/>
            <a:ext cx="6633633" cy="14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fld id="{AD771C56-B7B2-42E7-86F8-CBE44966463B}" type="slidenum">
              <a:rPr lang="en-US" altLang="en-US" sz="800" smtClean="0">
                <a:solidFill>
                  <a:srgbClr val="A6A6A6"/>
                </a:solidFill>
                <a:cs typeface="Arial" panose="020B0604020202020204" pitchFamily="34" charset="0"/>
              </a:rPr>
              <a:pPr fontAlgn="base">
                <a:spcBef>
                  <a:spcPct val="0"/>
                </a:spcBef>
                <a:spcAft>
                  <a:spcPct val="0"/>
                </a:spcAft>
                <a:defRPr/>
              </a:pPr>
              <a:t>‹#›</a:t>
            </a:fld>
            <a:r>
              <a:rPr lang="en-US" altLang="en-US" sz="800">
                <a:solidFill>
                  <a:srgbClr val="000000"/>
                </a:solidFill>
              </a:rPr>
              <a:t>   </a:t>
            </a:r>
            <a:r>
              <a:rPr lang="en-US" altLang="en-US" sz="800">
                <a:solidFill>
                  <a:srgbClr val="A6A6A6"/>
                </a:solidFill>
                <a:cs typeface="Arial" panose="020B0604020202020204" pitchFamily="34" charset="0"/>
              </a:rPr>
              <a:t>|   © 2016 Funding the Next Generation  |  All Rights Reserved</a:t>
            </a:r>
          </a:p>
        </p:txBody>
      </p:sp>
      <p:sp>
        <p:nvSpPr>
          <p:cNvPr id="1028" name="Title Placeholder 3"/>
          <p:cNvSpPr>
            <a:spLocks noGrp="1"/>
          </p:cNvSpPr>
          <p:nvPr>
            <p:ph type="title"/>
          </p:nvPr>
        </p:nvSpPr>
        <p:spPr bwMode="auto">
          <a:xfrm>
            <a:off x="1062567" y="872068"/>
            <a:ext cx="8949267" cy="30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6971050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l" rtl="0" eaLnBrk="0" fontAlgn="base" hangingPunct="0">
        <a:spcBef>
          <a:spcPct val="0"/>
        </a:spcBef>
        <a:spcAft>
          <a:spcPct val="0"/>
        </a:spcAft>
        <a:defRPr sz="2667"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5pPr>
      <a:lvl6pPr marL="609585" algn="l" rtl="0" fontAlgn="base">
        <a:spcBef>
          <a:spcPct val="0"/>
        </a:spcBef>
        <a:spcAft>
          <a:spcPct val="0"/>
        </a:spcAft>
        <a:defRPr sz="2667" b="1">
          <a:solidFill>
            <a:schemeClr val="tx1"/>
          </a:solidFill>
          <a:latin typeface="Arial" charset="0"/>
          <a:ea typeface="ＭＳ Ｐゴシック" charset="0"/>
          <a:cs typeface="ＭＳ Ｐゴシック" charset="0"/>
        </a:defRPr>
      </a:lvl6pPr>
      <a:lvl7pPr marL="1219170" algn="l" rtl="0" fontAlgn="base">
        <a:spcBef>
          <a:spcPct val="0"/>
        </a:spcBef>
        <a:spcAft>
          <a:spcPct val="0"/>
        </a:spcAft>
        <a:defRPr sz="2667" b="1">
          <a:solidFill>
            <a:schemeClr val="tx1"/>
          </a:solidFill>
          <a:latin typeface="Arial" charset="0"/>
          <a:ea typeface="ＭＳ Ｐゴシック" charset="0"/>
          <a:cs typeface="ＭＳ Ｐゴシック" charset="0"/>
        </a:defRPr>
      </a:lvl7pPr>
      <a:lvl8pPr marL="1828754" algn="l" rtl="0" fontAlgn="base">
        <a:spcBef>
          <a:spcPct val="0"/>
        </a:spcBef>
        <a:spcAft>
          <a:spcPct val="0"/>
        </a:spcAft>
        <a:defRPr sz="2667" b="1">
          <a:solidFill>
            <a:schemeClr val="tx1"/>
          </a:solidFill>
          <a:latin typeface="Arial" charset="0"/>
          <a:ea typeface="ＭＳ Ｐゴシック" charset="0"/>
          <a:cs typeface="ＭＳ Ｐゴシック" charset="0"/>
        </a:defRPr>
      </a:lvl8pPr>
      <a:lvl9pPr marL="2438339" algn="l" rtl="0" fontAlgn="base">
        <a:spcBef>
          <a:spcPct val="0"/>
        </a:spcBef>
        <a:spcAft>
          <a:spcPct val="0"/>
        </a:spcAft>
        <a:defRPr sz="2667" b="1">
          <a:solidFill>
            <a:schemeClr val="tx1"/>
          </a:solidFill>
          <a:latin typeface="Arial" charset="0"/>
          <a:ea typeface="ＭＳ Ｐゴシック" charset="0"/>
          <a:cs typeface="ＭＳ Ｐゴシック" charset="0"/>
        </a:defRPr>
      </a:lvl9pPr>
    </p:titleStyle>
    <p:bodyStyle>
      <a:lvl1pPr marL="226478" indent="-226478"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S PGothic" panose="020B0600070205080204" pitchFamily="34" charset="-128"/>
        </a:defRPr>
      </a:lvl1pPr>
      <a:lvl2pPr marL="531271"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2pPr>
      <a:lvl3pPr marL="768331" indent="-2370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3pPr>
      <a:lvl4pPr marL="1073124"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4pPr>
      <a:lvl5pPr marL="1297485" indent="-2243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030818" y="2161118"/>
            <a:ext cx="9080500" cy="205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487585"/>
            <a:ext cx="6633633" cy="148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fld id="{AD771C56-B7B2-42E7-86F8-CBE44966463B}" type="slidenum">
              <a:rPr lang="en-US" altLang="en-US" sz="800" smtClean="0">
                <a:solidFill>
                  <a:srgbClr val="A6A6A6"/>
                </a:solidFill>
                <a:cs typeface="Arial" panose="020B0604020202020204" pitchFamily="34" charset="0"/>
              </a:rPr>
              <a:pPr fontAlgn="base">
                <a:spcBef>
                  <a:spcPct val="0"/>
                </a:spcBef>
                <a:spcAft>
                  <a:spcPct val="0"/>
                </a:spcAft>
                <a:defRPr/>
              </a:pPr>
              <a:t>‹#›</a:t>
            </a:fld>
            <a:r>
              <a:rPr lang="en-US" altLang="en-US" sz="800" dirty="0">
                <a:solidFill>
                  <a:srgbClr val="000000"/>
                </a:solidFill>
              </a:rPr>
              <a:t>   </a:t>
            </a:r>
            <a:r>
              <a:rPr lang="en-US" altLang="en-US" sz="800" dirty="0">
                <a:solidFill>
                  <a:srgbClr val="A6A6A6"/>
                </a:solidFill>
                <a:cs typeface="Arial" panose="020B0604020202020204" pitchFamily="34" charset="0"/>
              </a:rPr>
              <a:t>|   © 2018 Funding the Next Generation  |  All Rights Reserved</a:t>
            </a:r>
          </a:p>
        </p:txBody>
      </p:sp>
      <p:sp>
        <p:nvSpPr>
          <p:cNvPr id="1028" name="Title Placeholder 3"/>
          <p:cNvSpPr>
            <a:spLocks noGrp="1"/>
          </p:cNvSpPr>
          <p:nvPr>
            <p:ph type="title"/>
          </p:nvPr>
        </p:nvSpPr>
        <p:spPr bwMode="auto">
          <a:xfrm>
            <a:off x="1062567" y="872068"/>
            <a:ext cx="8949267" cy="309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0564157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l" rtl="0" eaLnBrk="0" fontAlgn="base" hangingPunct="0">
        <a:spcBef>
          <a:spcPct val="0"/>
        </a:spcBef>
        <a:spcAft>
          <a:spcPct val="0"/>
        </a:spcAft>
        <a:defRPr sz="2667"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667" b="1">
          <a:solidFill>
            <a:srgbClr val="260C76"/>
          </a:solidFill>
          <a:latin typeface="Arial" charset="0"/>
          <a:ea typeface="MS PGothic" panose="020B0600070205080204" pitchFamily="34" charset="-128"/>
          <a:cs typeface="MS PGothic" panose="020B0600070205080204" pitchFamily="34" charset="-128"/>
        </a:defRPr>
      </a:lvl5pPr>
      <a:lvl6pPr marL="609585" algn="l" rtl="0" fontAlgn="base">
        <a:spcBef>
          <a:spcPct val="0"/>
        </a:spcBef>
        <a:spcAft>
          <a:spcPct val="0"/>
        </a:spcAft>
        <a:defRPr sz="2667" b="1">
          <a:solidFill>
            <a:schemeClr val="tx1"/>
          </a:solidFill>
          <a:latin typeface="Arial" charset="0"/>
          <a:ea typeface="ＭＳ Ｐゴシック" charset="0"/>
          <a:cs typeface="ＭＳ Ｐゴシック" charset="0"/>
        </a:defRPr>
      </a:lvl6pPr>
      <a:lvl7pPr marL="1219170" algn="l" rtl="0" fontAlgn="base">
        <a:spcBef>
          <a:spcPct val="0"/>
        </a:spcBef>
        <a:spcAft>
          <a:spcPct val="0"/>
        </a:spcAft>
        <a:defRPr sz="2667" b="1">
          <a:solidFill>
            <a:schemeClr val="tx1"/>
          </a:solidFill>
          <a:latin typeface="Arial" charset="0"/>
          <a:ea typeface="ＭＳ Ｐゴシック" charset="0"/>
          <a:cs typeface="ＭＳ Ｐゴシック" charset="0"/>
        </a:defRPr>
      </a:lvl7pPr>
      <a:lvl8pPr marL="1828754" algn="l" rtl="0" fontAlgn="base">
        <a:spcBef>
          <a:spcPct val="0"/>
        </a:spcBef>
        <a:spcAft>
          <a:spcPct val="0"/>
        </a:spcAft>
        <a:defRPr sz="2667" b="1">
          <a:solidFill>
            <a:schemeClr val="tx1"/>
          </a:solidFill>
          <a:latin typeface="Arial" charset="0"/>
          <a:ea typeface="ＭＳ Ｐゴシック" charset="0"/>
          <a:cs typeface="ＭＳ Ｐゴシック" charset="0"/>
        </a:defRPr>
      </a:lvl8pPr>
      <a:lvl9pPr marL="2438339" algn="l" rtl="0" fontAlgn="base">
        <a:spcBef>
          <a:spcPct val="0"/>
        </a:spcBef>
        <a:spcAft>
          <a:spcPct val="0"/>
        </a:spcAft>
        <a:defRPr sz="2667" b="1">
          <a:solidFill>
            <a:schemeClr val="tx1"/>
          </a:solidFill>
          <a:latin typeface="Arial" charset="0"/>
          <a:ea typeface="ＭＳ Ｐゴシック" charset="0"/>
          <a:cs typeface="ＭＳ Ｐゴシック" charset="0"/>
        </a:defRPr>
      </a:lvl9pPr>
    </p:titleStyle>
    <p:bodyStyle>
      <a:lvl1pPr marL="226478" indent="-226478"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S PGothic" panose="020B0600070205080204" pitchFamily="34" charset="-128"/>
        </a:defRPr>
      </a:lvl1pPr>
      <a:lvl2pPr marL="531271"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2pPr>
      <a:lvl3pPr marL="768331" indent="-2370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3pPr>
      <a:lvl4pPr marL="1073124" indent="-304792"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4pPr>
      <a:lvl5pPr marL="1297485" indent="-224361" algn="l" rtl="0" eaLnBrk="0" fontAlgn="base" hangingPunct="0">
        <a:spcBef>
          <a:spcPct val="0"/>
        </a:spcBef>
        <a:spcAft>
          <a:spcPts val="1200"/>
        </a:spcAft>
        <a:buFont typeface="Arial" panose="020B0604020202020204" pitchFamily="34" charset="0"/>
        <a:buChar char="•"/>
        <a:defRPr sz="18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015DF-A4DD-4618-9DEF-7109081816E6}" type="datetimeFigureOut">
              <a:rPr lang="en-US" smtClean="0">
                <a:solidFill>
                  <a:prstClr val="black">
                    <a:tint val="75000"/>
                  </a:prstClr>
                </a:solidFill>
              </a:rPr>
              <a:pPr/>
              <a:t>10/6/2019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279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EE2AD8E-C663-41D6-BA97-0D7F589670E4}" type="datetime1">
              <a:rPr lang="en-US" altLang="en-US" smtClean="0">
                <a:solidFill>
                  <a:prstClr val="white">
                    <a:tint val="75000"/>
                    <a:alpha val="60000"/>
                  </a:prstClr>
                </a:solidFill>
              </a:rPr>
              <a:pPr/>
              <a:t>10/6/2019</a:t>
            </a:fld>
            <a:endParaRPr lang="en-US" alt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805230534"/>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2.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604" y="850790"/>
            <a:ext cx="2586723" cy="2754307"/>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4216667" y="4789569"/>
            <a:ext cx="6994967" cy="682948"/>
          </a:xfrm>
        </p:spPr>
        <p:txBody>
          <a:bodyPr/>
          <a:lstStyle/>
          <a:p>
            <a:r>
              <a:rPr lang="en-US" altLang="en-US" dirty="0"/>
              <a:t>Margaret Brodkin</a:t>
            </a:r>
          </a:p>
        </p:txBody>
      </p:sp>
      <p:sp>
        <p:nvSpPr>
          <p:cNvPr id="11269" name="Title 2"/>
          <p:cNvSpPr>
            <a:spLocks noGrp="1"/>
          </p:cNvSpPr>
          <p:nvPr>
            <p:ph type="ctrTitle"/>
          </p:nvPr>
        </p:nvSpPr>
        <p:spPr>
          <a:xfrm>
            <a:off x="3265931" y="1520655"/>
            <a:ext cx="8676928" cy="2245488"/>
          </a:xfrm>
        </p:spPr>
        <p:txBody>
          <a:bodyPr/>
          <a:lstStyle/>
          <a:p>
            <a:br>
              <a:rPr lang="en-US" altLang="en-US" sz="5400" dirty="0"/>
            </a:br>
            <a:br>
              <a:rPr lang="en-US" altLang="en-US" sz="5400" dirty="0"/>
            </a:br>
            <a:r>
              <a:rPr lang="en-US" altLang="en-US" sz="5400" dirty="0"/>
              <a:t>Strategies, Challenges, Lessons </a:t>
            </a:r>
            <a:br>
              <a:rPr lang="en-US" altLang="en-US" sz="5400" dirty="0"/>
            </a:br>
            <a:br>
              <a:rPr lang="en-US" altLang="en-US" sz="5400" dirty="0"/>
            </a:br>
            <a:r>
              <a:rPr lang="en-US" altLang="en-US" sz="4400" dirty="0"/>
              <a:t>Learned from Budget Wars and Children and Youth Ballot Measure </a:t>
            </a:r>
            <a:r>
              <a:rPr lang="en-US" altLang="en-US" sz="4400" dirty="0" err="1"/>
              <a:t>Campaings</a:t>
            </a:r>
            <a:br>
              <a:rPr lang="en-US" altLang="en-US" sz="5333" dirty="0"/>
            </a:br>
            <a:br>
              <a:rPr lang="en-US" altLang="en-US" sz="5333" dirty="0"/>
            </a:br>
            <a:endParaRPr lang="en-US" altLang="en-US" sz="4000" dirty="0"/>
          </a:p>
        </p:txBody>
      </p:sp>
      <p:sp>
        <p:nvSpPr>
          <p:cNvPr id="4" name="Text Placeholder 3"/>
          <p:cNvSpPr>
            <a:spLocks noGrp="1"/>
          </p:cNvSpPr>
          <p:nvPr>
            <p:ph type="body" sz="quarter" idx="10"/>
          </p:nvPr>
        </p:nvSpPr>
        <p:spPr>
          <a:xfrm>
            <a:off x="4216667" y="5356160"/>
            <a:ext cx="4868779" cy="809098"/>
          </a:xfrm>
        </p:spPr>
        <p:txBody>
          <a:bodyPr>
            <a:normAutofit/>
          </a:bodyPr>
          <a:lstStyle/>
          <a:p>
            <a:pPr>
              <a:buFont typeface="Arial" charset="0"/>
              <a:buNone/>
              <a:defRPr/>
            </a:pPr>
            <a:r>
              <a:rPr lang="en-US" sz="2800" dirty="0">
                <a:ea typeface="ＭＳ Ｐゴシック" charset="0"/>
                <a:cs typeface="ＭＳ Ｐゴシック" charset="0"/>
              </a:rPr>
              <a:t>2019</a:t>
            </a:r>
          </a:p>
        </p:txBody>
      </p:sp>
    </p:spTree>
    <p:extLst>
      <p:ext uri="{BB962C8B-B14F-4D97-AF65-F5344CB8AC3E}">
        <p14:creationId xmlns:p14="http://schemas.microsoft.com/office/powerpoint/2010/main" val="8751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839385"/>
            <a:ext cx="12192001" cy="77258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howcard Gothic" panose="04020904020102020604" pitchFamily="82" charset="0"/>
                <a:ea typeface="+mn-ea"/>
                <a:cs typeface="+mn-cs"/>
              </a:rPr>
              <a:t>      </a:t>
            </a:r>
            <a:r>
              <a:rPr kumimoji="0" lang="en-US" sz="3200" b="1" i="0" u="none" strike="noStrike" kern="1200" cap="none" spc="0" normalizeH="0" baseline="0" noProof="0" dirty="0">
                <a:ln>
                  <a:noFill/>
                </a:ln>
                <a:solidFill>
                  <a:srgbClr val="FFFFFF"/>
                </a:solidFill>
                <a:effectLst/>
                <a:uLnTx/>
                <a:uFillTx/>
                <a:latin typeface="Arial"/>
                <a:ea typeface="+mn-ea"/>
                <a:cs typeface="+mn-cs"/>
              </a:rPr>
              <a:t>INVENTING THE CHILDREN’S FUND </a:t>
            </a:r>
          </a:p>
        </p:txBody>
      </p:sp>
      <p:pic>
        <p:nvPicPr>
          <p:cNvPr id="1536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818" y="1023265"/>
            <a:ext cx="1301749"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Content Placeholder 7"/>
          <p:cNvSpPr>
            <a:spLocks noGrp="1"/>
          </p:cNvSpPr>
          <p:nvPr>
            <p:ph idx="1"/>
          </p:nvPr>
        </p:nvSpPr>
        <p:spPr>
          <a:xfrm>
            <a:off x="589741" y="2837705"/>
            <a:ext cx="6678567" cy="3754874"/>
          </a:xfrm>
        </p:spPr>
        <p:txBody>
          <a:bodyPr/>
          <a:lstStyle/>
          <a:p>
            <a:pPr lvl="1">
              <a:buFont typeface="Arial" panose="020B0604020202020204" pitchFamily="34" charset="0"/>
              <a:buChar char="•"/>
            </a:pPr>
            <a:r>
              <a:rPr lang="en-US" sz="4000" dirty="0"/>
              <a:t>Institutionalizing funding for kids – annual set-aside of property tax</a:t>
            </a:r>
          </a:p>
          <a:p>
            <a:pPr lvl="1">
              <a:buFont typeface="Arial" panose="020B0604020202020204" pitchFamily="34" charset="0"/>
              <a:buChar char="•"/>
            </a:pPr>
            <a:r>
              <a:rPr lang="en-US" sz="4000" dirty="0"/>
              <a:t>Protecting existing funding – Children’s baseline</a:t>
            </a:r>
          </a:p>
          <a:p>
            <a:pPr>
              <a:spcAft>
                <a:spcPts val="1200"/>
              </a:spcAft>
              <a:defRPr/>
            </a:pPr>
            <a:endParaRPr lang="en-US" altLang="en-US" sz="2400" dirty="0"/>
          </a:p>
        </p:txBody>
      </p:sp>
      <p:sp>
        <p:nvSpPr>
          <p:cNvPr id="15365" name="Rectangle 2"/>
          <p:cNvSpPr>
            <a:spLocks noGrp="1" noChangeArrowheads="1"/>
          </p:cNvSpPr>
          <p:nvPr>
            <p:ph type="title"/>
          </p:nvPr>
        </p:nvSpPr>
        <p:spPr>
          <a:xfrm>
            <a:off x="1570567" y="750520"/>
            <a:ext cx="5838092" cy="906957"/>
          </a:xfrm>
        </p:spPr>
        <p:txBody>
          <a:bodyPr anchor="t">
            <a:noAutofit/>
          </a:bodyPr>
          <a:lstStyle/>
          <a:p>
            <a:pPr eaLnBrk="1" hangingPunct="1">
              <a:defRPr/>
            </a:pPr>
            <a:r>
              <a:rPr lang="en-US" altLang="en-US" sz="3600" dirty="0">
                <a:ea typeface="MS PGothic" charset="-128"/>
                <a:cs typeface="ＭＳ Ｐゴシック" charset="0"/>
              </a:rPr>
              <a:t>Amending the City Charter</a:t>
            </a:r>
            <a:br>
              <a:rPr lang="en-US" altLang="en-US" sz="3600" dirty="0">
                <a:ea typeface="MS PGothic" charset="-128"/>
                <a:cs typeface="ＭＳ Ｐゴシック" charset="0"/>
              </a:rPr>
            </a:br>
            <a:r>
              <a:rPr lang="en-US" altLang="en-US" sz="3600" dirty="0">
                <a:ea typeface="MS PGothic" charset="-128"/>
                <a:cs typeface="ＭＳ Ｐゴシック" charset="0"/>
              </a:rPr>
              <a:t>              </a:t>
            </a:r>
          </a:p>
        </p:txBody>
      </p:sp>
      <p:pic>
        <p:nvPicPr>
          <p:cNvPr id="4" name="Picture 3">
            <a:extLst>
              <a:ext uri="{FF2B5EF4-FFF2-40B4-BE49-F238E27FC236}">
                <a16:creationId xmlns:a16="http://schemas.microsoft.com/office/drawing/2014/main" id="{71E589D5-9E41-4C3F-8E51-E3253BDAC1D8}"/>
              </a:ext>
            </a:extLst>
          </p:cNvPr>
          <p:cNvPicPr>
            <a:picLocks noChangeAspect="1"/>
          </p:cNvPicPr>
          <p:nvPr/>
        </p:nvPicPr>
        <p:blipFill>
          <a:blip r:embed="rId3"/>
          <a:stretch>
            <a:fillRect/>
          </a:stretch>
        </p:blipFill>
        <p:spPr>
          <a:xfrm>
            <a:off x="7595220" y="376619"/>
            <a:ext cx="4066667" cy="6104762"/>
          </a:xfrm>
          <a:prstGeom prst="rect">
            <a:avLst/>
          </a:prstGeom>
        </p:spPr>
      </p:pic>
    </p:spTree>
    <p:extLst>
      <p:ext uri="{BB962C8B-B14F-4D97-AF65-F5344CB8AC3E}">
        <p14:creationId xmlns:p14="http://schemas.microsoft.com/office/powerpoint/2010/main" val="64750542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Content Placeholder 7"/>
          <p:cNvSpPr>
            <a:spLocks noGrp="1"/>
          </p:cNvSpPr>
          <p:nvPr>
            <p:ph idx="1"/>
          </p:nvPr>
        </p:nvSpPr>
        <p:spPr>
          <a:xfrm>
            <a:off x="2509982" y="2041237"/>
            <a:ext cx="5631866" cy="4001095"/>
          </a:xfrm>
        </p:spPr>
        <p:txBody>
          <a:bodyPr/>
          <a:lstStyle/>
          <a:p>
            <a:pPr>
              <a:spcAft>
                <a:spcPts val="1200"/>
              </a:spcAft>
            </a:pPr>
            <a:endParaRPr lang="en-US" sz="2000" dirty="0"/>
          </a:p>
          <a:p>
            <a:pPr>
              <a:spcAft>
                <a:spcPts val="1200"/>
              </a:spcAft>
            </a:pPr>
            <a:r>
              <a:rPr lang="en-US" sz="2000" dirty="0"/>
              <a:t>Elections are powerful – the magic of local campaigns</a:t>
            </a:r>
          </a:p>
          <a:p>
            <a:pPr lvl="1">
              <a:buFont typeface="Arial" panose="020B0604020202020204" pitchFamily="34" charset="0"/>
              <a:buChar char="•"/>
            </a:pPr>
            <a:r>
              <a:rPr lang="en-US" sz="2000" dirty="0"/>
              <a:t>Take the initiative – frame the issue</a:t>
            </a:r>
          </a:p>
          <a:p>
            <a:pPr lvl="1">
              <a:buFont typeface="Arial" panose="020B0604020202020204" pitchFamily="34" charset="0"/>
              <a:buChar char="•"/>
            </a:pPr>
            <a:r>
              <a:rPr lang="en-US" sz="2000" dirty="0"/>
              <a:t>Political hardball is essential</a:t>
            </a:r>
          </a:p>
          <a:p>
            <a:pPr lvl="1">
              <a:buFont typeface="Arial" panose="020B0604020202020204" pitchFamily="34" charset="0"/>
              <a:buChar char="•"/>
            </a:pPr>
            <a:r>
              <a:rPr lang="en-US" sz="2000" dirty="0"/>
              <a:t>Propose a solution</a:t>
            </a:r>
          </a:p>
          <a:p>
            <a:pPr marL="226479" lvl="1" indent="0">
              <a:buNone/>
            </a:pPr>
            <a:endParaRPr lang="en-US" sz="2000" dirty="0"/>
          </a:p>
          <a:p>
            <a:pPr marL="201168" lvl="1" indent="0">
              <a:buNone/>
            </a:pPr>
            <a:r>
              <a:rPr lang="en-US" sz="2000" dirty="0"/>
              <a:t>“Never doubt that a small group of committed citizens can change the world.  Indeed it is the only thing that ever has.”  – Margaret Mead</a:t>
            </a:r>
          </a:p>
        </p:txBody>
      </p:sp>
      <p:sp>
        <p:nvSpPr>
          <p:cNvPr id="14340" name="Rectangle 2"/>
          <p:cNvSpPr>
            <a:spLocks noGrp="1" noChangeArrowheads="1"/>
          </p:cNvSpPr>
          <p:nvPr>
            <p:ph type="title"/>
          </p:nvPr>
        </p:nvSpPr>
        <p:spPr>
          <a:xfrm>
            <a:off x="2213434" y="251066"/>
            <a:ext cx="5772923" cy="678759"/>
          </a:xfrm>
        </p:spPr>
        <p:txBody>
          <a:bodyPr anchor="t">
            <a:normAutofit fontScale="90000"/>
          </a:bodyPr>
          <a:lstStyle/>
          <a:p>
            <a:pPr>
              <a:defRPr/>
            </a:pPr>
            <a:r>
              <a:rPr lang="en-US" dirty="0">
                <a:ea typeface="ＭＳ Ｐゴシック" charset="0"/>
                <a:cs typeface="ＭＳ Ｐゴシック" charset="0"/>
              </a:rPr>
              <a:t>               </a:t>
            </a:r>
            <a:br>
              <a:rPr lang="en-US" dirty="0">
                <a:ea typeface="ＭＳ Ｐゴシック" charset="0"/>
                <a:cs typeface="ＭＳ Ｐゴシック" charset="0"/>
              </a:rPr>
            </a:br>
            <a:r>
              <a:rPr lang="en-US" dirty="0">
                <a:ea typeface="ＭＳ Ｐゴシック" charset="0"/>
                <a:cs typeface="ＭＳ Ｐゴシック" charset="0"/>
              </a:rPr>
              <a:t>GOING TO THE PUBLIC</a:t>
            </a:r>
            <a:br>
              <a:rPr lang="en-US" dirty="0">
                <a:ea typeface="ＭＳ Ｐゴシック" charset="0"/>
                <a:cs typeface="ＭＳ Ｐゴシック" charset="0"/>
              </a:rPr>
            </a:br>
            <a:r>
              <a:rPr lang="en-US" dirty="0">
                <a:ea typeface="ＭＳ Ｐゴシック" charset="0"/>
                <a:cs typeface="ＭＳ Ｐゴシック" charset="0"/>
              </a:rPr>
              <a:t>Circumventing City Hall</a:t>
            </a:r>
            <a:br>
              <a:rPr lang="en-US" dirty="0">
                <a:ea typeface="ＭＳ Ｐゴシック" charset="0"/>
                <a:cs typeface="ＭＳ Ｐゴシック" charset="0"/>
              </a:rPr>
            </a:br>
            <a:r>
              <a:rPr lang="en-US" dirty="0">
                <a:ea typeface="ＭＳ Ｐゴシック" charset="0"/>
                <a:cs typeface="ＭＳ Ｐゴシック" charset="0"/>
              </a:rPr>
              <a:t>          </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3559" name="Rectangle 2"/>
          <p:cNvSpPr txBox="1">
            <a:spLocks noChangeArrowheads="1"/>
          </p:cNvSpPr>
          <p:nvPr/>
        </p:nvSpPr>
        <p:spPr bwMode="auto">
          <a:xfrm>
            <a:off x="803564" y="1718734"/>
            <a:ext cx="7536103" cy="397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68,000 signatures          Power</a:t>
            </a:r>
          </a:p>
        </p:txBody>
      </p:sp>
      <p:pic>
        <p:nvPicPr>
          <p:cNvPr id="2" name="Picture 1"/>
          <p:cNvPicPr>
            <a:picLocks noChangeAspect="1"/>
          </p:cNvPicPr>
          <p:nvPr/>
        </p:nvPicPr>
        <p:blipFill rotWithShape="1">
          <a:blip r:embed="rId3"/>
          <a:srcRect b="28379"/>
          <a:stretch/>
        </p:blipFill>
        <p:spPr>
          <a:xfrm>
            <a:off x="8578851" y="-70273"/>
            <a:ext cx="3613149" cy="33832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858" y="3232256"/>
            <a:ext cx="3631142" cy="37546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40" y="3511604"/>
            <a:ext cx="2130448" cy="2116997"/>
          </a:xfrm>
          <a:prstGeom prst="rect">
            <a:avLst/>
          </a:prstGeom>
        </p:spPr>
      </p:pic>
      <p:sp>
        <p:nvSpPr>
          <p:cNvPr id="3" name="Equal 2"/>
          <p:cNvSpPr/>
          <p:nvPr/>
        </p:nvSpPr>
        <p:spPr>
          <a:xfrm>
            <a:off x="3849610" y="1644203"/>
            <a:ext cx="439816" cy="534295"/>
          </a:xfrm>
          <a:prstGeom prst="math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822017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0113"/>
            <a:ext cx="12192000" cy="653352"/>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OUTCOME HAS BEEN TRANSFORMATIVE</a:t>
            </a:r>
          </a:p>
        </p:txBody>
      </p:sp>
      <p:pic>
        <p:nvPicPr>
          <p:cNvPr id="1536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818" y="773995"/>
            <a:ext cx="1301749"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Content Placeholder 7"/>
          <p:cNvSpPr>
            <a:spLocks noGrp="1"/>
          </p:cNvSpPr>
          <p:nvPr>
            <p:ph idx="1"/>
          </p:nvPr>
        </p:nvSpPr>
        <p:spPr>
          <a:xfrm>
            <a:off x="792450" y="2447734"/>
            <a:ext cx="7206974" cy="3847208"/>
          </a:xfrm>
        </p:spPr>
        <p:txBody>
          <a:bodyPr/>
          <a:lstStyle/>
          <a:p>
            <a:pPr>
              <a:spcAft>
                <a:spcPts val="1200"/>
              </a:spcAft>
              <a:defRPr/>
            </a:pPr>
            <a:r>
              <a:rPr lang="en-US" altLang="en-US" sz="1800" dirty="0"/>
              <a:t>Focus on prevention </a:t>
            </a:r>
          </a:p>
          <a:p>
            <a:pPr>
              <a:spcAft>
                <a:spcPts val="1200"/>
              </a:spcAft>
              <a:defRPr/>
            </a:pPr>
            <a:r>
              <a:rPr lang="en-US" altLang="en-US" sz="1800" dirty="0"/>
              <a:t>Expanded opportunities for children, youth, families</a:t>
            </a:r>
          </a:p>
          <a:p>
            <a:pPr>
              <a:spcAft>
                <a:spcPts val="1200"/>
              </a:spcAft>
              <a:defRPr/>
            </a:pPr>
            <a:r>
              <a:rPr lang="en-US" altLang="en-US" sz="1800" dirty="0"/>
              <a:t>Powerful department in local government for planning, coordination, accountability, transparency, and community engagement</a:t>
            </a:r>
          </a:p>
          <a:p>
            <a:pPr>
              <a:spcAft>
                <a:spcPts val="1200"/>
              </a:spcAft>
              <a:defRPr/>
            </a:pPr>
            <a:r>
              <a:rPr lang="en-US" altLang="en-US" sz="1800" dirty="0"/>
              <a:t>Policy and systems reform – enabled by discretionary funds and local office for children’s issues</a:t>
            </a:r>
          </a:p>
          <a:p>
            <a:pPr>
              <a:spcAft>
                <a:spcPts val="1200"/>
              </a:spcAft>
              <a:defRPr/>
            </a:pPr>
            <a:r>
              <a:rPr lang="en-US" altLang="en-US" sz="1800" dirty="0"/>
              <a:t>Leveraging of other dollars</a:t>
            </a:r>
          </a:p>
          <a:p>
            <a:pPr>
              <a:spcAft>
                <a:spcPts val="1200"/>
              </a:spcAft>
              <a:defRPr/>
            </a:pPr>
            <a:r>
              <a:rPr lang="en-US" altLang="en-US" sz="1800" dirty="0"/>
              <a:t>Youth leadership in City Hall</a:t>
            </a:r>
          </a:p>
          <a:p>
            <a:pPr>
              <a:spcAft>
                <a:spcPts val="1200"/>
              </a:spcAft>
              <a:defRPr/>
            </a:pPr>
            <a:r>
              <a:rPr lang="en-US" altLang="en-US" sz="1800" dirty="0"/>
              <a:t>Children’s constituency empowered</a:t>
            </a:r>
          </a:p>
          <a:p>
            <a:pPr marL="0" indent="0" algn="ctr">
              <a:spcAft>
                <a:spcPts val="1200"/>
              </a:spcAft>
              <a:buNone/>
              <a:defRPr/>
            </a:pPr>
            <a:r>
              <a:rPr lang="en-US" altLang="en-US" sz="1800" b="1" dirty="0"/>
              <a:t>NOTE: RETURN ON INVESTMENT WAS HUGE.</a:t>
            </a:r>
          </a:p>
        </p:txBody>
      </p:sp>
      <p:sp>
        <p:nvSpPr>
          <p:cNvPr id="15365" name="Rectangle 2"/>
          <p:cNvSpPr>
            <a:spLocks noGrp="1" noChangeArrowheads="1"/>
          </p:cNvSpPr>
          <p:nvPr>
            <p:ph type="title"/>
          </p:nvPr>
        </p:nvSpPr>
        <p:spPr>
          <a:xfrm>
            <a:off x="2051508" y="347759"/>
            <a:ext cx="5742517" cy="412749"/>
          </a:xfrm>
        </p:spPr>
        <p:txBody>
          <a:bodyPr anchor="t">
            <a:normAutofit fontScale="90000"/>
          </a:bodyPr>
          <a:lstStyle/>
          <a:p>
            <a:pPr eaLnBrk="1" hangingPunct="1">
              <a:defRPr/>
            </a:pPr>
            <a:r>
              <a:rPr lang="en-US" altLang="en-US" dirty="0">
                <a:ea typeface="MS PGothic" charset="-128"/>
                <a:cs typeface="ＭＳ Ｐゴシック" charset="0"/>
              </a:rPr>
              <a:t>                    </a:t>
            </a:r>
            <a:br>
              <a:rPr lang="en-US" altLang="en-US" dirty="0">
                <a:ea typeface="MS PGothic" charset="-128"/>
                <a:cs typeface="ＭＳ Ｐゴシック" charset="0"/>
              </a:rPr>
            </a:br>
            <a:r>
              <a:rPr lang="en-US" altLang="en-US" dirty="0">
                <a:ea typeface="MS PGothic" charset="-128"/>
                <a:cs typeface="ＭＳ Ｐゴシック" charset="0"/>
              </a:rPr>
              <a:t>BENEFITS OF THE SAN FRANCISCO CHILDREN &amp; YOUTH FUND</a:t>
            </a:r>
          </a:p>
        </p:txBody>
      </p:sp>
      <p:sp>
        <p:nvSpPr>
          <p:cNvPr id="15367" name="Rectangle 2"/>
          <p:cNvSpPr txBox="1">
            <a:spLocks noChangeArrowheads="1"/>
          </p:cNvSpPr>
          <p:nvPr/>
        </p:nvSpPr>
        <p:spPr bwMode="auto">
          <a:xfrm>
            <a:off x="1919818" y="1718734"/>
            <a:ext cx="5742516" cy="51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701" y="842434"/>
            <a:ext cx="3924300" cy="5041900"/>
          </a:xfrm>
          <a:prstGeom prst="rect">
            <a:avLst/>
          </a:prstGeom>
        </p:spPr>
      </p:pic>
    </p:spTree>
    <p:extLst>
      <p:ext uri="{BB962C8B-B14F-4D97-AF65-F5344CB8AC3E}">
        <p14:creationId xmlns:p14="http://schemas.microsoft.com/office/powerpoint/2010/main" val="66204229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410" y="1352021"/>
            <a:ext cx="7304939" cy="776816"/>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30723" name="Picture 8" descr="children-silhouet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39" y="509588"/>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ontent Placeholder 7"/>
          <p:cNvSpPr>
            <a:spLocks noGrp="1"/>
          </p:cNvSpPr>
          <p:nvPr>
            <p:ph idx="1"/>
          </p:nvPr>
        </p:nvSpPr>
        <p:spPr>
          <a:xfrm>
            <a:off x="230659" y="2583200"/>
            <a:ext cx="6281509" cy="3077766"/>
          </a:xfrm>
        </p:spPr>
        <p:txBody>
          <a:bodyPr/>
          <a:lstStyle/>
          <a:p>
            <a:pPr eaLnBrk="1" fontAlgn="auto" hangingPunct="1">
              <a:spcBef>
                <a:spcPts val="0"/>
              </a:spcBef>
              <a:spcAft>
                <a:spcPts val="1200"/>
              </a:spcAft>
              <a:defRPr/>
            </a:pPr>
            <a:r>
              <a:rPr lang="en-US" altLang="en-US" sz="2000" dirty="0">
                <a:cs typeface="ＭＳ Ｐゴシック" charset="0"/>
              </a:rPr>
              <a:t>All ages – San Francisco, 8 counties in Florida, Seattle, Portland, Oakland, Baltimore, King County</a:t>
            </a:r>
          </a:p>
          <a:p>
            <a:pPr eaLnBrk="1" fontAlgn="auto" hangingPunct="1">
              <a:spcBef>
                <a:spcPts val="0"/>
              </a:spcBef>
              <a:spcAft>
                <a:spcPts val="1200"/>
              </a:spcAft>
              <a:defRPr/>
            </a:pPr>
            <a:r>
              <a:rPr lang="en-US" altLang="en-US" sz="2000" dirty="0">
                <a:cs typeface="ＭＳ Ｐゴシック" charset="0"/>
              </a:rPr>
              <a:t>Preschool – Denver, San Antonio, San Francisco, Cincinnati</a:t>
            </a:r>
          </a:p>
          <a:p>
            <a:pPr eaLnBrk="1" fontAlgn="auto" hangingPunct="1">
              <a:spcBef>
                <a:spcPts val="0"/>
              </a:spcBef>
              <a:spcAft>
                <a:spcPts val="1200"/>
              </a:spcAft>
              <a:defRPr/>
            </a:pPr>
            <a:r>
              <a:rPr lang="en-US" altLang="en-US" sz="2000" dirty="0">
                <a:cs typeface="ＭＳ Ｐゴシック" charset="0"/>
              </a:rPr>
              <a:t>Violence Prevention – Little Rock, San Bernardino, Oakland, Santa Rosa</a:t>
            </a:r>
          </a:p>
          <a:p>
            <a:pPr eaLnBrk="1" fontAlgn="auto" hangingPunct="1">
              <a:spcBef>
                <a:spcPts val="0"/>
              </a:spcBef>
              <a:spcAft>
                <a:spcPts val="1200"/>
              </a:spcAft>
              <a:defRPr/>
            </a:pPr>
            <a:r>
              <a:rPr lang="en-US" altLang="en-US" sz="2000" dirty="0">
                <a:cs typeface="ＭＳ Ｐゴシック" charset="0"/>
              </a:rPr>
              <a:t>Mental health – 8 counties in Missouri, 3 counties in Ohio</a:t>
            </a:r>
          </a:p>
          <a:p>
            <a:pPr eaLnBrk="1" fontAlgn="auto" hangingPunct="1">
              <a:spcBef>
                <a:spcPts val="0"/>
              </a:spcBef>
              <a:spcAft>
                <a:spcPts val="1200"/>
              </a:spcAft>
              <a:defRPr/>
            </a:pPr>
            <a:r>
              <a:rPr lang="en-US" altLang="en-US" sz="2000" dirty="0">
                <a:cs typeface="ＭＳ Ｐゴシック" charset="0"/>
              </a:rPr>
              <a:t>Soda – Philadelphia, San Francisco, Oakland, Albany, Berkeley, Boulder</a:t>
            </a:r>
          </a:p>
        </p:txBody>
      </p:sp>
      <p:sp>
        <p:nvSpPr>
          <p:cNvPr id="29701" name="Rectangle 2"/>
          <p:cNvSpPr>
            <a:spLocks noGrp="1" noChangeArrowheads="1"/>
          </p:cNvSpPr>
          <p:nvPr>
            <p:ph type="title"/>
          </p:nvPr>
        </p:nvSpPr>
        <p:spPr>
          <a:xfrm>
            <a:off x="1480457" y="459751"/>
            <a:ext cx="9855199" cy="564321"/>
          </a:xfrm>
        </p:spPr>
        <p:txBody>
          <a:bodyPr anchor="t">
            <a:normAutofit fontScale="90000"/>
          </a:bodyPr>
          <a:lstStyle/>
          <a:p>
            <a:pPr algn="ctr">
              <a:defRPr/>
            </a:pPr>
            <a:r>
              <a:rPr lang="en-US" altLang="en-US" sz="4267" dirty="0">
                <a:ea typeface="MS PGothic" charset="-128"/>
                <a:cs typeface="ＭＳ Ｐゴシック" charset="0"/>
              </a:rPr>
              <a:t>An Emerging Movement</a:t>
            </a:r>
          </a:p>
        </p:txBody>
      </p:sp>
      <p:sp>
        <p:nvSpPr>
          <p:cNvPr id="30727" name="Rectangle 2"/>
          <p:cNvSpPr txBox="1">
            <a:spLocks noChangeArrowheads="1"/>
          </p:cNvSpPr>
          <p:nvPr/>
        </p:nvSpPr>
        <p:spPr bwMode="auto">
          <a:xfrm>
            <a:off x="775066" y="1487281"/>
            <a:ext cx="6563283"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CHILDREN’S FUNDS IN U.S.</a:t>
            </a:r>
          </a:p>
        </p:txBody>
      </p:sp>
      <p:pic>
        <p:nvPicPr>
          <p:cNvPr id="10" name="Picture 8" descr="children-silhouet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734" y="477309"/>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509" t="4742" r="12081"/>
          <a:stretch/>
        </p:blipFill>
        <p:spPr>
          <a:xfrm>
            <a:off x="6898034" y="1352021"/>
            <a:ext cx="4926427" cy="4160950"/>
          </a:xfrm>
          <a:prstGeom prst="rect">
            <a:avLst/>
          </a:prstGeom>
        </p:spPr>
      </p:pic>
    </p:spTree>
    <p:extLst>
      <p:ext uri="{BB962C8B-B14F-4D97-AF65-F5344CB8AC3E}">
        <p14:creationId xmlns:p14="http://schemas.microsoft.com/office/powerpoint/2010/main" val="57241236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descr="http://forumfyi.org/files/dedicated_funds_for_children_and_you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672"/>
            <a:ext cx="12425623" cy="771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5588160" y="1999812"/>
            <a:ext cx="7086600" cy="1186830"/>
          </a:xfrm>
        </p:spPr>
        <p:txBody>
          <a:bodyPr/>
          <a:lstStyle/>
          <a:p>
            <a:r>
              <a:rPr lang="en-US" altLang="en-US" sz="5333" dirty="0"/>
              <a:t>The BASICS</a:t>
            </a:r>
          </a:p>
        </p:txBody>
      </p:sp>
    </p:spTree>
    <p:extLst>
      <p:ext uri="{BB962C8B-B14F-4D97-AF65-F5344CB8AC3E}">
        <p14:creationId xmlns:p14="http://schemas.microsoft.com/office/powerpoint/2010/main" val="182667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21367"/>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altLang="en-US" sz="13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185"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130174" y="2592918"/>
            <a:ext cx="8229600" cy="4265082"/>
          </a:xfrm>
        </p:spPr>
        <p:txBody>
          <a:bodyPr>
            <a:normAutofit fontScale="25000" lnSpcReduction="20000"/>
          </a:bodyPr>
          <a:lstStyle/>
          <a:p>
            <a:pPr marL="914400" lvl="2" indent="0" fontAlgn="base">
              <a:lnSpc>
                <a:spcPct val="100000"/>
              </a:lnSpc>
              <a:spcBef>
                <a:spcPct val="0"/>
              </a:spcBef>
              <a:spcAft>
                <a:spcPts val="1200"/>
              </a:spcAft>
              <a:buNone/>
              <a:defRPr/>
            </a:pPr>
            <a:r>
              <a:rPr lang="en-US" altLang="en-US" sz="13000" b="1" dirty="0">
                <a:solidFill>
                  <a:srgbClr val="000000"/>
                </a:solidFill>
                <a:latin typeface="Arial"/>
              </a:rPr>
              <a:t>REALLOCATE EXISTING DOLLARS</a:t>
            </a:r>
          </a:p>
          <a:p>
            <a:pPr lvl="3" fontAlgn="base">
              <a:lnSpc>
                <a:spcPct val="100000"/>
              </a:lnSpc>
              <a:spcBef>
                <a:spcPct val="0"/>
              </a:spcBef>
              <a:spcAft>
                <a:spcPts val="1200"/>
              </a:spcAft>
              <a:defRPr/>
            </a:pPr>
            <a:r>
              <a:rPr lang="en-US" altLang="en-US" sz="12800" dirty="0">
                <a:solidFill>
                  <a:srgbClr val="000000"/>
                </a:solidFill>
              </a:rPr>
              <a:t>Budget process – childcare funding </a:t>
            </a:r>
          </a:p>
          <a:p>
            <a:pPr lvl="3" fontAlgn="base">
              <a:lnSpc>
                <a:spcPct val="100000"/>
              </a:lnSpc>
              <a:spcBef>
                <a:spcPct val="0"/>
              </a:spcBef>
              <a:spcAft>
                <a:spcPts val="1200"/>
              </a:spcAft>
              <a:defRPr/>
            </a:pPr>
            <a:r>
              <a:rPr lang="en-US" altLang="en-US" sz="12800" dirty="0">
                <a:solidFill>
                  <a:srgbClr val="000000"/>
                </a:solidFill>
              </a:rPr>
              <a:t>Ballot – San Francisco, Oakland</a:t>
            </a:r>
          </a:p>
          <a:p>
            <a:pPr marL="914400" lvl="2" indent="0" fontAlgn="base">
              <a:lnSpc>
                <a:spcPct val="100000"/>
              </a:lnSpc>
              <a:spcBef>
                <a:spcPct val="0"/>
              </a:spcBef>
              <a:spcAft>
                <a:spcPts val="1200"/>
              </a:spcAft>
              <a:buNone/>
              <a:defRPr/>
            </a:pPr>
            <a:endParaRPr lang="en-US" altLang="en-US" sz="13000" b="1" dirty="0">
              <a:solidFill>
                <a:srgbClr val="000000"/>
              </a:solidFill>
              <a:latin typeface="Arial"/>
            </a:endParaRPr>
          </a:p>
          <a:p>
            <a:pPr marL="914400" lvl="2" indent="0" fontAlgn="base">
              <a:lnSpc>
                <a:spcPct val="100000"/>
              </a:lnSpc>
              <a:spcBef>
                <a:spcPct val="0"/>
              </a:spcBef>
              <a:spcAft>
                <a:spcPts val="1200"/>
              </a:spcAft>
              <a:buNone/>
              <a:defRPr/>
            </a:pPr>
            <a:r>
              <a:rPr lang="en-US" altLang="en-US" sz="13000" b="1" dirty="0">
                <a:solidFill>
                  <a:srgbClr val="000000"/>
                </a:solidFill>
                <a:latin typeface="Arial"/>
              </a:rPr>
              <a:t>GENERATE NEW DOLLARS </a:t>
            </a:r>
          </a:p>
          <a:p>
            <a:pPr lvl="3" fontAlgn="base">
              <a:lnSpc>
                <a:spcPct val="100000"/>
              </a:lnSpc>
              <a:spcBef>
                <a:spcPct val="0"/>
              </a:spcBef>
              <a:spcAft>
                <a:spcPts val="1200"/>
              </a:spcAft>
              <a:defRPr/>
            </a:pPr>
            <a:r>
              <a:rPr lang="en-US" altLang="en-US" sz="12800" dirty="0">
                <a:solidFill>
                  <a:srgbClr val="000000"/>
                </a:solidFill>
              </a:rPr>
              <a:t>Budget process – Santa Cruz</a:t>
            </a:r>
          </a:p>
          <a:p>
            <a:pPr lvl="3" fontAlgn="base">
              <a:lnSpc>
                <a:spcPct val="100000"/>
              </a:lnSpc>
              <a:spcBef>
                <a:spcPct val="0"/>
              </a:spcBef>
              <a:spcAft>
                <a:spcPts val="1200"/>
              </a:spcAft>
              <a:defRPr/>
            </a:pPr>
            <a:r>
              <a:rPr lang="en-US" altLang="en-US" sz="12800" dirty="0">
                <a:solidFill>
                  <a:srgbClr val="000000"/>
                </a:solidFill>
              </a:rPr>
              <a:t>Ballot – Alameda, San Joaquin, San Francisco</a:t>
            </a:r>
          </a:p>
          <a:p>
            <a:pPr marL="0" lvl="0" indent="0" fontAlgn="base">
              <a:lnSpc>
                <a:spcPct val="100000"/>
              </a:lnSpc>
              <a:spcBef>
                <a:spcPct val="0"/>
              </a:spcBef>
              <a:spcAft>
                <a:spcPts val="1200"/>
              </a:spcAft>
              <a:buNone/>
              <a:defRPr/>
            </a:pPr>
            <a:endParaRPr lang="en-US" altLang="en-US" sz="1800" dirty="0">
              <a:solidFill>
                <a:srgbClr val="000000"/>
              </a:solidFill>
              <a:latin typeface="Arial"/>
            </a:endParaRPr>
          </a:p>
          <a:p>
            <a:pPr marL="0" lvl="0" indent="0" algn="ctr" fontAlgn="base">
              <a:lnSpc>
                <a:spcPct val="100000"/>
              </a:lnSpc>
              <a:spcBef>
                <a:spcPct val="0"/>
              </a:spcBef>
              <a:spcAft>
                <a:spcPts val="1200"/>
              </a:spcAft>
              <a:buNone/>
              <a:defRPr/>
            </a:pPr>
            <a:endParaRPr lang="en-US" altLang="en-US" sz="2100" b="1" dirty="0">
              <a:solidFill>
                <a:srgbClr val="000000"/>
              </a:solidFill>
              <a:latin typeface="Arial"/>
            </a:endParaRPr>
          </a:p>
          <a:p>
            <a:pPr marL="0" lvl="0" indent="0" algn="ctr" fontAlgn="base">
              <a:lnSpc>
                <a:spcPct val="100000"/>
              </a:lnSpc>
              <a:spcBef>
                <a:spcPct val="0"/>
              </a:spcBef>
              <a:spcAft>
                <a:spcPts val="1200"/>
              </a:spcAft>
              <a:buNone/>
              <a:defRPr/>
            </a:pPr>
            <a:r>
              <a:rPr lang="en-US" altLang="en-US" sz="4000" b="1" dirty="0">
                <a:solidFill>
                  <a:srgbClr val="000000"/>
                </a:solidFill>
                <a:latin typeface="Arial"/>
              </a:rPr>
              <a:t>.</a:t>
            </a:r>
          </a:p>
          <a:p>
            <a:pPr marL="0" indent="0">
              <a:buNone/>
            </a:pPr>
            <a:endParaRPr lang="en-US" altLang="en-US" sz="4000" dirty="0"/>
          </a:p>
        </p:txBody>
      </p:sp>
      <p:sp>
        <p:nvSpPr>
          <p:cNvPr id="11268" name="Rectangle 2"/>
          <p:cNvSpPr>
            <a:spLocks noGrp="1" noChangeArrowheads="1"/>
          </p:cNvSpPr>
          <p:nvPr>
            <p:ph type="title"/>
          </p:nvPr>
        </p:nvSpPr>
        <p:spPr>
          <a:xfrm>
            <a:off x="1848011" y="138546"/>
            <a:ext cx="6955366" cy="1280776"/>
          </a:xfrm>
        </p:spPr>
        <p:txBody>
          <a:bodyPr anchor="t">
            <a:normAutofit fontScale="90000"/>
          </a:bodyPr>
          <a:lstStyle/>
          <a:p>
            <a:pPr>
              <a:defRPr/>
            </a:pPr>
            <a:br>
              <a:rPr lang="en-US" altLang="en-US" sz="2400" dirty="0">
                <a:cs typeface="ＭＳ Ｐゴシック" charset="0"/>
              </a:rPr>
            </a:br>
            <a:r>
              <a:rPr lang="en-US" altLang="en-US" sz="4000" b="1" dirty="0">
                <a:solidFill>
                  <a:srgbClr val="0D0486"/>
                </a:solidFill>
                <a:latin typeface="Arial Rounded MT Bold" panose="020F0704030504030204" pitchFamily="34" charset="0"/>
                <a:cs typeface="ＭＳ Ｐゴシック" charset="0"/>
              </a:rPr>
              <a:t>TWO WAYS TO GET PUBLIC DOLLARS </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0" name="Picture 1" descr="iStock_000042817668_Double.jpg"/>
          <p:cNvPicPr>
            <a:picLocks noChangeAspect="1"/>
          </p:cNvPicPr>
          <p:nvPr/>
        </p:nvPicPr>
        <p:blipFill>
          <a:blip r:embed="rId3" cstate="print">
            <a:extLst>
              <a:ext uri="{28A0092B-C50C-407E-A947-70E740481C1C}">
                <a14:useLocalDpi xmlns:a14="http://schemas.microsoft.com/office/drawing/2010/main" val="0"/>
              </a:ext>
            </a:extLst>
          </a:blip>
          <a:srcRect l="18227" t="11086" r="12656" b="41280"/>
          <a:stretch>
            <a:fillRect/>
          </a:stretch>
        </p:blipFill>
        <p:spPr bwMode="auto">
          <a:xfrm>
            <a:off x="8578851" y="1621367"/>
            <a:ext cx="3657600" cy="380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76748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062755" y="2593227"/>
            <a:ext cx="7261412" cy="1186830"/>
          </a:xfrm>
        </p:spPr>
        <p:txBody>
          <a:bodyPr/>
          <a:lstStyle/>
          <a:p>
            <a:r>
              <a:rPr lang="en-US" altLang="en-US" sz="7200" dirty="0"/>
              <a:t>EARLY STEPS</a:t>
            </a:r>
          </a:p>
        </p:txBody>
      </p:sp>
    </p:spTree>
    <p:extLst>
      <p:ext uri="{BB962C8B-B14F-4D97-AF65-F5344CB8AC3E}">
        <p14:creationId xmlns:p14="http://schemas.microsoft.com/office/powerpoint/2010/main" val="344429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45107"/>
            <a:ext cx="12192000" cy="883909"/>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048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802674"/>
            <a:ext cx="1301751"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Content Placeholder 7"/>
          <p:cNvSpPr>
            <a:spLocks noGrp="1"/>
          </p:cNvSpPr>
          <p:nvPr>
            <p:ph idx="1"/>
          </p:nvPr>
        </p:nvSpPr>
        <p:spPr>
          <a:xfrm>
            <a:off x="972609" y="2933702"/>
            <a:ext cx="6699251" cy="3754874"/>
          </a:xfrm>
        </p:spPr>
        <p:txBody>
          <a:bodyPr numCol="1"/>
          <a:lstStyle/>
          <a:p>
            <a:pPr>
              <a:spcAft>
                <a:spcPts val="1200"/>
              </a:spcAft>
              <a:defRPr/>
            </a:pPr>
            <a:r>
              <a:rPr lang="en-US" altLang="en-US" sz="3600" dirty="0">
                <a:cs typeface="ＭＳ Ｐゴシック" charset="0"/>
              </a:rPr>
              <a:t>Making the case</a:t>
            </a:r>
          </a:p>
          <a:p>
            <a:pPr>
              <a:spcAft>
                <a:spcPts val="1200"/>
              </a:spcAft>
              <a:defRPr/>
            </a:pPr>
            <a:r>
              <a:rPr lang="en-US" altLang="en-US" sz="3600" dirty="0">
                <a:cs typeface="ＭＳ Ｐゴシック" charset="0"/>
              </a:rPr>
              <a:t>Building the base</a:t>
            </a:r>
          </a:p>
          <a:p>
            <a:pPr>
              <a:spcAft>
                <a:spcPts val="1200"/>
              </a:spcAft>
              <a:defRPr/>
            </a:pPr>
            <a:r>
              <a:rPr lang="en-US" altLang="en-US" sz="3600" dirty="0">
                <a:cs typeface="ＭＳ Ｐゴシック" charset="0"/>
              </a:rPr>
              <a:t>Crafting the plan</a:t>
            </a:r>
          </a:p>
          <a:p>
            <a:pPr>
              <a:spcAft>
                <a:spcPts val="1200"/>
              </a:spcAft>
              <a:defRPr/>
            </a:pPr>
            <a:r>
              <a:rPr lang="en-US" altLang="en-US" sz="3600" dirty="0">
                <a:cs typeface="ＭＳ Ｐゴシック" charset="0"/>
              </a:rPr>
              <a:t>Mounting the</a:t>
            </a:r>
            <a:br>
              <a:rPr lang="en-US" altLang="en-US" sz="3600" dirty="0">
                <a:cs typeface="ＭＳ Ｐゴシック" charset="0"/>
              </a:rPr>
            </a:br>
            <a:r>
              <a:rPr lang="en-US" altLang="en-US" sz="3600" dirty="0">
                <a:cs typeface="ＭＳ Ｐゴシック" charset="0"/>
              </a:rPr>
              <a:t>campaign</a:t>
            </a:r>
          </a:p>
          <a:p>
            <a:pPr marL="0" indent="0">
              <a:spcAft>
                <a:spcPts val="1200"/>
              </a:spcAft>
              <a:buNone/>
              <a:defRPr/>
            </a:pPr>
            <a:r>
              <a:rPr lang="en-US" altLang="en-US" sz="2400" b="1" dirty="0">
                <a:cs typeface="ＭＳ Ｐゴシック" charset="0"/>
              </a:rPr>
              <a:t> </a:t>
            </a:r>
          </a:p>
        </p:txBody>
      </p:sp>
      <p:sp>
        <p:nvSpPr>
          <p:cNvPr id="19460" name="Rectangle 2"/>
          <p:cNvSpPr>
            <a:spLocks noGrp="1" noChangeArrowheads="1"/>
          </p:cNvSpPr>
          <p:nvPr>
            <p:ph type="title"/>
          </p:nvPr>
        </p:nvSpPr>
        <p:spPr>
          <a:xfrm>
            <a:off x="1707888" y="613392"/>
            <a:ext cx="10254881" cy="771619"/>
          </a:xfrm>
        </p:spPr>
        <p:txBody>
          <a:bodyPr anchor="t">
            <a:noAutofit/>
          </a:bodyPr>
          <a:lstStyle/>
          <a:p>
            <a:pPr>
              <a:defRPr/>
            </a:pPr>
            <a:r>
              <a:rPr lang="en-US" altLang="en-US" sz="4000" dirty="0">
                <a:cs typeface="ＭＳ Ｐゴシック" charset="0"/>
              </a:rPr>
              <a:t>Roadmap For Creating Dedicated Funding</a:t>
            </a:r>
          </a:p>
        </p:txBody>
      </p:sp>
      <p:sp>
        <p:nvSpPr>
          <p:cNvPr id="20487" name="Rectangle 2"/>
          <p:cNvSpPr txBox="1">
            <a:spLocks noChangeArrowheads="1"/>
          </p:cNvSpPr>
          <p:nvPr/>
        </p:nvSpPr>
        <p:spPr bwMode="auto">
          <a:xfrm>
            <a:off x="972609" y="1896533"/>
            <a:ext cx="11305308" cy="455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THERE ARE KEY ELEMENTS OF WORK, BUT NO LINEAR PATH</a:t>
            </a:r>
          </a:p>
        </p:txBody>
      </p:sp>
      <p:pic>
        <p:nvPicPr>
          <p:cNvPr id="2050" name="Picture 2" descr="Image result for road sign curves a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478" y="3682037"/>
            <a:ext cx="7090522" cy="3175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177005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41505"/>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326496" y="2295021"/>
            <a:ext cx="6861705" cy="4143710"/>
          </a:xfrm>
        </p:spPr>
        <p:txBody>
          <a:bodyPr/>
          <a:lstStyle/>
          <a:p>
            <a:pPr lvl="1"/>
            <a:r>
              <a:rPr lang="en-US" sz="2800" dirty="0">
                <a:solidFill>
                  <a:srgbClr val="002060"/>
                </a:solidFill>
              </a:rPr>
              <a:t>Document need </a:t>
            </a:r>
          </a:p>
          <a:p>
            <a:pPr lvl="4"/>
            <a:r>
              <a:rPr lang="en-US" sz="2800" dirty="0">
                <a:solidFill>
                  <a:srgbClr val="002060"/>
                </a:solidFill>
              </a:rPr>
              <a:t>e.g. Report Card on state of kids</a:t>
            </a:r>
          </a:p>
          <a:p>
            <a:pPr lvl="1"/>
            <a:r>
              <a:rPr lang="en-US" sz="2800" dirty="0">
                <a:solidFill>
                  <a:srgbClr val="002060"/>
                </a:solidFill>
              </a:rPr>
              <a:t>Build a consensus agenda </a:t>
            </a:r>
          </a:p>
          <a:p>
            <a:pPr lvl="4"/>
            <a:r>
              <a:rPr lang="en-US" sz="2800" dirty="0">
                <a:solidFill>
                  <a:srgbClr val="002060"/>
                </a:solidFill>
              </a:rPr>
              <a:t>e.g. Bill of Rights</a:t>
            </a:r>
          </a:p>
          <a:p>
            <a:pPr lvl="1"/>
            <a:r>
              <a:rPr lang="en-US" sz="2800" dirty="0">
                <a:solidFill>
                  <a:srgbClr val="002060"/>
                </a:solidFill>
              </a:rPr>
              <a:t>Develop a fiscal map of current funding</a:t>
            </a:r>
          </a:p>
          <a:p>
            <a:pPr lvl="1"/>
            <a:r>
              <a:rPr lang="en-US" sz="2800" dirty="0">
                <a:solidFill>
                  <a:srgbClr val="002060"/>
                </a:solidFill>
              </a:rPr>
              <a:t>Communicate the case for investing in children – to public and policymakers</a:t>
            </a:r>
          </a:p>
          <a:p>
            <a:pPr marL="1073124" lvl="4" indent="0">
              <a:buNone/>
            </a:pPr>
            <a:endParaRPr lang="en-US" sz="2800" dirty="0">
              <a:solidFill>
                <a:srgbClr val="002060"/>
              </a:solidFill>
            </a:endParaRPr>
          </a:p>
          <a:p>
            <a:endParaRPr lang="en-US" dirty="0">
              <a:solidFill>
                <a:srgbClr val="002060"/>
              </a:solidFill>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623485" y="519642"/>
            <a:ext cx="6064250" cy="757767"/>
          </a:xfrm>
        </p:spPr>
        <p:txBody>
          <a:bodyPr anchor="t">
            <a:normAutofit/>
          </a:bodyPr>
          <a:lstStyle/>
          <a:p>
            <a:pPr>
              <a:defRPr/>
            </a:pPr>
            <a:r>
              <a:rPr lang="en-US" sz="4000" dirty="0">
                <a:solidFill>
                  <a:srgbClr val="C00000"/>
                </a:solidFill>
                <a:ea typeface="ＭＳ Ｐゴシック" charset="0"/>
                <a:cs typeface="ＭＳ Ｐゴシック" charset="0"/>
              </a:rPr>
              <a:t>BUILDING THE CASE</a:t>
            </a:r>
          </a:p>
        </p:txBody>
      </p:sp>
      <p:sp>
        <p:nvSpPr>
          <p:cNvPr id="6" name="Rectangle 5"/>
          <p:cNvSpPr/>
          <p:nvPr/>
        </p:nvSpPr>
        <p:spPr>
          <a:xfrm>
            <a:off x="8574088"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3559" name="Rectangle 2"/>
          <p:cNvSpPr txBox="1">
            <a:spLocks noChangeArrowheads="1"/>
          </p:cNvSpPr>
          <p:nvPr/>
        </p:nvSpPr>
        <p:spPr bwMode="auto">
          <a:xfrm>
            <a:off x="1919818" y="1718735"/>
            <a:ext cx="6419849"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l="7233" t="1398" r="11560" b="-1398"/>
          <a:stretch>
            <a:fillRect/>
          </a:stretch>
        </p:blipFill>
        <p:spPr bwMode="auto">
          <a:xfrm>
            <a:off x="7188201" y="1"/>
            <a:ext cx="5408084" cy="69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49357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7"/>
          <p:cNvSpPr>
            <a:spLocks noGrp="1"/>
          </p:cNvSpPr>
          <p:nvPr>
            <p:ph idx="1"/>
          </p:nvPr>
        </p:nvSpPr>
        <p:spPr>
          <a:xfrm>
            <a:off x="168137" y="1222017"/>
            <a:ext cx="3872417" cy="5663089"/>
          </a:xfrm>
        </p:spPr>
        <p:txBody>
          <a:bodyPr/>
          <a:lstStyle/>
          <a:p>
            <a:pPr eaLnBrk="1" fontAlgn="auto" hangingPunct="1">
              <a:spcBef>
                <a:spcPts val="0"/>
              </a:spcBef>
              <a:spcAft>
                <a:spcPts val="1200"/>
              </a:spcAft>
              <a:defRPr/>
            </a:pPr>
            <a:r>
              <a:rPr lang="en-US" altLang="en-US" sz="2800" b="1" dirty="0">
                <a:cs typeface="ＭＳ Ｐゴシック" charset="0"/>
              </a:rPr>
              <a:t>How we spend our money reflects our values.</a:t>
            </a:r>
          </a:p>
          <a:p>
            <a:pPr eaLnBrk="1" fontAlgn="auto" hangingPunct="1">
              <a:spcBef>
                <a:spcPts val="0"/>
              </a:spcBef>
              <a:spcAft>
                <a:spcPts val="1200"/>
              </a:spcAft>
              <a:defRPr/>
            </a:pPr>
            <a:r>
              <a:rPr lang="en-US" altLang="en-US" sz="2800" b="1" dirty="0">
                <a:cs typeface="ＭＳ Ｐゴシック" charset="0"/>
              </a:rPr>
              <a:t>Achieving good outcomes for kids costs money.</a:t>
            </a:r>
          </a:p>
          <a:p>
            <a:pPr eaLnBrk="1" fontAlgn="auto" hangingPunct="1">
              <a:spcBef>
                <a:spcPts val="0"/>
              </a:spcBef>
              <a:spcAft>
                <a:spcPts val="1200"/>
              </a:spcAft>
              <a:defRPr/>
            </a:pPr>
            <a:r>
              <a:rPr lang="en-US" altLang="en-US" sz="2800" b="1" dirty="0">
                <a:cs typeface="ＭＳ Ｐゴシック" charset="0"/>
              </a:rPr>
              <a:t>The real money is in the public sector – NOT in grants.</a:t>
            </a:r>
          </a:p>
          <a:p>
            <a:pPr eaLnBrk="1" fontAlgn="auto" hangingPunct="1">
              <a:spcBef>
                <a:spcPts val="0"/>
              </a:spcBef>
              <a:spcAft>
                <a:spcPts val="1200"/>
              </a:spcAft>
              <a:defRPr/>
            </a:pPr>
            <a:r>
              <a:rPr lang="en-US" altLang="en-US" sz="2800" b="1" dirty="0">
                <a:cs typeface="ＭＳ Ｐゴシック" charset="0"/>
              </a:rPr>
              <a:t>Acting locally has great potential.</a:t>
            </a:r>
          </a:p>
          <a:p>
            <a:pPr eaLnBrk="1" fontAlgn="auto" hangingPunct="1">
              <a:spcBef>
                <a:spcPts val="0"/>
              </a:spcBef>
              <a:spcAft>
                <a:spcPts val="1200"/>
              </a:spcAft>
              <a:defRPr/>
            </a:pPr>
            <a:endParaRPr lang="en-US" altLang="en-US" sz="2000" dirty="0">
              <a:cs typeface="ＭＳ Ｐゴシック" charset="0"/>
            </a:endParaRPr>
          </a:p>
        </p:txBody>
      </p:sp>
      <p:sp>
        <p:nvSpPr>
          <p:cNvPr id="29701" name="Rectangle 2"/>
          <p:cNvSpPr>
            <a:spLocks noGrp="1" noChangeArrowheads="1"/>
          </p:cNvSpPr>
          <p:nvPr>
            <p:ph type="title"/>
          </p:nvPr>
        </p:nvSpPr>
        <p:spPr>
          <a:xfrm>
            <a:off x="254643" y="531286"/>
            <a:ext cx="11769219" cy="412749"/>
          </a:xfrm>
        </p:spPr>
        <p:txBody>
          <a:bodyPr anchor="t">
            <a:normAutofit fontScale="90000"/>
          </a:bodyPr>
          <a:lstStyle/>
          <a:p>
            <a:pPr algn="ctr">
              <a:defRPr/>
            </a:pPr>
            <a:r>
              <a:rPr lang="en-US" altLang="en-US" sz="4267" dirty="0">
                <a:ea typeface="MS PGothic" charset="-128"/>
                <a:cs typeface="ＭＳ Ｐゴシック" charset="0"/>
              </a:rPr>
              <a:t>THE TRUTH ABOUT SUSTAINABLE FUNDING</a:t>
            </a:r>
          </a:p>
        </p:txBody>
      </p:sp>
      <p:sp>
        <p:nvSpPr>
          <p:cNvPr id="30727" name="Rectangle 2"/>
          <p:cNvSpPr txBox="1">
            <a:spLocks noChangeArrowheads="1"/>
          </p:cNvSpPr>
          <p:nvPr/>
        </p:nvSpPr>
        <p:spPr bwMode="auto">
          <a:xfrm>
            <a:off x="4674943" y="1649123"/>
            <a:ext cx="762242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CHLDREN’S FUNDS IN U.S.</a:t>
            </a:r>
          </a:p>
        </p:txBody>
      </p:sp>
      <p:pic>
        <p:nvPicPr>
          <p:cNvPr id="11" name="Picture 2" descr="http://esiattorneys.com/app-site-content/uploads/2015/01/show-me-th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554" y="1531815"/>
            <a:ext cx="7983309" cy="47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0422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CREATING A CHILDREN’S BUDGET</a:t>
            </a:r>
          </a:p>
        </p:txBody>
      </p:sp>
      <p:pic>
        <p:nvPicPr>
          <p:cNvPr id="13315" name="Picture 8" descr="children-silhouet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396" y="7596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3186563" y="768130"/>
            <a:ext cx="6606114"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UNDERSTANDING THE BUDGET</a:t>
            </a:r>
          </a:p>
        </p:txBody>
      </p:sp>
      <p:sp>
        <p:nvSpPr>
          <p:cNvPr id="5" name="Content Placeholder 4"/>
          <p:cNvSpPr>
            <a:spLocks noGrp="1"/>
          </p:cNvSpPr>
          <p:nvPr>
            <p:ph idx="1"/>
          </p:nvPr>
        </p:nvSpPr>
        <p:spPr>
          <a:xfrm>
            <a:off x="384839" y="2103805"/>
            <a:ext cx="3952699" cy="4375148"/>
          </a:xfrm>
        </p:spPr>
        <p:txBody>
          <a:bodyPr>
            <a:normAutofit/>
          </a:bodyPr>
          <a:lstStyle/>
          <a:p>
            <a:pPr marL="0" indent="0">
              <a:buNone/>
            </a:pPr>
            <a:endParaRPr lang="en-US" dirty="0"/>
          </a:p>
          <a:p>
            <a:pPr lvl="1"/>
            <a:r>
              <a:rPr lang="en-US" dirty="0"/>
              <a:t>Prevention vs. Rehabilitation</a:t>
            </a:r>
          </a:p>
          <a:p>
            <a:pPr lvl="1"/>
            <a:r>
              <a:rPr lang="en-US" dirty="0"/>
              <a:t>Changes over the years</a:t>
            </a:r>
          </a:p>
          <a:p>
            <a:pPr lvl="1"/>
            <a:r>
              <a:rPr lang="en-US" dirty="0"/>
              <a:t>Compared to other expenditures and overall budget</a:t>
            </a:r>
          </a:p>
          <a:p>
            <a:pPr lvl="1"/>
            <a:r>
              <a:rPr lang="en-US" dirty="0"/>
              <a:t>How much is discretionary</a:t>
            </a:r>
          </a:p>
          <a:p>
            <a:endParaRPr lang="en-US" dirty="0"/>
          </a:p>
        </p:txBody>
      </p:sp>
      <p:graphicFrame>
        <p:nvGraphicFramePr>
          <p:cNvPr id="9" name="Object 4">
            <a:extLst>
              <a:ext uri="{FF2B5EF4-FFF2-40B4-BE49-F238E27FC236}">
                <a16:creationId xmlns:a16="http://schemas.microsoft.com/office/drawing/2014/main" id="{9077A22D-B5DC-445A-875C-113076B47317}"/>
              </a:ext>
            </a:extLst>
          </p:cNvPr>
          <p:cNvGraphicFramePr>
            <a:graphicFrameLocks noChangeAspect="1"/>
          </p:cNvGraphicFramePr>
          <p:nvPr/>
        </p:nvGraphicFramePr>
        <p:xfrm>
          <a:off x="4544036" y="2448902"/>
          <a:ext cx="7507287" cy="3810000"/>
        </p:xfrm>
        <a:graphic>
          <a:graphicData uri="http://schemas.openxmlformats.org/presentationml/2006/ole">
            <mc:AlternateContent xmlns:mc="http://schemas.openxmlformats.org/markup-compatibility/2006">
              <mc:Choice xmlns:v="urn:schemas-microsoft-com:vml" Requires="v">
                <p:oleObj spid="_x0000_s1028" name="Worksheet" r:id="rId4" imgW="5067842" imgH="2581516" progId="Excel.Sheet.8">
                  <p:embed/>
                </p:oleObj>
              </mc:Choice>
              <mc:Fallback>
                <p:oleObj name="Worksheet" r:id="rId4" imgW="5067842" imgH="2581516" progId="Excel.Sheet.8">
                  <p:embed/>
                  <p:pic>
                    <p:nvPicPr>
                      <p:cNvPr id="9" name="Object 4">
                        <a:extLst>
                          <a:ext uri="{FF2B5EF4-FFF2-40B4-BE49-F238E27FC236}">
                            <a16:creationId xmlns:a16="http://schemas.microsoft.com/office/drawing/2014/main" id="{9077A22D-B5DC-445A-875C-113076B47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036" y="2448902"/>
                        <a:ext cx="75072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19096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40145" y="2436285"/>
            <a:ext cx="6410111" cy="4192114"/>
          </a:xfrm>
        </p:spPr>
        <p:txBody>
          <a:bodyPr/>
          <a:lstStyle/>
          <a:p>
            <a:pPr marL="0" indent="0">
              <a:buNone/>
            </a:pPr>
            <a:r>
              <a:rPr lang="en-US" altLang="en-US" sz="3600" dirty="0"/>
              <a:t>Make goals very concrete.</a:t>
            </a:r>
          </a:p>
          <a:p>
            <a:pPr marL="0" indent="0">
              <a:buNone/>
            </a:pPr>
            <a:r>
              <a:rPr lang="en-US" altLang="en-US" sz="2667" dirty="0"/>
              <a:t>What is the cost? What program?  Who will be served?  Documentation of need? Potential outcomes? </a:t>
            </a:r>
          </a:p>
          <a:p>
            <a:pPr marL="0" indent="0">
              <a:buNone/>
            </a:pPr>
            <a:r>
              <a:rPr lang="en-US" altLang="en-US" sz="3600" dirty="0"/>
              <a:t>Criteria for setting goals:</a:t>
            </a:r>
          </a:p>
          <a:p>
            <a:pPr marL="0" indent="0">
              <a:buNone/>
            </a:pPr>
            <a:r>
              <a:rPr lang="en-US" altLang="en-US" sz="2400" dirty="0"/>
              <a:t>Availability of resources, Popular with public, Coalition of supporters, Cost benefit, Visible results, Builds power, Rallies parents/youth/consituents,</a:t>
            </a:r>
          </a:p>
          <a:p>
            <a:pPr marL="0" indent="0">
              <a:buNone/>
            </a:pPr>
            <a:endParaRPr lang="en-US" altLang="en-US" sz="2400" dirty="0">
              <a:solidFill>
                <a:srgbClr val="C00000"/>
              </a:solidFill>
            </a:endParaRPr>
          </a:p>
          <a:p>
            <a:pPr marL="0" indent="0">
              <a:buNone/>
            </a:pPr>
            <a:endParaRPr lang="en-US" altLang="en-US" sz="2667" dirty="0"/>
          </a:p>
          <a:p>
            <a:pPr marL="0" indent="0">
              <a:buNone/>
            </a:pPr>
            <a:endParaRPr lang="en-US" altLang="en-US" sz="2667" dirty="0"/>
          </a:p>
        </p:txBody>
      </p:sp>
      <p:sp>
        <p:nvSpPr>
          <p:cNvPr id="11268" name="Rectangle 2"/>
          <p:cNvSpPr>
            <a:spLocks noGrp="1" noChangeArrowheads="1"/>
          </p:cNvSpPr>
          <p:nvPr>
            <p:ph type="title"/>
          </p:nvPr>
        </p:nvSpPr>
        <p:spPr>
          <a:xfrm>
            <a:off x="2153306" y="572559"/>
            <a:ext cx="4908873"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CREATING A PROPOSAL </a:t>
            </a:r>
          </a:p>
        </p:txBody>
      </p:sp>
      <p:pic>
        <p:nvPicPr>
          <p:cNvPr id="2" name="Picture 1">
            <a:extLst>
              <a:ext uri="{FF2B5EF4-FFF2-40B4-BE49-F238E27FC236}">
                <a16:creationId xmlns:a16="http://schemas.microsoft.com/office/drawing/2014/main" id="{D888C14D-6D5B-4351-991D-DC15D41398F3}"/>
              </a:ext>
            </a:extLst>
          </p:cNvPr>
          <p:cNvPicPr>
            <a:picLocks noChangeAspect="1"/>
          </p:cNvPicPr>
          <p:nvPr/>
        </p:nvPicPr>
        <p:blipFill>
          <a:blip r:embed="rId3"/>
          <a:stretch>
            <a:fillRect/>
          </a:stretch>
        </p:blipFill>
        <p:spPr>
          <a:xfrm>
            <a:off x="6650256" y="97247"/>
            <a:ext cx="5541744" cy="6663506"/>
          </a:xfrm>
          <a:prstGeom prst="rect">
            <a:avLst/>
          </a:prstGeom>
        </p:spPr>
      </p:pic>
    </p:spTree>
    <p:extLst>
      <p:ext uri="{BB962C8B-B14F-4D97-AF65-F5344CB8AC3E}">
        <p14:creationId xmlns:p14="http://schemas.microsoft.com/office/powerpoint/2010/main" val="379530154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97" y="7596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764369"/>
            <a:ext cx="7058525" cy="3864029"/>
          </a:xfrm>
        </p:spPr>
        <p:txBody>
          <a:bodyPr/>
          <a:lstStyle/>
          <a:p>
            <a:r>
              <a:rPr lang="en-US" altLang="en-US" sz="2667" dirty="0"/>
              <a:t>Reports have a place, but they need to be supplemented by compelling stories.  </a:t>
            </a:r>
          </a:p>
          <a:p>
            <a:r>
              <a:rPr lang="en-US" altLang="en-US" sz="2667" dirty="0"/>
              <a:t>Decision-makers have short attention spans.</a:t>
            </a:r>
          </a:p>
          <a:p>
            <a:r>
              <a:rPr lang="en-US" altLang="en-US" sz="2667" dirty="0"/>
              <a:t>3 minutes is all you get in a formal public hearing.</a:t>
            </a:r>
          </a:p>
          <a:p>
            <a:r>
              <a:rPr lang="en-US" altLang="en-US" sz="2667" dirty="0"/>
              <a:t>Avoid jargon and too much data.</a:t>
            </a:r>
          </a:p>
          <a:p>
            <a:r>
              <a:rPr lang="en-US" altLang="en-US" sz="2667" dirty="0"/>
              <a:t>Tell stories.</a:t>
            </a:r>
          </a:p>
          <a:p>
            <a:r>
              <a:rPr lang="en-US" altLang="en-US" sz="2667" dirty="0"/>
              <a:t>Make it personal.</a:t>
            </a:r>
          </a:p>
        </p:txBody>
      </p:sp>
      <p:sp>
        <p:nvSpPr>
          <p:cNvPr id="11268" name="Rectangle 2"/>
          <p:cNvSpPr>
            <a:spLocks noGrp="1" noChangeArrowheads="1"/>
          </p:cNvSpPr>
          <p:nvPr>
            <p:ph type="title"/>
          </p:nvPr>
        </p:nvSpPr>
        <p:spPr>
          <a:xfrm>
            <a:off x="1562548" y="759663"/>
            <a:ext cx="748843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COMMUNICATING THE NEED</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1" descr="Sonoma Jessica Wood back of sign.jpg"/>
          <p:cNvPicPr>
            <a:picLocks noChangeAspect="1"/>
          </p:cNvPicPr>
          <p:nvPr/>
        </p:nvPicPr>
        <p:blipFill>
          <a:blip r:embed="rId3" cstate="print">
            <a:extLst>
              <a:ext uri="{28A0092B-C50C-407E-A947-70E740481C1C}">
                <a14:useLocalDpi xmlns:a14="http://schemas.microsoft.com/office/drawing/2010/main" val="0"/>
              </a:ext>
            </a:extLst>
          </a:blip>
          <a:srcRect l="15549" t="3445" r="10672"/>
          <a:stretch>
            <a:fillRect/>
          </a:stretch>
        </p:blipFill>
        <p:spPr bwMode="auto">
          <a:xfrm>
            <a:off x="8578851" y="0"/>
            <a:ext cx="3625849" cy="36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8851" y="3587751"/>
            <a:ext cx="3625849" cy="324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59600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3302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p:cNvSpPr>
            <a:spLocks noGrp="1"/>
          </p:cNvSpPr>
          <p:nvPr>
            <p:ph idx="1"/>
          </p:nvPr>
        </p:nvSpPr>
        <p:spPr>
          <a:xfrm>
            <a:off x="577516" y="2114551"/>
            <a:ext cx="7762151" cy="4452437"/>
          </a:xfrm>
        </p:spPr>
        <p:txBody>
          <a:bodyPr/>
          <a:lstStyle/>
          <a:p>
            <a:pPr>
              <a:spcAft>
                <a:spcPts val="1200"/>
              </a:spcAft>
              <a:defRPr/>
            </a:pPr>
            <a:r>
              <a:rPr lang="en-US" altLang="en-US" sz="2800" b="1" dirty="0">
                <a:cs typeface="ＭＳ Ｐゴシック" charset="0"/>
              </a:rPr>
              <a:t>What’s wrong? – Statement of concern</a:t>
            </a:r>
          </a:p>
          <a:p>
            <a:pPr>
              <a:spcAft>
                <a:spcPts val="1200"/>
              </a:spcAft>
              <a:defRPr/>
            </a:pPr>
            <a:r>
              <a:rPr lang="en-US" altLang="en-US" sz="2800" b="1" dirty="0">
                <a:cs typeface="ＭＳ Ｐゴシック" charset="0"/>
              </a:rPr>
              <a:t>Why does it matter? – Statement of values</a:t>
            </a:r>
          </a:p>
          <a:p>
            <a:pPr>
              <a:spcAft>
                <a:spcPts val="1200"/>
              </a:spcAft>
              <a:defRPr/>
            </a:pPr>
            <a:r>
              <a:rPr lang="en-US" altLang="en-US" sz="2800" b="1" dirty="0">
                <a:cs typeface="ＭＳ Ｐゴシック" charset="0"/>
              </a:rPr>
              <a:t>What should be done? – Policy objective</a:t>
            </a:r>
            <a:endParaRPr lang="en-US" altLang="en-US" sz="2133" dirty="0">
              <a:cs typeface="ＭＳ Ｐゴシック" charset="0"/>
            </a:endParaRPr>
          </a:p>
          <a:p>
            <a:pPr marL="0" indent="0">
              <a:spcAft>
                <a:spcPts val="1200"/>
              </a:spcAft>
              <a:buNone/>
              <a:defRPr/>
            </a:pPr>
            <a:r>
              <a:rPr lang="en-US" altLang="en-US" sz="2133" b="1" dirty="0">
                <a:cs typeface="ＭＳ Ｐゴシック" charset="0"/>
              </a:rPr>
              <a:t>Vehicles for communication:</a:t>
            </a:r>
          </a:p>
          <a:p>
            <a:pPr marL="0" indent="0">
              <a:spcAft>
                <a:spcPts val="1200"/>
              </a:spcAft>
              <a:buNone/>
              <a:defRPr/>
            </a:pPr>
            <a:r>
              <a:rPr lang="en-US" altLang="en-US" sz="2400" dirty="0">
                <a:cs typeface="ＭＳ Ｐゴシック" charset="0"/>
              </a:rPr>
              <a:t>Meetings w elected, Rallies/demonstrations, Letters to editor, Testimony at hearings, Fact sheets, Social media, Paid media, Video, Post cards, Letters to targets, Art projects, Feature stories, Radio, PSA’s, Reports, Photographs, Editorial meetings, Signs, T-shirts, Phone banks</a:t>
            </a:r>
          </a:p>
        </p:txBody>
      </p:sp>
      <p:sp>
        <p:nvSpPr>
          <p:cNvPr id="14340" name="Rectangle 2"/>
          <p:cNvSpPr>
            <a:spLocks noGrp="1" noChangeArrowheads="1"/>
          </p:cNvSpPr>
          <p:nvPr>
            <p:ph type="title"/>
          </p:nvPr>
        </p:nvSpPr>
        <p:spPr>
          <a:xfrm>
            <a:off x="1862669" y="778934"/>
            <a:ext cx="6222552" cy="624417"/>
          </a:xfrm>
        </p:spPr>
        <p:txBody>
          <a:bodyPr anchor="t">
            <a:normAutofit/>
          </a:bodyPr>
          <a:lstStyle/>
          <a:p>
            <a:pPr>
              <a:defRPr/>
            </a:pPr>
            <a:r>
              <a:rPr lang="en-US" dirty="0">
                <a:ea typeface="ＭＳ Ｐゴシック" charset="0"/>
                <a:cs typeface="ＭＳ Ｐゴシック" charset="0"/>
              </a:rPr>
              <a:t>ELEMENTS OF A STRONG MESSAGE</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3559" name="Rectangle 2"/>
          <p:cNvSpPr txBox="1">
            <a:spLocks noChangeArrowheads="1"/>
          </p:cNvSpPr>
          <p:nvPr/>
        </p:nvSpPr>
        <p:spPr bwMode="auto">
          <a:xfrm>
            <a:off x="1919818" y="1718734"/>
            <a:ext cx="6419849"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851" y="0"/>
            <a:ext cx="3545284" cy="6858000"/>
          </a:xfrm>
          <a:prstGeom prst="rect">
            <a:avLst/>
          </a:prstGeom>
        </p:spPr>
      </p:pic>
    </p:spTree>
    <p:extLst>
      <p:ext uri="{BB962C8B-B14F-4D97-AF65-F5344CB8AC3E}">
        <p14:creationId xmlns:p14="http://schemas.microsoft.com/office/powerpoint/2010/main" val="300388613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9408496"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3315" name="Content Placeholder 7"/>
          <p:cNvSpPr>
            <a:spLocks noGrp="1"/>
          </p:cNvSpPr>
          <p:nvPr>
            <p:ph idx="1"/>
          </p:nvPr>
        </p:nvSpPr>
        <p:spPr>
          <a:xfrm>
            <a:off x="321735" y="2419351"/>
            <a:ext cx="3725610" cy="3938963"/>
          </a:xfrm>
        </p:spPr>
        <p:txBody>
          <a:bodyPr/>
          <a:lstStyle/>
          <a:p>
            <a:pPr>
              <a:spcAft>
                <a:spcPts val="1200"/>
              </a:spcAft>
              <a:defRPr/>
            </a:pPr>
            <a:r>
              <a:rPr lang="en-US" altLang="en-US" sz="2133" dirty="0">
                <a:cs typeface="ＭＳ Ｐゴシック" charset="0"/>
              </a:rPr>
              <a:t>Increasing the political and social capital of children, youth and families.</a:t>
            </a:r>
          </a:p>
          <a:p>
            <a:pPr>
              <a:spcAft>
                <a:spcPts val="1200"/>
              </a:spcAft>
              <a:defRPr/>
            </a:pPr>
            <a:r>
              <a:rPr lang="en-US" altLang="en-US" sz="2133" dirty="0">
                <a:cs typeface="ＭＳ Ｐゴシック" charset="0"/>
              </a:rPr>
              <a:t>Activities can include coalition building, public education, door-to-door outreach, community meetings, house parties, rallies. </a:t>
            </a:r>
          </a:p>
          <a:p>
            <a:pPr>
              <a:spcAft>
                <a:spcPts val="1200"/>
              </a:spcAft>
              <a:defRPr/>
            </a:pPr>
            <a:r>
              <a:rPr lang="en-US" altLang="en-US" sz="2133" dirty="0">
                <a:cs typeface="ＭＳ Ｐゴシック" charset="0"/>
              </a:rPr>
              <a:t>Build a powerful organization driven by community.</a:t>
            </a:r>
          </a:p>
          <a:p>
            <a:pPr marL="0" indent="0">
              <a:spcAft>
                <a:spcPts val="1200"/>
              </a:spcAft>
              <a:buNone/>
              <a:defRPr/>
            </a:pPr>
            <a:endParaRPr lang="en-US" altLang="en-US" sz="2133" dirty="0">
              <a:cs typeface="ＭＳ Ｐゴシック" charset="0"/>
            </a:endParaRP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85274" y="445564"/>
            <a:ext cx="4272111" cy="842432"/>
          </a:xfrm>
        </p:spPr>
        <p:txBody>
          <a:bodyPr anchor="t">
            <a:normAutofit fontScale="90000"/>
          </a:bodyPr>
          <a:lstStyle/>
          <a:p>
            <a:pPr algn="ctr">
              <a:defRPr/>
            </a:pPr>
            <a:r>
              <a:rPr lang="en-US" sz="3100" dirty="0">
                <a:ea typeface="ＭＳ Ｐゴシック" charset="0"/>
                <a:cs typeface="ＭＳ Ｐゴシック" charset="0"/>
              </a:rPr>
              <a:t>ORGANIZING </a:t>
            </a:r>
            <a:br>
              <a:rPr lang="en-US" sz="3100" dirty="0">
                <a:ea typeface="ＭＳ Ｐゴシック" charset="0"/>
                <a:cs typeface="ＭＳ Ｐゴシック" charset="0"/>
              </a:rPr>
            </a:br>
            <a:r>
              <a:rPr lang="en-US" sz="3100" dirty="0">
                <a:ea typeface="ＭＳ Ｐゴシック" charset="0"/>
                <a:cs typeface="ＭＳ Ｐゴシック" charset="0"/>
              </a:rPr>
              <a:t>BUILDING THE BASE</a:t>
            </a:r>
            <a:br>
              <a:rPr lang="en-US" dirty="0">
                <a:ea typeface="ＭＳ Ｐゴシック" charset="0"/>
                <a:cs typeface="ＭＳ Ｐゴシック" charset="0"/>
              </a:rPr>
            </a:br>
            <a:endParaRPr lang="en-US" dirty="0">
              <a:ea typeface="ＭＳ Ｐゴシック" charset="0"/>
              <a:cs typeface="ＭＳ Ｐゴシック" charset="0"/>
            </a:endParaRPr>
          </a:p>
        </p:txBody>
      </p:sp>
      <p:sp>
        <p:nvSpPr>
          <p:cNvPr id="23559" name="Rectangle 2"/>
          <p:cNvSpPr txBox="1">
            <a:spLocks noChangeArrowheads="1"/>
          </p:cNvSpPr>
          <p:nvPr/>
        </p:nvSpPr>
        <p:spPr bwMode="auto">
          <a:xfrm>
            <a:off x="209862" y="1718734"/>
            <a:ext cx="5036695" cy="397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MOST IMPORTANT STRATEGY</a:t>
            </a:r>
            <a:endPar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pic>
        <p:nvPicPr>
          <p:cNvPr id="3" name="Picture 2">
            <a:extLst>
              <a:ext uri="{FF2B5EF4-FFF2-40B4-BE49-F238E27FC236}">
                <a16:creationId xmlns:a16="http://schemas.microsoft.com/office/drawing/2014/main" id="{822FCC6B-AEE7-4DB8-AF51-5CC290C13A1B}"/>
              </a:ext>
            </a:extLst>
          </p:cNvPr>
          <p:cNvPicPr>
            <a:picLocks noChangeAspect="1"/>
          </p:cNvPicPr>
          <p:nvPr/>
        </p:nvPicPr>
        <p:blipFill rotWithShape="1">
          <a:blip r:embed="rId2">
            <a:extLst>
              <a:ext uri="{28A0092B-C50C-407E-A947-70E740481C1C}">
                <a14:useLocalDpi xmlns:a14="http://schemas.microsoft.com/office/drawing/2010/main" val="0"/>
              </a:ext>
            </a:extLst>
          </a:blip>
          <a:srcRect l="6860" r="7499"/>
          <a:stretch/>
        </p:blipFill>
        <p:spPr>
          <a:xfrm>
            <a:off x="4567247" y="332509"/>
            <a:ext cx="7071604" cy="6192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88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06401" y="2436285"/>
            <a:ext cx="7555344" cy="4192114"/>
          </a:xfrm>
        </p:spPr>
        <p:txBody>
          <a:bodyPr>
            <a:normAutofit fontScale="77500" lnSpcReduction="20000"/>
          </a:bodyPr>
          <a:lstStyle/>
          <a:p>
            <a:pPr marL="0" indent="0">
              <a:buNone/>
            </a:pPr>
            <a:r>
              <a:rPr lang="en-US" altLang="en-US" sz="2667" dirty="0"/>
              <a:t>San Francisco Budget Justice Coalition</a:t>
            </a:r>
          </a:p>
          <a:p>
            <a:pPr marL="0" indent="0">
              <a:buNone/>
            </a:pPr>
            <a:r>
              <a:rPr lang="en-US" sz="2400" dirty="0"/>
              <a:t>ACCE AFT 2121 AIDS Legal Referral Panel API Council Arts for a Better Bay Area Bay Area Community Resources (BACR) Causa </a:t>
            </a:r>
            <a:r>
              <a:rPr lang="en-US" sz="2400" dirty="0" err="1"/>
              <a:t>Justa</a:t>
            </a:r>
            <a:r>
              <a:rPr lang="en-US" sz="2400" dirty="0"/>
              <a:t>::Just Cause Chinese Progressive Association Coalition of Agencies Serving the Elderly Coalition on Homelessness Coleman Advocates for Children and Youth Community Alliance of Disability Advocates Community Housing Partnership Community Partnership for LGBTQQ Youth (CPQY) Dolores Street Community Services (DSCS) El/La Para </a:t>
            </a:r>
            <a:r>
              <a:rPr lang="en-US" sz="2400" dirty="0" err="1"/>
              <a:t>TransLatinas</a:t>
            </a:r>
            <a:r>
              <a:rPr lang="en-US" sz="2400" dirty="0"/>
              <a:t> Hamilton Families Homeless Emergency Service Providers Association (HESPA) HIV/AIDS Provider Network (HAPN) Hospitality House Jobs With Justice Larkin Street Youth Services LYRIC New Door Ventures NEXT Village SF Parent Voices St. James Infirmary San Francisco Child Care Planning &amp; Advisory Council San Francisco Housing Rights Committee San Francisco Human Services Network San Francisco Immigrant Legal &amp; Education Network (SFILEN) Senior and Disability Action Service Employees International Union, Local 1021 </a:t>
            </a:r>
            <a:r>
              <a:rPr lang="en-US" sz="2400" dirty="0" err="1"/>
              <a:t>Sheroes</a:t>
            </a:r>
            <a:r>
              <a:rPr lang="en-US" sz="2400" dirty="0"/>
              <a:t> Project South of Market Community Action Network (SOMCAN) Supportive Housing Provider Network (SHPN) TGI Justice Project Young Women's Freedom Center</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COALITIONS AND ALLIES</a:t>
            </a: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l="9436" r="15410"/>
          <a:stretch>
            <a:fillRect/>
          </a:stretch>
        </p:blipFill>
        <p:spPr bwMode="auto">
          <a:xfrm>
            <a:off x="8254520" y="1621367"/>
            <a:ext cx="3937480" cy="50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61593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27481" y="2389520"/>
            <a:ext cx="2991084" cy="4242469"/>
          </a:xfrm>
        </p:spPr>
        <p:txBody>
          <a:bodyPr/>
          <a:lstStyle/>
          <a:p>
            <a:pPr marL="0" indent="0">
              <a:buNone/>
            </a:pPr>
            <a:r>
              <a:rPr lang="en-US" altLang="en-US" sz="2667" dirty="0"/>
              <a:t>Social media </a:t>
            </a:r>
          </a:p>
          <a:p>
            <a:pPr marL="0" indent="0">
              <a:buNone/>
            </a:pPr>
            <a:r>
              <a:rPr lang="en-US" altLang="en-US" sz="2667" dirty="0"/>
              <a:t>Outreach to community groups</a:t>
            </a:r>
          </a:p>
          <a:p>
            <a:pPr marL="0" indent="0">
              <a:buNone/>
            </a:pPr>
            <a:r>
              <a:rPr lang="en-US" altLang="en-US" sz="2667" dirty="0"/>
              <a:t>Conferences and public forums</a:t>
            </a:r>
          </a:p>
          <a:p>
            <a:pPr marL="0" indent="0">
              <a:buNone/>
            </a:pPr>
            <a:r>
              <a:rPr lang="en-US" altLang="en-US" sz="2667" dirty="0"/>
              <a:t>Mailings and newsletters</a:t>
            </a:r>
          </a:p>
          <a:p>
            <a:pPr marL="0" indent="0">
              <a:buNone/>
            </a:pPr>
            <a:r>
              <a:rPr lang="en-US" altLang="en-US" sz="2667" dirty="0"/>
              <a:t>Speak out – speak up for kids days</a:t>
            </a:r>
          </a:p>
        </p:txBody>
      </p:sp>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OUTREACH FOR PUBLIC SUPPORT</a:t>
            </a:r>
          </a:p>
        </p:txBody>
      </p:sp>
      <p:pic>
        <p:nvPicPr>
          <p:cNvPr id="8"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11921" r="7309"/>
          <a:stretch/>
        </p:blipFill>
        <p:spPr>
          <a:xfrm>
            <a:off x="7804728" y="1200150"/>
            <a:ext cx="4387272" cy="543183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60" t="8749" r="360" b="3593"/>
          <a:stretch/>
        </p:blipFill>
        <p:spPr>
          <a:xfrm>
            <a:off x="3055668" y="2622552"/>
            <a:ext cx="5324272" cy="3520335"/>
          </a:xfrm>
          <a:prstGeom prst="rect">
            <a:avLst/>
          </a:prstGeom>
        </p:spPr>
      </p:pic>
    </p:spTree>
    <p:extLst>
      <p:ext uri="{BB962C8B-B14F-4D97-AF65-F5344CB8AC3E}">
        <p14:creationId xmlns:p14="http://schemas.microsoft.com/office/powerpoint/2010/main" val="295764332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E15A-EDB5-45BC-9142-D44698BD7692}"/>
              </a:ext>
            </a:extLst>
          </p:cNvPr>
          <p:cNvSpPr>
            <a:spLocks noGrp="1"/>
          </p:cNvSpPr>
          <p:nvPr>
            <p:ph type="title"/>
          </p:nvPr>
        </p:nvSpPr>
        <p:spPr>
          <a:xfrm>
            <a:off x="7044266" y="903111"/>
            <a:ext cx="4761089" cy="1941690"/>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r>
              <a:rPr lang="en-US" b="1" dirty="0"/>
              <a:t>Economic Impact of Child Care Industry</a:t>
            </a:r>
            <a:br>
              <a:rPr lang="en-US" b="1" dirty="0"/>
            </a:br>
            <a:r>
              <a:rPr lang="en-US" b="1" dirty="0"/>
              <a:t>in San Francisco</a:t>
            </a:r>
            <a:br>
              <a:rPr lang="en-US" dirty="0"/>
            </a:br>
            <a:br>
              <a:rPr lang="en-US" dirty="0"/>
            </a:br>
            <a:r>
              <a:rPr lang="en-US" sz="3100" dirty="0"/>
              <a:t>Generates $191 M annually</a:t>
            </a:r>
            <a:br>
              <a:rPr lang="en-US" sz="3100" dirty="0"/>
            </a:br>
            <a:br>
              <a:rPr lang="en-US" sz="3100" dirty="0"/>
            </a:br>
            <a:r>
              <a:rPr lang="en-US" sz="3100" dirty="0"/>
              <a:t>Provides 4,415 jobs annually</a:t>
            </a:r>
            <a:br>
              <a:rPr lang="en-US" sz="3100" dirty="0"/>
            </a:br>
            <a:br>
              <a:rPr lang="en-US" sz="3100" dirty="0"/>
            </a:br>
            <a:r>
              <a:rPr lang="en-US" sz="3100" dirty="0"/>
              <a:t>Enables parents to work</a:t>
            </a:r>
            <a:br>
              <a:rPr lang="en-US" sz="3100" dirty="0"/>
            </a:br>
            <a:br>
              <a:rPr lang="en-US" sz="3100" dirty="0"/>
            </a:br>
            <a:r>
              <a:rPr lang="en-US" sz="3100" dirty="0"/>
              <a:t>Prepares future generations for the workforce.</a:t>
            </a:r>
            <a:br>
              <a:rPr lang="en-US" sz="3100" dirty="0"/>
            </a:br>
            <a:br>
              <a:rPr lang="en-US" sz="3100" dirty="0"/>
            </a:br>
            <a:endParaRPr lang="en-US" sz="3100" dirty="0"/>
          </a:p>
        </p:txBody>
      </p:sp>
      <p:pic>
        <p:nvPicPr>
          <p:cNvPr id="5" name="Content Placeholder 4">
            <a:extLst>
              <a:ext uri="{FF2B5EF4-FFF2-40B4-BE49-F238E27FC236}">
                <a16:creationId xmlns:a16="http://schemas.microsoft.com/office/drawing/2014/main" id="{57F28751-317A-498F-ACB9-A1B5B1A814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402" t="13564" r="29131" b="3677"/>
          <a:stretch/>
        </p:blipFill>
        <p:spPr>
          <a:xfrm>
            <a:off x="181064" y="-36623"/>
            <a:ext cx="6310047" cy="6917201"/>
          </a:xfrm>
        </p:spPr>
      </p:pic>
    </p:spTree>
    <p:extLst>
      <p:ext uri="{BB962C8B-B14F-4D97-AF65-F5344CB8AC3E}">
        <p14:creationId xmlns:p14="http://schemas.microsoft.com/office/powerpoint/2010/main" val="32367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9525000" y="1508946"/>
          <a:ext cx="1143001" cy="4521818"/>
        </p:xfrm>
        <a:graphic>
          <a:graphicData uri="http://schemas.openxmlformats.org/drawingml/2006/table">
            <a:tbl>
              <a:tblPr>
                <a:tableStyleId>{5C22544A-7EE6-4342-B048-85BDC9FD1C3A}</a:tableStyleId>
              </a:tblPr>
              <a:tblGrid>
                <a:gridCol w="1143001">
                  <a:extLst>
                    <a:ext uri="{9D8B030D-6E8A-4147-A177-3AD203B41FA5}">
                      <a16:colId xmlns:a16="http://schemas.microsoft.com/office/drawing/2014/main" val="20000"/>
                    </a:ext>
                  </a:extLst>
                </a:gridCol>
              </a:tblGrid>
              <a:tr h="461576">
                <a:tc>
                  <a:txBody>
                    <a:bodyPr/>
                    <a:lstStyle/>
                    <a:p>
                      <a:pPr algn="ctr" fontAlgn="b">
                        <a:lnSpc>
                          <a:spcPts val="1700"/>
                        </a:lnSpc>
                      </a:pPr>
                      <a:r>
                        <a:rPr lang="en-US" sz="1800" b="1" i="0" u="none" strike="noStrike" dirty="0">
                          <a:solidFill>
                            <a:schemeClr val="accent1"/>
                          </a:solidFill>
                          <a:effectLst/>
                          <a:latin typeface="+mn-lt"/>
                        </a:rPr>
                        <a:t>Ext./Very Impt.</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4078">
                <a:tc>
                  <a:txBody>
                    <a:bodyPr/>
                    <a:lstStyle/>
                    <a:p>
                      <a:pPr algn="ctr" fontAlgn="ctr"/>
                      <a:r>
                        <a:rPr lang="en-US" sz="1800" b="1" i="0" u="none" strike="noStrike" dirty="0">
                          <a:solidFill>
                            <a:schemeClr val="accent1"/>
                          </a:solidFill>
                          <a:effectLst/>
                          <a:latin typeface="+mn-lt"/>
                        </a:rPr>
                        <a:t>62%</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9600">
                <a:tc>
                  <a:txBody>
                    <a:bodyPr/>
                    <a:lstStyle/>
                    <a:p>
                      <a:pPr algn="ctr" fontAlgn="ctr"/>
                      <a:r>
                        <a:rPr lang="en-US" sz="1800" b="1" i="0" u="none" strike="noStrike" dirty="0">
                          <a:solidFill>
                            <a:schemeClr val="accent1"/>
                          </a:solidFill>
                          <a:effectLst/>
                          <a:latin typeface="+mn-lt"/>
                        </a:rPr>
                        <a:t>60%</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3400">
                <a:tc>
                  <a:txBody>
                    <a:bodyPr/>
                    <a:lstStyle/>
                    <a:p>
                      <a:pPr algn="ctr" fontAlgn="ctr"/>
                      <a:r>
                        <a:rPr lang="en-US" sz="1800" b="1" i="0" u="none" strike="noStrike" dirty="0">
                          <a:solidFill>
                            <a:schemeClr val="accent1"/>
                          </a:solidFill>
                          <a:effectLst/>
                          <a:latin typeface="+mn-lt"/>
                        </a:rPr>
                        <a:t>59%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7700">
                <a:tc>
                  <a:txBody>
                    <a:bodyPr/>
                    <a:lstStyle/>
                    <a:p>
                      <a:pPr algn="ctr" fontAlgn="ctr"/>
                      <a:r>
                        <a:rPr lang="en-US" sz="1800" b="1" i="0" u="none" strike="noStrike" dirty="0">
                          <a:solidFill>
                            <a:schemeClr val="accent1"/>
                          </a:solidFill>
                          <a:effectLst/>
                          <a:latin typeface="+mn-lt"/>
                        </a:rPr>
                        <a:t>59%</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3400">
                <a:tc>
                  <a:txBody>
                    <a:bodyPr/>
                    <a:lstStyle/>
                    <a:p>
                      <a:pPr algn="ctr" fontAlgn="ctr"/>
                      <a:r>
                        <a:rPr lang="en-US" sz="1800" b="1" i="0" u="none" strike="noStrike" dirty="0">
                          <a:solidFill>
                            <a:schemeClr val="accent1"/>
                          </a:solidFill>
                          <a:effectLst/>
                          <a:latin typeface="+mn-lt"/>
                        </a:rPr>
                        <a:t>58%</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09600">
                <a:tc>
                  <a:txBody>
                    <a:bodyPr/>
                    <a:lstStyle/>
                    <a:p>
                      <a:pPr algn="ctr" fontAlgn="ctr"/>
                      <a:r>
                        <a:rPr lang="en-US" sz="1800" b="1" i="0" u="none" strike="noStrike" dirty="0">
                          <a:solidFill>
                            <a:schemeClr val="accent1"/>
                          </a:solidFill>
                          <a:effectLst/>
                          <a:latin typeface="+mn-lt"/>
                        </a:rPr>
                        <a:t>57%</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2464">
                <a:tc>
                  <a:txBody>
                    <a:bodyPr/>
                    <a:lstStyle/>
                    <a:p>
                      <a:pPr algn="ctr" fontAlgn="ctr"/>
                      <a:r>
                        <a:rPr lang="en-US" sz="1800" b="1" i="0" u="none" strike="noStrike" dirty="0">
                          <a:solidFill>
                            <a:schemeClr val="accent1"/>
                          </a:solidFill>
                          <a:effectLst/>
                          <a:latin typeface="+mn-lt"/>
                        </a:rPr>
                        <a:t>54%</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7721808"/>
                  </a:ext>
                </a:extLst>
              </a:tr>
            </a:tbl>
          </a:graphicData>
        </a:graphic>
      </p:graphicFrame>
      <p:graphicFrame>
        <p:nvGraphicFramePr>
          <p:cNvPr id="9" name="Chart 8"/>
          <p:cNvGraphicFramePr/>
          <p:nvPr/>
        </p:nvGraphicFramePr>
        <p:xfrm>
          <a:off x="1409701" y="1736865"/>
          <a:ext cx="8496300" cy="47625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 y="290426"/>
            <a:ext cx="12191999" cy="1446439"/>
          </a:xfrm>
        </p:spPr>
        <p:txBody>
          <a:bodyPr>
            <a:normAutofit/>
          </a:bodyPr>
          <a:lstStyle/>
          <a:p>
            <a:r>
              <a:rPr lang="en-US" sz="3600" dirty="0"/>
              <a:t>POLLING YIELDS VALUABLE INSIGHTS</a:t>
            </a:r>
            <a:br>
              <a:rPr lang="en-US" sz="3600" dirty="0"/>
            </a:br>
            <a:r>
              <a:rPr lang="en-US" dirty="0"/>
              <a:t>Early childhood wellness programs and improving safety for kids walking near schools are viewed as the most important funding priorities.</a:t>
            </a:r>
          </a:p>
        </p:txBody>
      </p:sp>
      <p:sp>
        <p:nvSpPr>
          <p:cNvPr id="8" name="Text Placeholder 7"/>
          <p:cNvSpPr>
            <a:spLocks noGrp="1"/>
          </p:cNvSpPr>
          <p:nvPr>
            <p:ph type="body" sz="quarter" idx="10"/>
          </p:nvPr>
        </p:nvSpPr>
        <p:spPr/>
        <p:txBody>
          <a:bodyPr/>
          <a:lstStyle/>
          <a:p>
            <a:r>
              <a:rPr lang="en-US" dirty="0"/>
              <a:t>Q9. I am going to read you a list of ways in which the funds generated by this measure could be spent.  Please tell me how important each item is to you personally: extremely important, very important, somewhat important, or not too important. Split Sample</a:t>
            </a:r>
          </a:p>
        </p:txBody>
      </p:sp>
    </p:spTree>
    <p:extLst>
      <p:ext uri="{BB962C8B-B14F-4D97-AF65-F5344CB8AC3E}">
        <p14:creationId xmlns:p14="http://schemas.microsoft.com/office/powerpoint/2010/main" val="53284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062754" y="2593227"/>
            <a:ext cx="8129245" cy="1186830"/>
          </a:xfrm>
        </p:spPr>
        <p:txBody>
          <a:bodyPr/>
          <a:lstStyle/>
          <a:p>
            <a:r>
              <a:rPr lang="en-US" altLang="en-US" sz="7200" dirty="0"/>
              <a:t>   FUNDING OPTIONS</a:t>
            </a:r>
          </a:p>
        </p:txBody>
      </p:sp>
    </p:spTree>
    <p:extLst>
      <p:ext uri="{BB962C8B-B14F-4D97-AF65-F5344CB8AC3E}">
        <p14:creationId xmlns:p14="http://schemas.microsoft.com/office/powerpoint/2010/main" val="86706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84278" y="2555634"/>
            <a:ext cx="7407885" cy="3864029"/>
          </a:xfrm>
        </p:spPr>
        <p:txBody>
          <a:bodyPr>
            <a:noAutofit/>
          </a:bodyPr>
          <a:lstStyle/>
          <a:p>
            <a:r>
              <a:rPr lang="en-US" altLang="en-US" sz="3600" dirty="0"/>
              <a:t>State of our children is a crisis.</a:t>
            </a:r>
          </a:p>
          <a:p>
            <a:r>
              <a:rPr lang="en-US" altLang="en-US" sz="3600" dirty="0"/>
              <a:t>A budget is a moral document that reflects community priorities.</a:t>
            </a:r>
          </a:p>
          <a:p>
            <a:r>
              <a:rPr lang="en-US" altLang="en-US" sz="3600" dirty="0"/>
              <a:t>Funding inequity is a social justice issue.</a:t>
            </a:r>
          </a:p>
          <a:p>
            <a:r>
              <a:rPr lang="en-US" altLang="en-US" sz="3600" dirty="0"/>
              <a:t>Lack of resources is greatest resistance to change</a:t>
            </a:r>
          </a:p>
        </p:txBody>
      </p:sp>
      <p:sp>
        <p:nvSpPr>
          <p:cNvPr id="11268" name="Rectangle 2"/>
          <p:cNvSpPr>
            <a:spLocks noGrp="1" noChangeArrowheads="1"/>
          </p:cNvSpPr>
          <p:nvPr>
            <p:ph type="title"/>
          </p:nvPr>
        </p:nvSpPr>
        <p:spPr>
          <a:xfrm>
            <a:off x="1945219" y="549034"/>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WHY PUBLIC BUDGETS MATTER?</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381535122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6627"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ontent Placeholder 7"/>
          <p:cNvSpPr>
            <a:spLocks noGrp="1"/>
          </p:cNvSpPr>
          <p:nvPr>
            <p:ph idx="1"/>
          </p:nvPr>
        </p:nvSpPr>
        <p:spPr>
          <a:xfrm>
            <a:off x="1136823" y="2241550"/>
            <a:ext cx="6722076" cy="4760214"/>
          </a:xfrm>
        </p:spPr>
        <p:txBody>
          <a:bodyPr/>
          <a:lstStyle/>
          <a:p>
            <a:pPr lvl="1">
              <a:buFont typeface="Arial" panose="020B0604020202020204" pitchFamily="34" charset="0"/>
              <a:buChar char="•"/>
            </a:pPr>
            <a:r>
              <a:rPr lang="en-US" sz="2600" dirty="0"/>
              <a:t>Gaps in services – priority needs</a:t>
            </a:r>
          </a:p>
          <a:p>
            <a:pPr lvl="1">
              <a:buFont typeface="Arial" panose="020B0604020202020204" pitchFamily="34" charset="0"/>
              <a:buChar char="•"/>
            </a:pPr>
            <a:r>
              <a:rPr lang="en-US" sz="2600" dirty="0"/>
              <a:t>Legal realities – e.g. voter threshold</a:t>
            </a:r>
          </a:p>
          <a:p>
            <a:pPr lvl="1">
              <a:buFont typeface="Arial" panose="020B0604020202020204" pitchFamily="34" charset="0"/>
              <a:buChar char="•"/>
            </a:pPr>
            <a:r>
              <a:rPr lang="en-US" sz="2600" dirty="0"/>
              <a:t>Public opinion </a:t>
            </a:r>
          </a:p>
          <a:p>
            <a:pPr lvl="1">
              <a:buFont typeface="Arial" panose="020B0604020202020204" pitchFamily="34" charset="0"/>
              <a:buChar char="•"/>
            </a:pPr>
            <a:r>
              <a:rPr lang="en-US" sz="2600" dirty="0"/>
              <a:t>Consensus of sponsoring coalition</a:t>
            </a:r>
          </a:p>
          <a:p>
            <a:pPr lvl="1">
              <a:buFont typeface="Arial" panose="020B0604020202020204" pitchFamily="34" charset="0"/>
              <a:buChar char="•"/>
            </a:pPr>
            <a:r>
              <a:rPr lang="en-US" sz="2600" dirty="0"/>
              <a:t>Political champions</a:t>
            </a:r>
          </a:p>
          <a:p>
            <a:pPr lvl="1">
              <a:buFont typeface="Arial" panose="020B0604020202020204" pitchFamily="34" charset="0"/>
              <a:buChar char="•"/>
            </a:pPr>
            <a:r>
              <a:rPr lang="en-US" sz="2600" dirty="0"/>
              <a:t>Strength of opposition</a:t>
            </a:r>
          </a:p>
          <a:p>
            <a:pPr lvl="1">
              <a:buFont typeface="Arial" panose="020B0604020202020204" pitchFamily="34" charset="0"/>
              <a:buChar char="•"/>
            </a:pPr>
            <a:r>
              <a:rPr lang="en-US" sz="2600" dirty="0"/>
              <a:t>Potential volunteers</a:t>
            </a:r>
          </a:p>
          <a:p>
            <a:pPr lvl="1">
              <a:buFont typeface="Arial" panose="020B0604020202020204" pitchFamily="34" charset="0"/>
              <a:buChar char="•"/>
            </a:pPr>
            <a:r>
              <a:rPr lang="en-US" sz="2600" dirty="0"/>
              <a:t>Resources of advocates</a:t>
            </a:r>
            <a:endParaRPr lang="en-US" sz="2200" dirty="0"/>
          </a:p>
          <a:p>
            <a:pPr>
              <a:spcAft>
                <a:spcPts val="1200"/>
              </a:spcAft>
              <a:defRPr/>
            </a:pPr>
            <a:endParaRPr lang="en-US" altLang="en-US" sz="2133" dirty="0"/>
          </a:p>
        </p:txBody>
      </p:sp>
      <p:sp>
        <p:nvSpPr>
          <p:cNvPr id="26629" name="Rectangle 2"/>
          <p:cNvSpPr>
            <a:spLocks noGrp="1" noChangeArrowheads="1"/>
          </p:cNvSpPr>
          <p:nvPr>
            <p:ph type="title"/>
          </p:nvPr>
        </p:nvSpPr>
        <p:spPr>
          <a:xfrm>
            <a:off x="1919817" y="645584"/>
            <a:ext cx="6419851" cy="575733"/>
          </a:xfrm>
        </p:spPr>
        <p:txBody>
          <a:bodyPr anchor="t">
            <a:normAutofit fontScale="90000"/>
          </a:bodyPr>
          <a:lstStyle/>
          <a:p>
            <a:r>
              <a:rPr lang="en-US" altLang="en-US" dirty="0"/>
              <a:t>WHAT TO CONSIDER IN MAKING DECISIONS ABOUT FUNDING STRATEGY?</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6631" name="Rectangle 2"/>
          <p:cNvSpPr txBox="1">
            <a:spLocks noChangeArrowheads="1"/>
          </p:cNvSpPr>
          <p:nvPr/>
        </p:nvSpPr>
        <p:spPr bwMode="auto">
          <a:xfrm>
            <a:off x="247136" y="1718734"/>
            <a:ext cx="8092532"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rPr>
              <a:t>Be open to unexpected opportunities.  Know when to compromise.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990" b="9337"/>
          <a:stretch/>
        </p:blipFill>
        <p:spPr>
          <a:xfrm>
            <a:off x="8567899" y="-193964"/>
            <a:ext cx="3624101" cy="402336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 b="22286"/>
          <a:stretch/>
        </p:blipFill>
        <p:spPr>
          <a:xfrm>
            <a:off x="8562422" y="3200400"/>
            <a:ext cx="3635053" cy="3657600"/>
          </a:xfrm>
          <a:prstGeom prst="rect">
            <a:avLst/>
          </a:prstGeom>
        </p:spPr>
      </p:pic>
    </p:spTree>
    <p:extLst>
      <p:ext uri="{BB962C8B-B14F-4D97-AF65-F5344CB8AC3E}">
        <p14:creationId xmlns:p14="http://schemas.microsoft.com/office/powerpoint/2010/main" val="349168254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57468"/>
            <a:ext cx="12192000" cy="1382017"/>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7411"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664" y="41503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Grp="1" noChangeArrowheads="1"/>
          </p:cNvSpPr>
          <p:nvPr>
            <p:ph type="title"/>
          </p:nvPr>
        </p:nvSpPr>
        <p:spPr>
          <a:xfrm>
            <a:off x="1919818" y="645584"/>
            <a:ext cx="6200774" cy="412749"/>
          </a:xfrm>
        </p:spPr>
        <p:txBody>
          <a:bodyPr anchor="t">
            <a:normAutofit/>
          </a:bodyPr>
          <a:lstStyle/>
          <a:p>
            <a:r>
              <a:rPr lang="en-US" altLang="en-US" sz="2400" dirty="0"/>
              <a:t>FINDING THE RIGHT FUNDING STRATEGY</a:t>
            </a:r>
          </a:p>
        </p:txBody>
      </p:sp>
      <p:sp>
        <p:nvSpPr>
          <p:cNvPr id="6" name="Rectangle 5"/>
          <p:cNvSpPr/>
          <p:nvPr/>
        </p:nvSpPr>
        <p:spPr>
          <a:xfrm>
            <a:off x="8578851" y="1"/>
            <a:ext cx="3613149" cy="6949017"/>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17414" name="Rectangle 2"/>
          <p:cNvSpPr txBox="1">
            <a:spLocks noChangeArrowheads="1"/>
          </p:cNvSpPr>
          <p:nvPr/>
        </p:nvSpPr>
        <p:spPr bwMode="auto">
          <a:xfrm>
            <a:off x="0" y="1343623"/>
            <a:ext cx="8534399" cy="12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MANY STRATEGIES CAN 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FIND THE SWEET SPOT.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
        <p:nvSpPr>
          <p:cNvPr id="16390" name="Content Placeholder 7"/>
          <p:cNvSpPr txBox="1">
            <a:spLocks/>
          </p:cNvSpPr>
          <p:nvPr/>
        </p:nvSpPr>
        <p:spPr bwMode="auto">
          <a:xfrm>
            <a:off x="432061" y="2373140"/>
            <a:ext cx="7992924" cy="561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69863" indent="-169863"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altLang="en-US" sz="21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Annual budget allocation</a:t>
            </a:r>
          </a:p>
          <a:p>
            <a:pPr marL="457200" marR="0" lvl="0" indent="-4572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Taxes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 sales, real estate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transfer, parcel</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business, utility, hotel, marijuana</a:t>
            </a:r>
          </a:p>
          <a:p>
            <a:pPr marL="457200" marR="0" lvl="0" indent="-4572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Fees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 admissions, amenities, mitigations, abatement</a:t>
            </a:r>
          </a:p>
          <a:p>
            <a:pPr marL="457200" marR="0" lvl="0" indent="-4572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Carve-out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 reallocation</a:t>
            </a:r>
          </a:p>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20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S PGothic" panose="020B0600070205080204" pitchFamily="34" charset="-128"/>
                <a:cs typeface="+mn-cs"/>
              </a:rPr>
              <a:t>Note – potential new funding from Schools and Communities First Act: Monterey - $66M; San </a:t>
            </a:r>
            <a:r>
              <a:rPr kumimoji="0" lang="en-US" altLang="en-US" sz="2000" b="0" i="0" u="none" strike="noStrike" kern="1200" cap="none" spc="0" normalizeH="0" baseline="0" noProof="0" dirty="0" err="1">
                <a:ln>
                  <a:noFill/>
                </a:ln>
                <a:solidFill>
                  <a:srgbClr val="000000"/>
                </a:solidFill>
                <a:effectLst/>
                <a:highlight>
                  <a:srgbClr val="FFFF00"/>
                </a:highlight>
                <a:uLnTx/>
                <a:uFillTx/>
                <a:latin typeface="Arial" panose="020B0604020202020204" pitchFamily="34" charset="0"/>
                <a:ea typeface="MS PGothic" panose="020B0600070205080204" pitchFamily="34" charset="-128"/>
                <a:cs typeface="+mn-cs"/>
              </a:rPr>
              <a:t>Beneto</a:t>
            </a:r>
            <a:r>
              <a:rPr kumimoji="0" lang="en-US" altLang="en-US" sz="20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S PGothic" panose="020B0600070205080204" pitchFamily="34" charset="-128"/>
                <a:cs typeface="+mn-cs"/>
              </a:rPr>
              <a:t> - $6.2M; Santa Cruz - $46M</a:t>
            </a:r>
          </a:p>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altLang="en-US" sz="2400" b="0"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altLang="en-US" sz="21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aphicFrame>
        <p:nvGraphicFramePr>
          <p:cNvPr id="11" name="Diagram 10"/>
          <p:cNvGraphicFramePr/>
          <p:nvPr/>
        </p:nvGraphicFramePr>
        <p:xfrm>
          <a:off x="8578851" y="1058332"/>
          <a:ext cx="4071408" cy="4178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69603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218"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98301" y="2262331"/>
            <a:ext cx="7058525" cy="3864029"/>
          </a:xfrm>
        </p:spPr>
        <p:txBody>
          <a:bodyPr>
            <a:noAutofit/>
          </a:bodyPr>
          <a:lstStyle/>
          <a:p>
            <a:r>
              <a:rPr lang="en-US" altLang="en-US" sz="4000" dirty="0"/>
              <a:t>Creating a public budget is a year-round process.</a:t>
            </a:r>
          </a:p>
          <a:p>
            <a:r>
              <a:rPr lang="en-US" altLang="en-US" sz="4000" dirty="0"/>
              <a:t>Showing up is half the battle</a:t>
            </a:r>
          </a:p>
          <a:p>
            <a:r>
              <a:rPr lang="en-US" altLang="en-US" sz="4000" dirty="0"/>
              <a:t>Start small – oppose budget cuts</a:t>
            </a:r>
          </a:p>
          <a:p>
            <a:r>
              <a:rPr lang="en-US" altLang="en-US" sz="4000" dirty="0"/>
              <a:t>End big – create dedicated</a:t>
            </a:r>
          </a:p>
          <a:p>
            <a:pPr marL="0" indent="0">
              <a:buNone/>
            </a:pPr>
            <a:r>
              <a:rPr lang="en-US" altLang="en-US" sz="4000" dirty="0"/>
              <a:t>funding for your priorities</a:t>
            </a:r>
          </a:p>
        </p:txBody>
      </p:sp>
      <p:sp>
        <p:nvSpPr>
          <p:cNvPr id="11268" name="Rectangle 2"/>
          <p:cNvSpPr>
            <a:spLocks noGrp="1" noChangeArrowheads="1"/>
          </p:cNvSpPr>
          <p:nvPr>
            <p:ph type="title"/>
          </p:nvPr>
        </p:nvSpPr>
        <p:spPr>
          <a:xfrm>
            <a:off x="2129740" y="590308"/>
            <a:ext cx="7008665" cy="582103"/>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LOCAL ANNUAL BUDGET BATTLES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2054" name="Picture 6" descr="2018 Yearly Calendar - Blue Landsc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374" y="0"/>
            <a:ext cx="3744102" cy="28967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230" y="2766263"/>
            <a:ext cx="5094770" cy="4091737"/>
          </a:xfrm>
          <a:prstGeom prst="rect">
            <a:avLst/>
          </a:prstGeom>
        </p:spPr>
      </p:pic>
    </p:spTree>
    <p:extLst>
      <p:ext uri="{BB962C8B-B14F-4D97-AF65-F5344CB8AC3E}">
        <p14:creationId xmlns:p14="http://schemas.microsoft.com/office/powerpoint/2010/main" val="345859000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64489"/>
            <a:ext cx="12192000" cy="883909"/>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048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188" y="320293"/>
            <a:ext cx="1301751" cy="842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Content Placeholder 7"/>
          <p:cNvSpPr>
            <a:spLocks noGrp="1"/>
          </p:cNvSpPr>
          <p:nvPr>
            <p:ph idx="1"/>
          </p:nvPr>
        </p:nvSpPr>
        <p:spPr>
          <a:xfrm>
            <a:off x="972609" y="2933702"/>
            <a:ext cx="6699251" cy="369332"/>
          </a:xfrm>
        </p:spPr>
        <p:txBody>
          <a:bodyPr numCol="1">
            <a:normAutofit fontScale="92500" lnSpcReduction="10000"/>
          </a:bodyPr>
          <a:lstStyle/>
          <a:p>
            <a:pPr marL="0" indent="0">
              <a:spcAft>
                <a:spcPts val="1200"/>
              </a:spcAft>
              <a:buNone/>
              <a:defRPr/>
            </a:pPr>
            <a:r>
              <a:rPr lang="en-US" altLang="en-US" sz="2400" b="1" dirty="0">
                <a:cs typeface="ＭＳ Ｐゴシック" charset="0"/>
              </a:rPr>
              <a:t> </a:t>
            </a:r>
          </a:p>
        </p:txBody>
      </p:sp>
      <p:sp>
        <p:nvSpPr>
          <p:cNvPr id="20487" name="Rectangle 2"/>
          <p:cNvSpPr txBox="1">
            <a:spLocks noChangeArrowheads="1"/>
          </p:cNvSpPr>
          <p:nvPr/>
        </p:nvSpPr>
        <p:spPr bwMode="auto">
          <a:xfrm>
            <a:off x="1623485" y="1859519"/>
            <a:ext cx="11305308" cy="455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THEY CAN BE GENERAL OR SPECIAL TAXES.</a:t>
            </a:r>
          </a:p>
        </p:txBody>
      </p:sp>
      <p:sp>
        <p:nvSpPr>
          <p:cNvPr id="3" name="Title 2">
            <a:extLst>
              <a:ext uri="{FF2B5EF4-FFF2-40B4-BE49-F238E27FC236}">
                <a16:creationId xmlns:a16="http://schemas.microsoft.com/office/drawing/2014/main" id="{93A5DFC7-C54C-42F9-82B3-E73F29E64BB2}"/>
              </a:ext>
            </a:extLst>
          </p:cNvPr>
          <p:cNvSpPr>
            <a:spLocks noGrp="1"/>
          </p:cNvSpPr>
          <p:nvPr>
            <p:ph type="title"/>
          </p:nvPr>
        </p:nvSpPr>
        <p:spPr>
          <a:xfrm>
            <a:off x="2568271" y="872067"/>
            <a:ext cx="7299292" cy="308133"/>
          </a:xfrm>
        </p:spPr>
        <p:txBody>
          <a:bodyPr>
            <a:noAutofit/>
          </a:bodyPr>
          <a:lstStyle/>
          <a:p>
            <a:r>
              <a:rPr lang="en-US" sz="3600" b="1" dirty="0"/>
              <a:t>CITY AND COUNTY TAXES</a:t>
            </a:r>
          </a:p>
        </p:txBody>
      </p:sp>
      <p:sp>
        <p:nvSpPr>
          <p:cNvPr id="4" name="Rectangle 3">
            <a:extLst>
              <a:ext uri="{FF2B5EF4-FFF2-40B4-BE49-F238E27FC236}">
                <a16:creationId xmlns:a16="http://schemas.microsoft.com/office/drawing/2014/main" id="{13F8D985-ED37-4DA2-BA47-32C8157A63D8}"/>
              </a:ext>
            </a:extLst>
          </p:cNvPr>
          <p:cNvSpPr/>
          <p:nvPr/>
        </p:nvSpPr>
        <p:spPr>
          <a:xfrm>
            <a:off x="694413" y="2697325"/>
            <a:ext cx="10294289" cy="378565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Sales - combined limit 2% add-on to base of 7.5% - done in 1/8 cent increments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Real estate transfer – can be made progressive by increasing with value of property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Parcel – can be based on size of parcel, and can have many exceptions – always </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 special tax </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Business -  gross receipts, car rental, parking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Utility (UUT) – gas, water, sewer, cable, phones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Hotel – Transient Occupancy Tax (TOT) – ranges from 8 – 14%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Marijuana – Cultivation, Manufacturing, Sales – can be passed by a percentage range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Admission – Parks, Sporting events, Concerts, etc.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Some taxes are cities/county unincorporated areas only, i.e. business, UUT, marijuana, admission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4647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375150" y="2593227"/>
            <a:ext cx="7086600" cy="1186830"/>
          </a:xfrm>
        </p:spPr>
        <p:txBody>
          <a:bodyPr/>
          <a:lstStyle/>
          <a:p>
            <a:r>
              <a:rPr lang="en-US" altLang="en-US" sz="7200" dirty="0"/>
              <a:t> Lessons Learned</a:t>
            </a:r>
          </a:p>
        </p:txBody>
      </p:sp>
    </p:spTree>
    <p:extLst>
      <p:ext uri="{BB962C8B-B14F-4D97-AF65-F5344CB8AC3E}">
        <p14:creationId xmlns:p14="http://schemas.microsoft.com/office/powerpoint/2010/main" val="20908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95927"/>
          </a:xfrm>
          <a:solidFill>
            <a:srgbClr val="E6AF00"/>
          </a:solidFill>
        </p:spPr>
        <p:txBody>
          <a:bodyPr/>
          <a:lstStyle/>
          <a:p>
            <a:pPr>
              <a:lnSpc>
                <a:spcPct val="110000"/>
              </a:lnSpc>
            </a:pPr>
            <a:r>
              <a:rPr lang="en-US" b="1" dirty="0"/>
              <a:t>                      </a:t>
            </a:r>
            <a:r>
              <a:rPr lang="en-US" b="1" dirty="0">
                <a:solidFill>
                  <a:schemeClr val="tx1"/>
                </a:solidFill>
              </a:rPr>
              <a:t>ELECTIONS 2016 &amp; 2018</a:t>
            </a:r>
          </a:p>
        </p:txBody>
      </p:sp>
      <p:sp>
        <p:nvSpPr>
          <p:cNvPr id="3" name="Content Placeholder 2"/>
          <p:cNvSpPr>
            <a:spLocks noGrp="1"/>
          </p:cNvSpPr>
          <p:nvPr>
            <p:ph idx="1"/>
          </p:nvPr>
        </p:nvSpPr>
        <p:spPr>
          <a:xfrm>
            <a:off x="0" y="830555"/>
            <a:ext cx="12192000" cy="6072909"/>
          </a:xfrm>
          <a:solidFill>
            <a:schemeClr val="tx1"/>
          </a:solidFill>
        </p:spPr>
        <p:txBody>
          <a:bodyPr>
            <a:normAutofit fontScale="92500" lnSpcReduction="20000"/>
          </a:bodyPr>
          <a:lstStyle/>
          <a:p>
            <a:r>
              <a:rPr lang="en-US" sz="4400" b="1" dirty="0">
                <a:solidFill>
                  <a:schemeClr val="bg1"/>
                </a:solidFill>
              </a:rPr>
              <a:t>NAPA </a:t>
            </a:r>
          </a:p>
          <a:p>
            <a:r>
              <a:rPr lang="en-US" sz="4400" b="1" dirty="0">
                <a:solidFill>
                  <a:schemeClr val="bg1"/>
                </a:solidFill>
              </a:rPr>
              <a:t>MARIN</a:t>
            </a:r>
          </a:p>
          <a:p>
            <a:r>
              <a:rPr lang="en-US" sz="4400" b="1" dirty="0">
                <a:solidFill>
                  <a:schemeClr val="bg1"/>
                </a:solidFill>
              </a:rPr>
              <a:t>SOLANO</a:t>
            </a:r>
          </a:p>
          <a:p>
            <a:r>
              <a:rPr lang="en-US" sz="4400" b="1" dirty="0">
                <a:solidFill>
                  <a:schemeClr val="bg1"/>
                </a:solidFill>
              </a:rPr>
              <a:t>SACRAMENTO</a:t>
            </a:r>
          </a:p>
          <a:p>
            <a:r>
              <a:rPr lang="en-US" sz="4400" b="1" dirty="0">
                <a:solidFill>
                  <a:schemeClr val="bg1"/>
                </a:solidFill>
              </a:rPr>
              <a:t>RICHMOND</a:t>
            </a:r>
          </a:p>
          <a:p>
            <a:r>
              <a:rPr lang="en-US" sz="4400" b="1" dirty="0">
                <a:solidFill>
                  <a:schemeClr val="bg1"/>
                </a:solidFill>
              </a:rPr>
              <a:t>ALAMEDA</a:t>
            </a:r>
          </a:p>
          <a:p>
            <a:r>
              <a:rPr lang="en-US" sz="4400" b="1" dirty="0">
                <a:solidFill>
                  <a:schemeClr val="bg1"/>
                </a:solidFill>
              </a:rPr>
              <a:t>SAN FRANCISCO</a:t>
            </a:r>
          </a:p>
          <a:p>
            <a:r>
              <a:rPr lang="en-US" sz="4400" b="1" dirty="0">
                <a:solidFill>
                  <a:schemeClr val="bg1"/>
                </a:solidFill>
              </a:rPr>
              <a:t>OAKLAND</a:t>
            </a:r>
          </a:p>
          <a:p>
            <a:r>
              <a:rPr lang="en-US" sz="4400" b="1" dirty="0">
                <a:solidFill>
                  <a:schemeClr val="bg1"/>
                </a:solidFill>
              </a:rPr>
              <a:t>SAN JOAQUIN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1005" y="5139513"/>
            <a:ext cx="1784314" cy="12159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937" y="2740728"/>
            <a:ext cx="1851917" cy="185191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306" y="2938003"/>
            <a:ext cx="2165967" cy="16265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693" y="5369372"/>
            <a:ext cx="2178449" cy="106807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5961" y="1303723"/>
            <a:ext cx="2780495" cy="102920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854" y="1005880"/>
            <a:ext cx="2516677" cy="137473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7736" y="5069894"/>
            <a:ext cx="2467349" cy="1355163"/>
          </a:xfrm>
          <a:prstGeom prst="rect">
            <a:avLst/>
          </a:prstGeom>
        </p:spPr>
      </p:pic>
      <p:pic>
        <p:nvPicPr>
          <p:cNvPr id="12" name="Picture 11">
            <a:extLst>
              <a:ext uri="{FF2B5EF4-FFF2-40B4-BE49-F238E27FC236}">
                <a16:creationId xmlns:a16="http://schemas.microsoft.com/office/drawing/2014/main" id="{805045A5-78E8-458A-B346-420DB1D08C2B}"/>
              </a:ext>
            </a:extLst>
          </p:cNvPr>
          <p:cNvPicPr>
            <a:picLocks noChangeAspect="1"/>
          </p:cNvPicPr>
          <p:nvPr/>
        </p:nvPicPr>
        <p:blipFill rotWithShape="1">
          <a:blip r:embed="rId10"/>
          <a:srcRect l="21030" t="5900" r="23145"/>
          <a:stretch/>
        </p:blipFill>
        <p:spPr>
          <a:xfrm>
            <a:off x="9505488" y="1024169"/>
            <a:ext cx="2184555" cy="1687209"/>
          </a:xfrm>
          <a:prstGeom prst="rect">
            <a:avLst/>
          </a:prstGeom>
        </p:spPr>
      </p:pic>
      <p:pic>
        <p:nvPicPr>
          <p:cNvPr id="13" name="Picture 12" descr="C:\Users\Margaret\Pictures\Funding the Next Generation\Oakland measure aa image.png">
            <a:extLst>
              <a:ext uri="{FF2B5EF4-FFF2-40B4-BE49-F238E27FC236}">
                <a16:creationId xmlns:a16="http://schemas.microsoft.com/office/drawing/2014/main" id="{90328E1D-D283-442C-92B9-E12ADBACB96B}"/>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411536" y="2864359"/>
            <a:ext cx="2278507" cy="1851917"/>
          </a:xfrm>
          <a:prstGeom prst="rect">
            <a:avLst/>
          </a:prstGeom>
          <a:noFill/>
          <a:ln>
            <a:noFill/>
          </a:ln>
        </p:spPr>
      </p:pic>
    </p:spTree>
    <p:extLst>
      <p:ext uri="{BB962C8B-B14F-4D97-AF65-F5344CB8AC3E}">
        <p14:creationId xmlns:p14="http://schemas.microsoft.com/office/powerpoint/2010/main" val="323215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USE THE MEDIA</a:t>
            </a:r>
          </a:p>
        </p:txBody>
      </p:sp>
      <p:sp>
        <p:nvSpPr>
          <p:cNvPr id="3" name="Content Placeholder 2"/>
          <p:cNvSpPr>
            <a:spLocks noGrp="1"/>
          </p:cNvSpPr>
          <p:nvPr>
            <p:ph idx="1"/>
          </p:nvPr>
        </p:nvSpPr>
        <p:spPr>
          <a:xfrm>
            <a:off x="568411" y="2361084"/>
            <a:ext cx="5436973" cy="4351338"/>
          </a:xfrm>
        </p:spPr>
        <p:txBody>
          <a:bodyPr>
            <a:normAutofit fontScale="85000" lnSpcReduction="20000"/>
          </a:bodyPr>
          <a:lstStyle/>
          <a:p>
            <a:pPr marL="0" indent="0">
              <a:buNone/>
            </a:pPr>
            <a:r>
              <a:rPr lang="en-US" dirty="0"/>
              <a:t>HAVE A SIMPLE MESSAGE</a:t>
            </a:r>
          </a:p>
          <a:p>
            <a:r>
              <a:rPr lang="en-US" dirty="0"/>
              <a:t>Press conferences</a:t>
            </a:r>
          </a:p>
          <a:p>
            <a:r>
              <a:rPr lang="en-US" dirty="0"/>
              <a:t>Op-eds</a:t>
            </a:r>
          </a:p>
          <a:p>
            <a:r>
              <a:rPr lang="en-US" dirty="0"/>
              <a:t>News releases</a:t>
            </a:r>
          </a:p>
          <a:p>
            <a:r>
              <a:rPr lang="en-US" dirty="0"/>
              <a:t>Feature stories</a:t>
            </a:r>
          </a:p>
          <a:p>
            <a:r>
              <a:rPr lang="en-US" dirty="0"/>
              <a:t>Follow the c’s – crisis, conflict, constumes, celebrities</a:t>
            </a:r>
          </a:p>
          <a:p>
            <a:r>
              <a:rPr lang="en-US" dirty="0"/>
              <a:t>Find a news hook.</a:t>
            </a:r>
          </a:p>
          <a:p>
            <a:endParaRPr lang="en-US" dirty="0"/>
          </a:p>
          <a:p>
            <a:pPr marL="0" indent="0">
              <a:buNone/>
            </a:pPr>
            <a:r>
              <a:rPr lang="en-US" dirty="0">
                <a:solidFill>
                  <a:srgbClr val="C00000"/>
                </a:solidFill>
              </a:rPr>
              <a:t>OFTEN MORE IMPORTANT TO TALK TO THE MEDIA, THAN DIRECTLY TO DECISION-MAKERS</a:t>
            </a:r>
            <a:r>
              <a:rPr lang="en-US" dirty="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76" y="52974"/>
            <a:ext cx="5230091" cy="6858000"/>
          </a:xfrm>
          <a:prstGeom prst="rect">
            <a:avLst/>
          </a:prstGeom>
        </p:spPr>
      </p:pic>
    </p:spTree>
    <p:extLst>
      <p:ext uri="{BB962C8B-B14F-4D97-AF65-F5344CB8AC3E}">
        <p14:creationId xmlns:p14="http://schemas.microsoft.com/office/powerpoint/2010/main" val="3518464313"/>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12512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2011120" y="133588"/>
            <a:ext cx="9696465" cy="842433"/>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DRAMA HELPS – </a:t>
            </a:r>
            <a:br>
              <a:rPr lang="en-US" altLang="en-US" sz="3600" b="1" dirty="0">
                <a:solidFill>
                  <a:srgbClr val="0D0486"/>
                </a:solidFill>
                <a:latin typeface="Arial Rounded MT Bold" panose="020F0704030504030204" pitchFamily="34" charset="0"/>
                <a:cs typeface="ＭＳ Ｐゴシック" charset="0"/>
              </a:rPr>
            </a:br>
            <a:r>
              <a:rPr lang="en-US" altLang="en-US" sz="3600" b="1" dirty="0">
                <a:solidFill>
                  <a:srgbClr val="0D0486"/>
                </a:solidFill>
                <a:latin typeface="Arial Rounded MT Bold" panose="020F0704030504030204" pitchFamily="34" charset="0"/>
                <a:cs typeface="ＭＳ Ｐゴシック" charset="0"/>
              </a:rPr>
              <a:t>Childcare Waiting List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598" y="1051766"/>
            <a:ext cx="7741644" cy="5806234"/>
          </a:xfrm>
          <a:prstGeom prst="rect">
            <a:avLst/>
          </a:prstGeom>
        </p:spPr>
      </p:pic>
    </p:spTree>
    <p:extLst>
      <p:ext uri="{BB962C8B-B14F-4D97-AF65-F5344CB8AC3E}">
        <p14:creationId xmlns:p14="http://schemas.microsoft.com/office/powerpoint/2010/main" val="1577002269"/>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34315" y="2529017"/>
            <a:ext cx="7184374" cy="4099382"/>
          </a:xfrm>
        </p:spPr>
        <p:txBody>
          <a:bodyPr>
            <a:normAutofit/>
          </a:bodyPr>
          <a:lstStyle/>
          <a:p>
            <a:pPr marL="0" indent="0">
              <a:buNone/>
            </a:pPr>
            <a:r>
              <a:rPr lang="en-US" altLang="en-US" sz="3600" dirty="0"/>
              <a:t>Hard to say no to kids and parents, and folks telling their real stories.</a:t>
            </a:r>
          </a:p>
          <a:p>
            <a:pPr marL="0" indent="0">
              <a:buNone/>
            </a:pPr>
            <a:r>
              <a:rPr lang="en-US" altLang="en-US" sz="3600" dirty="0"/>
              <a:t>Leadership development is empowering, </a:t>
            </a:r>
            <a:r>
              <a:rPr lang="en-US" altLang="en-US" sz="3600" dirty="0" err="1"/>
              <a:t>therapeuputic</a:t>
            </a:r>
            <a:r>
              <a:rPr lang="en-US" altLang="en-US" sz="3600" dirty="0"/>
              <a:t>, and long-lasting.  </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AUTHENTIC VOICES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0" name="Picture 1" descr="Richmond Jamele and Dianei Ramirez.jpg"/>
          <p:cNvPicPr>
            <a:picLocks noChangeAspect="1"/>
          </p:cNvPicPr>
          <p:nvPr/>
        </p:nvPicPr>
        <p:blipFill>
          <a:blip r:embed="rId3">
            <a:extLst>
              <a:ext uri="{28A0092B-C50C-407E-A947-70E740481C1C}">
                <a14:useLocalDpi xmlns:a14="http://schemas.microsoft.com/office/drawing/2010/main" val="0"/>
              </a:ext>
            </a:extLst>
          </a:blip>
          <a:srcRect l="9052" r="38272"/>
          <a:stretch>
            <a:fillRect/>
          </a:stretch>
        </p:blipFill>
        <p:spPr bwMode="auto">
          <a:xfrm>
            <a:off x="8578851" y="0"/>
            <a:ext cx="3613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99657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21367"/>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623485" y="742478"/>
            <a:ext cx="8391372"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                       NUMBERS COUNT</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t="21379"/>
          <a:stretch/>
        </p:blipFill>
        <p:spPr>
          <a:xfrm>
            <a:off x="174172" y="2256367"/>
            <a:ext cx="6477082" cy="3819236"/>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6" t="9074" r="136" b="364"/>
          <a:stretch/>
        </p:blipFill>
        <p:spPr>
          <a:xfrm>
            <a:off x="5422232" y="1621367"/>
            <a:ext cx="6769768" cy="4598133"/>
          </a:xfrm>
          <a:prstGeom prst="rect">
            <a:avLst/>
          </a:prstGeom>
          <a:ln cmpd="sng">
            <a:solidFill>
              <a:schemeClr val="tx1"/>
            </a:solidFill>
          </a:ln>
        </p:spPr>
      </p:pic>
    </p:spTree>
    <p:extLst>
      <p:ext uri="{BB962C8B-B14F-4D97-AF65-F5344CB8AC3E}">
        <p14:creationId xmlns:p14="http://schemas.microsoft.com/office/powerpoint/2010/main" val="3905539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5794267" y="1245507"/>
          <a:ext cx="5741043" cy="3281150"/>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1909538A-5F6A-4A6B-B714-10FA31C6FE57}"/>
              </a:ext>
            </a:extLst>
          </p:cNvPr>
          <p:cNvSpPr>
            <a:spLocks noGrp="1"/>
          </p:cNvSpPr>
          <p:nvPr>
            <p:ph idx="1"/>
          </p:nvPr>
        </p:nvSpPr>
        <p:spPr>
          <a:xfrm>
            <a:off x="748144" y="241826"/>
            <a:ext cx="11015147" cy="4453014"/>
          </a:xfrm>
        </p:spPr>
        <p:txBody>
          <a:bodyPr/>
          <a:lstStyle/>
          <a:p>
            <a:pPr marL="0" indent="0" algn="ctr">
              <a:buNone/>
            </a:pPr>
            <a:r>
              <a:rPr lang="en-US" b="1" dirty="0"/>
              <a:t>WHAT’S WRONG WITH THIS PICTURE?</a:t>
            </a:r>
          </a:p>
          <a:p>
            <a:pPr marL="0" indent="0">
              <a:buNone/>
            </a:pPr>
            <a:r>
              <a:rPr lang="en-US" b="1" dirty="0"/>
              <a:t>       </a:t>
            </a:r>
          </a:p>
          <a:p>
            <a:pPr marL="0" indent="0">
              <a:buNone/>
            </a:pPr>
            <a:r>
              <a:rPr lang="en-US" b="1" dirty="0"/>
              <a:t> San Bernardino City spending                          San Bernardino County discretionary spending                        </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b="1" dirty="0"/>
              <a:t> </a:t>
            </a:r>
          </a:p>
        </p:txBody>
      </p:sp>
      <p:pic>
        <p:nvPicPr>
          <p:cNvPr id="4" name="Picture 3">
            <a:extLst>
              <a:ext uri="{FF2B5EF4-FFF2-40B4-BE49-F238E27FC236}">
                <a16:creationId xmlns:a16="http://schemas.microsoft.com/office/drawing/2014/main" id="{0455147F-A5BF-4E4C-BF14-97129AD2F47A}"/>
              </a:ext>
            </a:extLst>
          </p:cNvPr>
          <p:cNvPicPr>
            <a:picLocks noChangeAspect="1"/>
          </p:cNvPicPr>
          <p:nvPr/>
        </p:nvPicPr>
        <p:blipFill rotWithShape="1">
          <a:blip r:embed="rId3">
            <a:extLst>
              <a:ext uri="{28A0092B-C50C-407E-A947-70E740481C1C}">
                <a14:useLocalDpi xmlns:a14="http://schemas.microsoft.com/office/drawing/2010/main" val="0"/>
              </a:ext>
            </a:extLst>
          </a:blip>
          <a:srcRect l="31922" t="34821" r="38574" b="23085"/>
          <a:stretch/>
        </p:blipFill>
        <p:spPr>
          <a:xfrm>
            <a:off x="882901" y="1950230"/>
            <a:ext cx="4683385" cy="3758514"/>
          </a:xfrm>
          <a:prstGeom prst="rect">
            <a:avLst/>
          </a:prstGeom>
        </p:spPr>
      </p:pic>
      <p:pic>
        <p:nvPicPr>
          <p:cNvPr id="8" name="Picture 7">
            <a:extLst>
              <a:ext uri="{FF2B5EF4-FFF2-40B4-BE49-F238E27FC236}">
                <a16:creationId xmlns:a16="http://schemas.microsoft.com/office/drawing/2014/main" id="{C4BF1A5F-F81A-460E-9B3C-FC83341F371C}"/>
              </a:ext>
            </a:extLst>
          </p:cNvPr>
          <p:cNvPicPr>
            <a:picLocks noChangeAspect="1"/>
          </p:cNvPicPr>
          <p:nvPr/>
        </p:nvPicPr>
        <p:blipFill rotWithShape="1">
          <a:blip r:embed="rId4">
            <a:extLst>
              <a:ext uri="{28A0092B-C50C-407E-A947-70E740481C1C}">
                <a14:useLocalDpi xmlns:a14="http://schemas.microsoft.com/office/drawing/2010/main" val="0"/>
              </a:ext>
            </a:extLst>
          </a:blip>
          <a:srcRect l="38328" t="42899" r="35230" b="23048"/>
          <a:stretch/>
        </p:blipFill>
        <p:spPr>
          <a:xfrm>
            <a:off x="6446372" y="1789828"/>
            <a:ext cx="5088938" cy="3686424"/>
          </a:xfrm>
          <a:prstGeom prst="rect">
            <a:avLst/>
          </a:prstGeom>
        </p:spPr>
      </p:pic>
    </p:spTree>
    <p:extLst>
      <p:ext uri="{BB962C8B-B14F-4D97-AF65-F5344CB8AC3E}">
        <p14:creationId xmlns:p14="http://schemas.microsoft.com/office/powerpoint/2010/main" val="4245724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65913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21735" y="2549237"/>
            <a:ext cx="7496954" cy="4079162"/>
          </a:xfrm>
        </p:spPr>
        <p:txBody>
          <a:bodyPr>
            <a:normAutofit/>
          </a:bodyPr>
          <a:lstStyle/>
          <a:p>
            <a:pPr marL="0" indent="0">
              <a:buNone/>
            </a:pPr>
            <a:r>
              <a:rPr lang="en-US" altLang="en-US" sz="4000" dirty="0"/>
              <a:t>Candidate forums</a:t>
            </a:r>
          </a:p>
          <a:p>
            <a:pPr marL="0" indent="0">
              <a:buNone/>
            </a:pPr>
            <a:r>
              <a:rPr lang="en-US" altLang="en-US" sz="4000" dirty="0"/>
              <a:t>Candidate questionnaires</a:t>
            </a:r>
          </a:p>
          <a:p>
            <a:pPr marL="0" indent="0">
              <a:buNone/>
            </a:pPr>
            <a:r>
              <a:rPr lang="en-US" altLang="en-US" sz="4000" dirty="0"/>
              <a:t>Educating candidates</a:t>
            </a:r>
          </a:p>
          <a:p>
            <a:pPr marL="0" indent="0">
              <a:buNone/>
            </a:pPr>
            <a:r>
              <a:rPr lang="en-US" altLang="en-US" sz="4000" dirty="0"/>
              <a:t>Placing measures on ballot</a:t>
            </a:r>
          </a:p>
        </p:txBody>
      </p:sp>
      <p:sp>
        <p:nvSpPr>
          <p:cNvPr id="11268" name="Rectangle 2"/>
          <p:cNvSpPr>
            <a:spLocks noGrp="1" noChangeArrowheads="1"/>
          </p:cNvSpPr>
          <p:nvPr>
            <p:ph type="title"/>
          </p:nvPr>
        </p:nvSpPr>
        <p:spPr>
          <a:xfrm>
            <a:off x="1701420" y="366185"/>
            <a:ext cx="4559925" cy="1011202"/>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Elections are</a:t>
            </a:r>
            <a:br>
              <a:rPr lang="en-US" altLang="en-US" sz="3600" b="1" dirty="0">
                <a:solidFill>
                  <a:srgbClr val="0D0486"/>
                </a:solidFill>
                <a:latin typeface="Arial Rounded MT Bold" panose="020F0704030504030204" pitchFamily="34" charset="0"/>
                <a:cs typeface="ＭＳ Ｐゴシック" charset="0"/>
              </a:rPr>
            </a:br>
            <a:r>
              <a:rPr lang="en-US" altLang="en-US" sz="3600" b="1" dirty="0">
                <a:solidFill>
                  <a:srgbClr val="0D0486"/>
                </a:solidFill>
                <a:latin typeface="Arial Rounded MT Bold" panose="020F0704030504030204" pitchFamily="34" charset="0"/>
                <a:cs typeface="ＭＳ Ｐゴシック" charset="0"/>
              </a:rPr>
              <a:t>Great Opportunities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345" y="4119572"/>
            <a:ext cx="5479806" cy="25088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300" y="225579"/>
            <a:ext cx="5600700" cy="3733800"/>
          </a:xfrm>
          <a:prstGeom prst="rect">
            <a:avLst/>
          </a:prstGeom>
        </p:spPr>
      </p:pic>
    </p:spTree>
    <p:extLst>
      <p:ext uri="{BB962C8B-B14F-4D97-AF65-F5344CB8AC3E}">
        <p14:creationId xmlns:p14="http://schemas.microsoft.com/office/powerpoint/2010/main" val="320272932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44622" y="2357320"/>
            <a:ext cx="7496954" cy="4394371"/>
          </a:xfrm>
        </p:spPr>
        <p:txBody>
          <a:bodyPr>
            <a:normAutofit fontScale="92500" lnSpcReduction="10000"/>
          </a:bodyPr>
          <a:lstStyle/>
          <a:p>
            <a:r>
              <a:rPr lang="en-US" altLang="en-US" sz="2667" dirty="0"/>
              <a:t>Anti-tax, Anti-government</a:t>
            </a:r>
          </a:p>
          <a:p>
            <a:r>
              <a:rPr lang="en-US" altLang="en-US" sz="2667" dirty="0"/>
              <a:t>Protecting turf and status quo</a:t>
            </a:r>
          </a:p>
          <a:p>
            <a:r>
              <a:rPr lang="en-US" altLang="en-US" sz="2667" dirty="0"/>
              <a:t>Competing priorities – roads and cops</a:t>
            </a:r>
          </a:p>
          <a:p>
            <a:r>
              <a:rPr lang="en-US" altLang="en-US" sz="2667" dirty="0"/>
              <a:t>“Sacred cows” – political heavyweights</a:t>
            </a:r>
          </a:p>
          <a:p>
            <a:r>
              <a:rPr lang="en-US" altLang="en-US" sz="2667" dirty="0"/>
              <a:t>No more money</a:t>
            </a:r>
          </a:p>
          <a:p>
            <a:pPr marL="0" indent="0">
              <a:buNone/>
            </a:pPr>
            <a:r>
              <a:rPr lang="en-US" altLang="en-US" sz="2667" dirty="0"/>
              <a:t>BEWARE QUIET OPPOSITION</a:t>
            </a:r>
          </a:p>
          <a:p>
            <a:r>
              <a:rPr lang="en-US" altLang="en-US" sz="2667" dirty="0"/>
              <a:t>Not the right time</a:t>
            </a:r>
          </a:p>
          <a:p>
            <a:r>
              <a:rPr lang="en-US" altLang="en-US" sz="2667" dirty="0"/>
              <a:t>Not the right approach</a:t>
            </a:r>
          </a:p>
          <a:p>
            <a:pPr marL="0" indent="0">
              <a:buNone/>
            </a:pPr>
            <a:r>
              <a:rPr lang="en-US" altLang="en-US" sz="2667" dirty="0">
                <a:solidFill>
                  <a:srgbClr val="C00000"/>
                </a:solidFill>
              </a:rPr>
              <a:t>BUDGET ADVOCACY IS ONE BATTLE AFTER ANOTHER.</a:t>
            </a:r>
          </a:p>
          <a:p>
            <a:pPr marL="0" indent="0">
              <a:buNone/>
            </a:pPr>
            <a:r>
              <a:rPr lang="en-US" altLang="en-US" sz="2667" dirty="0">
                <a:solidFill>
                  <a:srgbClr val="C00000"/>
                </a:solidFill>
              </a:rPr>
              <a:t>Must be the folks who never go away.</a:t>
            </a:r>
          </a:p>
          <a:p>
            <a:pPr marL="0" indent="0">
              <a:buNone/>
            </a:pPr>
            <a:endParaRPr lang="en-US" altLang="en-US" sz="2667" dirty="0"/>
          </a:p>
        </p:txBody>
      </p:sp>
      <p:sp>
        <p:nvSpPr>
          <p:cNvPr id="11268" name="Rectangle 2"/>
          <p:cNvSpPr>
            <a:spLocks noGrp="1" noChangeArrowheads="1"/>
          </p:cNvSpPr>
          <p:nvPr>
            <p:ph type="title"/>
          </p:nvPr>
        </p:nvSpPr>
        <p:spPr>
          <a:xfrm>
            <a:off x="1945218" y="759663"/>
            <a:ext cx="628438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PREPARE FOR OPPOSITION</a:t>
            </a:r>
          </a:p>
        </p:txBody>
      </p:sp>
      <p:pic>
        <p:nvPicPr>
          <p:cNvPr id="8" name="Picture 8" descr="http://img.timeinc.net/time/magazine/archive/covers/1978/1101780619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9" y="2412517"/>
            <a:ext cx="3373709" cy="444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897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6434995"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Both Are Essential</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21734" y="2905598"/>
            <a:ext cx="5826902" cy="4216202"/>
          </a:xfrm>
        </p:spPr>
        <p:txBody>
          <a:bodyPr/>
          <a:lstStyle/>
          <a:p>
            <a:pPr marL="0" indent="0">
              <a:buNone/>
            </a:pPr>
            <a:r>
              <a:rPr lang="en-US" altLang="en-US" sz="2667" b="1" dirty="0"/>
              <a:t>Soft traditional tactics </a:t>
            </a:r>
            <a:r>
              <a:rPr lang="en-US" altLang="en-US" sz="2667" dirty="0"/>
              <a:t>– reports, meetings, letters, testimony, op-eds, site visits, calls</a:t>
            </a:r>
          </a:p>
          <a:p>
            <a:pPr marL="0" indent="0">
              <a:buNone/>
            </a:pPr>
            <a:r>
              <a:rPr lang="en-US" altLang="en-US" sz="2667" b="1" dirty="0"/>
              <a:t>POLITICAL HARDBALL </a:t>
            </a:r>
            <a:r>
              <a:rPr lang="en-US" altLang="en-US" sz="2667" dirty="0"/>
              <a:t>– demonstrations, sit-ins, petitions, public challenges and direct criticism, guerilla theatre, press events, withdrawl of political support, circumventing the traditional process</a:t>
            </a:r>
          </a:p>
        </p:txBody>
      </p:sp>
      <p:sp>
        <p:nvSpPr>
          <p:cNvPr id="11268" name="Rectangle 2"/>
          <p:cNvSpPr>
            <a:spLocks noGrp="1" noChangeArrowheads="1"/>
          </p:cNvSpPr>
          <p:nvPr>
            <p:ph type="title"/>
          </p:nvPr>
        </p:nvSpPr>
        <p:spPr>
          <a:xfrm>
            <a:off x="1623485" y="504355"/>
            <a:ext cx="5402957"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PERSUASION AND PRESSURE</a:t>
            </a:r>
          </a:p>
        </p:txBody>
      </p:sp>
      <p:pic>
        <p:nvPicPr>
          <p:cNvPr id="9" name="Content Placeholder 3">
            <a:extLst>
              <a:ext uri="{FF2B5EF4-FFF2-40B4-BE49-F238E27FC236}">
                <a16:creationId xmlns:a16="http://schemas.microsoft.com/office/drawing/2014/main" id="{9FB32604-038F-472A-8AA1-A809DA4E78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4" t="3851" r="4171" b="14571"/>
          <a:stretch/>
        </p:blipFill>
        <p:spPr bwMode="auto">
          <a:xfrm>
            <a:off x="6434995" y="0"/>
            <a:ext cx="5855672" cy="6901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475870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91228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867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7"/>
          <p:cNvSpPr>
            <a:spLocks noGrp="1"/>
          </p:cNvSpPr>
          <p:nvPr>
            <p:ph idx="1"/>
          </p:nvPr>
        </p:nvSpPr>
        <p:spPr>
          <a:xfrm>
            <a:off x="807719" y="2732618"/>
            <a:ext cx="7397895" cy="3897862"/>
          </a:xfrm>
        </p:spPr>
        <p:txBody>
          <a:bodyPr>
            <a:normAutofit fontScale="92500" lnSpcReduction="20000"/>
          </a:bodyPr>
          <a:lstStyle/>
          <a:p>
            <a:pPr>
              <a:spcAft>
                <a:spcPts val="1200"/>
              </a:spcAft>
              <a:defRPr/>
            </a:pPr>
            <a:r>
              <a:rPr lang="en-US" altLang="en-US" sz="2400" b="1" dirty="0">
                <a:cs typeface="ＭＳ Ｐゴシック" charset="0"/>
              </a:rPr>
              <a:t>Lack of staff is biggest barrier to moving forward.</a:t>
            </a:r>
          </a:p>
          <a:p>
            <a:pPr>
              <a:spcAft>
                <a:spcPts val="1200"/>
              </a:spcAft>
              <a:defRPr/>
            </a:pPr>
            <a:r>
              <a:rPr lang="en-US" altLang="en-US" sz="2400" b="1" dirty="0">
                <a:cs typeface="ＭＳ Ｐゴシック" charset="0"/>
              </a:rPr>
              <a:t>Staff can mobilize the resources of a network and ensure ongoing momentum:</a:t>
            </a:r>
          </a:p>
          <a:p>
            <a:pPr lvl="1">
              <a:spcAft>
                <a:spcPts val="1200"/>
              </a:spcAft>
              <a:defRPr/>
            </a:pPr>
            <a:r>
              <a:rPr lang="en-US" altLang="en-US" sz="2000" b="1" dirty="0">
                <a:cs typeface="ＭＳ Ｐゴシック" charset="0"/>
              </a:rPr>
              <a:t>Research</a:t>
            </a:r>
          </a:p>
          <a:p>
            <a:pPr lvl="1">
              <a:spcAft>
                <a:spcPts val="1200"/>
              </a:spcAft>
              <a:defRPr/>
            </a:pPr>
            <a:r>
              <a:rPr lang="en-US" altLang="en-US" sz="2000" b="1" dirty="0">
                <a:cs typeface="ＭＳ Ｐゴシック" charset="0"/>
              </a:rPr>
              <a:t>Convene meetings</a:t>
            </a:r>
          </a:p>
          <a:p>
            <a:pPr lvl="1">
              <a:spcAft>
                <a:spcPts val="1200"/>
              </a:spcAft>
              <a:defRPr/>
            </a:pPr>
            <a:r>
              <a:rPr lang="en-US" altLang="en-US" sz="2000" b="1" dirty="0">
                <a:cs typeface="ＭＳ Ｐゴシック" charset="0"/>
              </a:rPr>
              <a:t>Develop materials</a:t>
            </a:r>
          </a:p>
          <a:p>
            <a:pPr lvl="1">
              <a:spcAft>
                <a:spcPts val="1200"/>
              </a:spcAft>
              <a:defRPr/>
            </a:pPr>
            <a:r>
              <a:rPr lang="en-US" altLang="en-US" sz="2000" b="1" dirty="0">
                <a:cs typeface="ＭＳ Ｐゴシック" charset="0"/>
              </a:rPr>
              <a:t>Train youth, parents, volunteers</a:t>
            </a:r>
          </a:p>
          <a:p>
            <a:pPr lvl="1">
              <a:spcAft>
                <a:spcPts val="1200"/>
              </a:spcAft>
              <a:defRPr/>
            </a:pPr>
            <a:r>
              <a:rPr lang="en-US" altLang="en-US" sz="2000" b="1" dirty="0">
                <a:cs typeface="ＭＳ Ｐゴシック" charset="0"/>
              </a:rPr>
              <a:t>Liaison with decision-makers</a:t>
            </a:r>
          </a:p>
          <a:p>
            <a:pPr lvl="1">
              <a:spcAft>
                <a:spcPts val="1200"/>
              </a:spcAft>
              <a:defRPr/>
            </a:pPr>
            <a:r>
              <a:rPr lang="en-US" altLang="en-US" sz="2000" b="1" dirty="0">
                <a:cs typeface="ＭＳ Ｐゴシック" charset="0"/>
              </a:rPr>
              <a:t>Outreach to media</a:t>
            </a:r>
          </a:p>
          <a:p>
            <a:pPr lvl="1">
              <a:spcAft>
                <a:spcPts val="1200"/>
              </a:spcAft>
              <a:defRPr/>
            </a:pPr>
            <a:r>
              <a:rPr lang="en-US" altLang="en-US" sz="2000" b="1" dirty="0">
                <a:cs typeface="ＭＳ Ｐゴシック" charset="0"/>
              </a:rPr>
              <a:t>Build the coalition</a:t>
            </a:r>
          </a:p>
          <a:p>
            <a:pPr lvl="1">
              <a:spcAft>
                <a:spcPts val="1200"/>
              </a:spcAft>
              <a:defRPr/>
            </a:pPr>
            <a:endParaRPr lang="en-US" altLang="en-US" sz="2000" b="1" dirty="0">
              <a:cs typeface="ＭＳ Ｐゴシック" charset="0"/>
            </a:endParaRPr>
          </a:p>
          <a:p>
            <a:pPr marL="0" indent="0">
              <a:spcAft>
                <a:spcPts val="1200"/>
              </a:spcAft>
              <a:buNone/>
              <a:defRPr/>
            </a:pPr>
            <a:endParaRPr lang="en-US" altLang="en-US" sz="2400" b="1" dirty="0">
              <a:cs typeface="ＭＳ Ｐゴシック" charset="0"/>
            </a:endParaRPr>
          </a:p>
          <a:p>
            <a:pPr marL="0" indent="0">
              <a:spcAft>
                <a:spcPts val="1200"/>
              </a:spcAft>
              <a:buNone/>
              <a:defRPr/>
            </a:pPr>
            <a:endParaRPr lang="en-US" altLang="en-US" sz="2133" dirty="0">
              <a:cs typeface="ＭＳ Ｐゴシック" charset="0"/>
            </a:endParaRPr>
          </a:p>
        </p:txBody>
      </p:sp>
      <p:sp>
        <p:nvSpPr>
          <p:cNvPr id="28677" name="Rectangle 2"/>
          <p:cNvSpPr>
            <a:spLocks noGrp="1" noChangeArrowheads="1"/>
          </p:cNvSpPr>
          <p:nvPr>
            <p:ph type="title"/>
          </p:nvPr>
        </p:nvSpPr>
        <p:spPr>
          <a:xfrm>
            <a:off x="1919818" y="645584"/>
            <a:ext cx="5989464" cy="412749"/>
          </a:xfrm>
        </p:spPr>
        <p:txBody>
          <a:bodyPr anchor="t">
            <a:normAutofit/>
          </a:bodyPr>
          <a:lstStyle/>
          <a:p>
            <a:r>
              <a:rPr lang="en-US" altLang="en-US" b="1" dirty="0"/>
              <a:t>COORDINATING THE WORK </a:t>
            </a:r>
          </a:p>
        </p:txBody>
      </p:sp>
      <p:sp>
        <p:nvSpPr>
          <p:cNvPr id="6" name="Rectangle 5"/>
          <p:cNvSpPr/>
          <p:nvPr/>
        </p:nvSpPr>
        <p:spPr>
          <a:xfrm>
            <a:off x="8578851" y="357717"/>
            <a:ext cx="3613149" cy="6500283"/>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a:ea typeface="+mn-ea"/>
              <a:cs typeface="+mn-cs"/>
            </a:endParaRPr>
          </a:p>
        </p:txBody>
      </p:sp>
      <p:sp>
        <p:nvSpPr>
          <p:cNvPr id="28679" name="Rectangle 2"/>
          <p:cNvSpPr txBox="1">
            <a:spLocks noChangeArrowheads="1"/>
          </p:cNvSpPr>
          <p:nvPr/>
        </p:nvSpPr>
        <p:spPr bwMode="auto">
          <a:xfrm>
            <a:off x="1919818" y="1718734"/>
            <a:ext cx="6419849"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933"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STAFF IS ESSENTIAL.</a:t>
            </a:r>
          </a:p>
        </p:txBody>
      </p:sp>
      <p:pic>
        <p:nvPicPr>
          <p:cNvPr id="28682"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8267" y="3607858"/>
            <a:ext cx="3623733" cy="32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615" y="386293"/>
            <a:ext cx="4282718" cy="3212039"/>
          </a:xfrm>
          <a:prstGeom prst="rect">
            <a:avLst/>
          </a:prstGeom>
        </p:spPr>
      </p:pic>
    </p:spTree>
    <p:extLst>
      <p:ext uri="{BB962C8B-B14F-4D97-AF65-F5344CB8AC3E}">
        <p14:creationId xmlns:p14="http://schemas.microsoft.com/office/powerpoint/2010/main" val="202068569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6627"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Content Placeholder 7"/>
          <p:cNvSpPr>
            <a:spLocks noGrp="1"/>
          </p:cNvSpPr>
          <p:nvPr>
            <p:ph idx="1"/>
          </p:nvPr>
        </p:nvSpPr>
        <p:spPr>
          <a:xfrm>
            <a:off x="366355" y="2421517"/>
            <a:ext cx="11825646" cy="4854869"/>
          </a:xfrm>
        </p:spPr>
        <p:txBody>
          <a:bodyPr/>
          <a:lstStyle/>
          <a:p>
            <a:pPr marL="0" indent="0">
              <a:lnSpc>
                <a:spcPct val="90000"/>
              </a:lnSpc>
              <a:spcAft>
                <a:spcPts val="1200"/>
              </a:spcAft>
              <a:buNone/>
              <a:defRPr/>
            </a:pPr>
            <a:r>
              <a:rPr lang="en-US" altLang="en-US" sz="2400" b="1" u="sng" dirty="0"/>
              <a:t>Assets</a:t>
            </a:r>
            <a:r>
              <a:rPr lang="en-US" altLang="en-US" sz="2400" u="sng" dirty="0"/>
              <a:t> </a:t>
            </a:r>
            <a:r>
              <a:rPr lang="en-US" altLang="en-US" sz="2400" dirty="0"/>
              <a:t>– Tradition of social </a:t>
            </a:r>
          </a:p>
          <a:p>
            <a:pPr marL="0" indent="0">
              <a:lnSpc>
                <a:spcPct val="90000"/>
              </a:lnSpc>
              <a:spcAft>
                <a:spcPts val="1200"/>
              </a:spcAft>
              <a:buNone/>
              <a:defRPr/>
            </a:pPr>
            <a:r>
              <a:rPr lang="en-US" altLang="en-US" sz="2400" dirty="0"/>
              <a:t>justice, Understand problems </a:t>
            </a:r>
          </a:p>
          <a:p>
            <a:pPr marL="0" indent="0">
              <a:lnSpc>
                <a:spcPct val="90000"/>
              </a:lnSpc>
              <a:spcAft>
                <a:spcPts val="1200"/>
              </a:spcAft>
              <a:buNone/>
              <a:defRPr/>
            </a:pPr>
            <a:r>
              <a:rPr lang="en-US" altLang="en-US" sz="2400" dirty="0"/>
              <a:t>close-up, Deep connection </a:t>
            </a:r>
          </a:p>
          <a:p>
            <a:pPr marL="0" indent="0">
              <a:lnSpc>
                <a:spcPct val="90000"/>
              </a:lnSpc>
              <a:spcAft>
                <a:spcPts val="1200"/>
              </a:spcAft>
              <a:buNone/>
              <a:defRPr/>
            </a:pPr>
            <a:r>
              <a:rPr lang="en-US" altLang="en-US" sz="2400" dirty="0"/>
              <a:t>to youth and parents.</a:t>
            </a:r>
          </a:p>
          <a:p>
            <a:pPr marL="0" indent="0">
              <a:lnSpc>
                <a:spcPct val="90000"/>
              </a:lnSpc>
              <a:spcAft>
                <a:spcPts val="1200"/>
              </a:spcAft>
              <a:buNone/>
              <a:defRPr/>
            </a:pPr>
            <a:r>
              <a:rPr lang="en-US" altLang="en-US" sz="2400" b="1" u="sng" dirty="0"/>
              <a:t>Challenges</a:t>
            </a:r>
            <a:r>
              <a:rPr lang="en-US" altLang="en-US" sz="2400" dirty="0"/>
              <a:t> – Financial </a:t>
            </a:r>
          </a:p>
          <a:p>
            <a:pPr marL="0" indent="0">
              <a:lnSpc>
                <a:spcPct val="90000"/>
              </a:lnSpc>
              <a:spcAft>
                <a:spcPts val="1200"/>
              </a:spcAft>
              <a:buNone/>
              <a:defRPr/>
            </a:pPr>
            <a:r>
              <a:rPr lang="en-US" altLang="en-US" sz="2400" dirty="0"/>
              <a:t>conflicts, Political inexperience, </a:t>
            </a:r>
          </a:p>
          <a:p>
            <a:pPr marL="0" indent="0">
              <a:lnSpc>
                <a:spcPct val="90000"/>
              </a:lnSpc>
              <a:spcAft>
                <a:spcPts val="1200"/>
              </a:spcAft>
              <a:buNone/>
              <a:defRPr/>
            </a:pPr>
            <a:r>
              <a:rPr lang="en-US" altLang="en-US" sz="2400" dirty="0"/>
              <a:t>Not knowing legal rights, Lack </a:t>
            </a:r>
          </a:p>
          <a:p>
            <a:pPr marL="0" indent="0">
              <a:lnSpc>
                <a:spcPct val="90000"/>
              </a:lnSpc>
              <a:spcAft>
                <a:spcPts val="1200"/>
              </a:spcAft>
              <a:buNone/>
              <a:defRPr/>
            </a:pPr>
            <a:r>
              <a:rPr lang="en-US" altLang="en-US" sz="2400" dirty="0"/>
              <a:t>funding for advocacy/organizing.        </a:t>
            </a:r>
            <a:r>
              <a:rPr lang="en-US" altLang="en-US" sz="1400" dirty="0"/>
              <a:t>Fathers and Families in San Joaquin County with Bill of Rights they have written                                                  </a:t>
            </a:r>
            <a:r>
              <a:rPr lang="en-US" altLang="en-US" sz="2800" dirty="0"/>
              <a:t>										</a:t>
            </a:r>
          </a:p>
          <a:p>
            <a:pPr marL="0" indent="0">
              <a:lnSpc>
                <a:spcPct val="90000"/>
              </a:lnSpc>
              <a:spcAft>
                <a:spcPts val="1200"/>
              </a:spcAft>
              <a:buNone/>
              <a:defRPr/>
            </a:pPr>
            <a:endParaRPr lang="en-US" altLang="en-US" sz="2800" b="1" dirty="0"/>
          </a:p>
        </p:txBody>
      </p:sp>
      <p:sp>
        <p:nvSpPr>
          <p:cNvPr id="26629" name="Rectangle 2"/>
          <p:cNvSpPr>
            <a:spLocks noGrp="1" noChangeArrowheads="1"/>
          </p:cNvSpPr>
          <p:nvPr>
            <p:ph type="title"/>
          </p:nvPr>
        </p:nvSpPr>
        <p:spPr>
          <a:xfrm>
            <a:off x="2165925" y="0"/>
            <a:ext cx="8226506" cy="908756"/>
          </a:xfrm>
        </p:spPr>
        <p:txBody>
          <a:bodyPr anchor="t">
            <a:noAutofit/>
          </a:bodyPr>
          <a:lstStyle/>
          <a:p>
            <a:br>
              <a:rPr lang="en-US" altLang="en-US" sz="2800" kern="0" dirty="0">
                <a:solidFill>
                  <a:srgbClr val="313181"/>
                </a:solidFill>
                <a:ea typeface="+mj-ea"/>
                <a:cs typeface="+mj-cs"/>
              </a:rPr>
            </a:br>
            <a:r>
              <a:rPr lang="en-US" altLang="en-US" sz="2800" kern="0" dirty="0">
                <a:solidFill>
                  <a:srgbClr val="313181"/>
                </a:solidFill>
                <a:ea typeface="+mj-ea"/>
                <a:cs typeface="+mj-cs"/>
              </a:rPr>
              <a:t>NON-PROFITS NEED MORE SUPPORT AND POLITICAL PREPARATION</a:t>
            </a:r>
            <a:endParaRPr lang="en-US" altLang="en-US" sz="2800" dirty="0">
              <a:solidFill>
                <a:srgbClr val="313181"/>
              </a:solidFill>
            </a:endParaRPr>
          </a:p>
        </p:txBody>
      </p:sp>
      <p:pic>
        <p:nvPicPr>
          <p:cNvPr id="26633" name="Picture 2" descr="You standing at Bill of Rights in San Joaquin.jpg"/>
          <p:cNvPicPr>
            <a:picLocks noChangeAspect="1"/>
          </p:cNvPicPr>
          <p:nvPr/>
        </p:nvPicPr>
        <p:blipFill rotWithShape="1">
          <a:blip r:embed="rId3" cstate="print">
            <a:extLst>
              <a:ext uri="{28A0092B-C50C-407E-A947-70E740481C1C}">
                <a14:useLocalDpi xmlns:a14="http://schemas.microsoft.com/office/drawing/2010/main" val="0"/>
              </a:ext>
            </a:extLst>
          </a:blip>
          <a:srcRect l="4392" t="11581" r="5710" b="20752"/>
          <a:stretch/>
        </p:blipFill>
        <p:spPr bwMode="auto">
          <a:xfrm>
            <a:off x="4976049" y="1593851"/>
            <a:ext cx="7215951" cy="4096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5073109"/>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95927"/>
          </a:xfrm>
          <a:solidFill>
            <a:srgbClr val="E6AF00"/>
          </a:solidFill>
        </p:spPr>
        <p:txBody>
          <a:bodyPr/>
          <a:lstStyle/>
          <a:p>
            <a:pPr algn="ctr">
              <a:lnSpc>
                <a:spcPct val="110000"/>
              </a:lnSpc>
            </a:pPr>
            <a:r>
              <a:rPr lang="en-US" b="1" dirty="0"/>
              <a:t>  </a:t>
            </a:r>
            <a:r>
              <a:rPr lang="en-US" sz="3600" b="1" dirty="0">
                <a:solidFill>
                  <a:schemeClr val="tx1"/>
                </a:solidFill>
              </a:rPr>
              <a:t>SUMMARY</a:t>
            </a:r>
          </a:p>
        </p:txBody>
      </p:sp>
      <p:sp>
        <p:nvSpPr>
          <p:cNvPr id="3" name="Content Placeholder 2"/>
          <p:cNvSpPr>
            <a:spLocks noGrp="1"/>
          </p:cNvSpPr>
          <p:nvPr>
            <p:ph idx="1"/>
          </p:nvPr>
        </p:nvSpPr>
        <p:spPr>
          <a:xfrm>
            <a:off x="-1" y="895925"/>
            <a:ext cx="12191999" cy="6072909"/>
          </a:xfrm>
          <a:solidFill>
            <a:schemeClr val="tx1"/>
          </a:solidFill>
        </p:spPr>
        <p:txBody>
          <a:bodyPr>
            <a:normAutofit/>
          </a:bodyPr>
          <a:lstStyle/>
          <a:p>
            <a:pPr marL="457200" lvl="1" indent="0">
              <a:buNone/>
            </a:pPr>
            <a:endParaRPr lang="en-US" sz="1200" b="1" dirty="0">
              <a:solidFill>
                <a:srgbClr val="020E16"/>
              </a:solidFill>
            </a:endParaRPr>
          </a:p>
          <a:p>
            <a:pPr lvl="1"/>
            <a:r>
              <a:rPr lang="en-US" sz="2000" b="1" dirty="0">
                <a:solidFill>
                  <a:srgbClr val="020E16"/>
                </a:solidFill>
              </a:rPr>
              <a:t>Budgets and elections are unique </a:t>
            </a:r>
            <a:br>
              <a:rPr lang="en-US" sz="2000" b="1" dirty="0">
                <a:solidFill>
                  <a:srgbClr val="020E16"/>
                </a:solidFill>
              </a:rPr>
            </a:br>
            <a:r>
              <a:rPr lang="en-US" sz="2000" b="1" dirty="0">
                <a:solidFill>
                  <a:srgbClr val="020E16"/>
                </a:solidFill>
              </a:rPr>
              <a:t>organizing and communication                                                                                              opportunities to create sustainable funding.</a:t>
            </a:r>
          </a:p>
          <a:p>
            <a:pPr lvl="1"/>
            <a:r>
              <a:rPr lang="en-US" sz="2000" b="1" dirty="0">
                <a:solidFill>
                  <a:srgbClr val="020E16"/>
                </a:solidFill>
              </a:rPr>
              <a:t>Non-profits have untapped power.</a:t>
            </a:r>
          </a:p>
          <a:p>
            <a:pPr lvl="1"/>
            <a:r>
              <a:rPr lang="en-US" sz="2000" b="1" dirty="0">
                <a:solidFill>
                  <a:srgbClr val="020E16"/>
                </a:solidFill>
              </a:rPr>
              <a:t>It takes a village – collective action. </a:t>
            </a:r>
          </a:p>
          <a:p>
            <a:pPr lvl="1"/>
            <a:r>
              <a:rPr lang="en-US" sz="2000" b="1" dirty="0">
                <a:solidFill>
                  <a:srgbClr val="020E16"/>
                </a:solidFill>
              </a:rPr>
              <a:t>It entails persuasion and hardball                                                                                                       politics.</a:t>
            </a:r>
          </a:p>
          <a:p>
            <a:pPr lvl="1"/>
            <a:r>
              <a:rPr lang="en-US" sz="2000" b="1" dirty="0">
                <a:solidFill>
                  <a:srgbClr val="020E16"/>
                </a:solidFill>
              </a:rPr>
              <a:t>Youth and parents have influential voices.</a:t>
            </a:r>
          </a:p>
          <a:p>
            <a:pPr lvl="1"/>
            <a:r>
              <a:rPr lang="en-US" sz="2000" b="1" dirty="0">
                <a:solidFill>
                  <a:srgbClr val="020E16"/>
                </a:solidFill>
              </a:rPr>
              <a:t>Take the initiative – don’t wait for politicians.</a:t>
            </a:r>
          </a:p>
          <a:p>
            <a:pPr lvl="1"/>
            <a:r>
              <a:rPr lang="en-US" sz="2000" b="1" dirty="0">
                <a:solidFill>
                  <a:srgbClr val="020E16"/>
                </a:solidFill>
              </a:rPr>
              <a:t>Drama helps make the case.  Media                                                                                     amplifies the case.</a:t>
            </a:r>
          </a:p>
          <a:p>
            <a:pPr lvl="1"/>
            <a:r>
              <a:rPr lang="en-US" sz="2000" b="1" dirty="0">
                <a:solidFill>
                  <a:srgbClr val="020E16"/>
                </a:solidFill>
              </a:rPr>
              <a:t>Expect opposition.</a:t>
            </a:r>
          </a:p>
          <a:p>
            <a:pPr lvl="1"/>
            <a:r>
              <a:rPr lang="en-US" sz="2000" b="1" dirty="0">
                <a:solidFill>
                  <a:srgbClr val="020E16"/>
                </a:solidFill>
              </a:rPr>
              <a:t>Power builds power. </a:t>
            </a:r>
          </a:p>
          <a:p>
            <a:pPr lvl="1"/>
            <a:r>
              <a:rPr lang="en-US" sz="2000" b="1" dirty="0">
                <a:solidFill>
                  <a:srgbClr val="020E16"/>
                </a:solidFill>
              </a:rPr>
              <a:t>It is exhilarating!</a:t>
            </a:r>
            <a:endParaRPr lang="en-US" sz="2000" dirty="0"/>
          </a:p>
        </p:txBody>
      </p:sp>
      <p:pic>
        <p:nvPicPr>
          <p:cNvPr id="8" name="Picture 7">
            <a:extLst>
              <a:ext uri="{FF2B5EF4-FFF2-40B4-BE49-F238E27FC236}">
                <a16:creationId xmlns:a16="http://schemas.microsoft.com/office/drawing/2014/main" id="{2935B47B-86F1-485B-9469-7DACD3229748}"/>
              </a:ext>
            </a:extLst>
          </p:cNvPr>
          <p:cNvPicPr>
            <a:picLocks noChangeAspect="1"/>
          </p:cNvPicPr>
          <p:nvPr/>
        </p:nvPicPr>
        <p:blipFill rotWithShape="1">
          <a:blip r:embed="rId3">
            <a:extLst>
              <a:ext uri="{28A0092B-C50C-407E-A947-70E740481C1C}">
                <a14:useLocalDpi xmlns:a14="http://schemas.microsoft.com/office/drawing/2010/main" val="0"/>
              </a:ext>
            </a:extLst>
          </a:blip>
          <a:srcRect r="11153" b="8445"/>
          <a:stretch/>
        </p:blipFill>
        <p:spPr>
          <a:xfrm>
            <a:off x="6226627" y="1672090"/>
            <a:ext cx="5965371" cy="4520579"/>
          </a:xfrm>
          <a:prstGeom prst="rect">
            <a:avLst/>
          </a:prstGeom>
        </p:spPr>
      </p:pic>
    </p:spTree>
    <p:extLst>
      <p:ext uri="{BB962C8B-B14F-4D97-AF65-F5344CB8AC3E}">
        <p14:creationId xmlns:p14="http://schemas.microsoft.com/office/powerpoint/2010/main" val="21690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44" y="1231412"/>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3735754" y="2530757"/>
            <a:ext cx="8268677" cy="1541057"/>
          </a:xfrm>
        </p:spPr>
        <p:txBody>
          <a:bodyPr/>
          <a:lstStyle/>
          <a:p>
            <a:r>
              <a:rPr lang="en-US" altLang="en-US" sz="6000" dirty="0"/>
              <a:t>PLANNING WHAT’S NEXT</a:t>
            </a:r>
          </a:p>
        </p:txBody>
      </p:sp>
    </p:spTree>
    <p:extLst>
      <p:ext uri="{BB962C8B-B14F-4D97-AF65-F5344CB8AC3E}">
        <p14:creationId xmlns:p14="http://schemas.microsoft.com/office/powerpoint/2010/main" val="221742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39385"/>
            <a:ext cx="12192000" cy="58297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p>
        </p:txBody>
      </p:sp>
      <p:pic>
        <p:nvPicPr>
          <p:cNvPr id="1536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818" y="975785"/>
            <a:ext cx="1301749"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ontent Placeholder 7"/>
          <p:cNvSpPr>
            <a:spLocks noGrp="1"/>
          </p:cNvSpPr>
          <p:nvPr>
            <p:ph idx="1"/>
          </p:nvPr>
        </p:nvSpPr>
        <p:spPr>
          <a:xfrm>
            <a:off x="268818" y="2443525"/>
            <a:ext cx="4747148" cy="4154984"/>
          </a:xfrm>
        </p:spPr>
        <p:txBody>
          <a:bodyPr/>
          <a:lstStyle/>
          <a:p>
            <a:pPr>
              <a:spcAft>
                <a:spcPts val="1200"/>
              </a:spcAft>
              <a:defRPr/>
            </a:pPr>
            <a:r>
              <a:rPr lang="en-US" altLang="en-US" sz="2000" b="1" dirty="0"/>
              <a:t>What do you want? – your objectives</a:t>
            </a:r>
          </a:p>
          <a:p>
            <a:pPr>
              <a:spcAft>
                <a:spcPts val="1200"/>
              </a:spcAft>
              <a:defRPr/>
            </a:pPr>
            <a:r>
              <a:rPr lang="en-US" altLang="en-US" sz="2000" b="1" dirty="0"/>
              <a:t>Who are your allies? – partnerships/coalitions</a:t>
            </a:r>
          </a:p>
          <a:p>
            <a:pPr>
              <a:spcAft>
                <a:spcPts val="1200"/>
              </a:spcAft>
              <a:defRPr/>
            </a:pPr>
            <a:r>
              <a:rPr lang="en-US" altLang="en-US" sz="2000" b="1" dirty="0"/>
              <a:t>Who can give you what you want? – your audience/target</a:t>
            </a:r>
          </a:p>
          <a:p>
            <a:pPr>
              <a:spcAft>
                <a:spcPts val="1200"/>
              </a:spcAft>
              <a:defRPr/>
            </a:pPr>
            <a:r>
              <a:rPr lang="en-US" altLang="en-US" sz="2000" b="1" dirty="0"/>
              <a:t>What do they need to hear? – your message</a:t>
            </a:r>
          </a:p>
          <a:p>
            <a:pPr>
              <a:spcAft>
                <a:spcPts val="1200"/>
              </a:spcAft>
              <a:defRPr/>
            </a:pPr>
            <a:r>
              <a:rPr lang="en-US" altLang="en-US" sz="2000" b="1" dirty="0"/>
              <a:t>Who do they need to hear from? – your messengers</a:t>
            </a:r>
          </a:p>
          <a:p>
            <a:pPr>
              <a:spcAft>
                <a:spcPts val="1200"/>
              </a:spcAft>
              <a:defRPr/>
            </a:pPr>
            <a:r>
              <a:rPr lang="en-US" altLang="en-US" sz="2000" b="1" dirty="0"/>
              <a:t>How can we get them to hear it? – your delivery strategy</a:t>
            </a:r>
          </a:p>
        </p:txBody>
      </p:sp>
      <p:sp>
        <p:nvSpPr>
          <p:cNvPr id="15365" name="Rectangle 2"/>
          <p:cNvSpPr>
            <a:spLocks noGrp="1" noChangeArrowheads="1"/>
          </p:cNvSpPr>
          <p:nvPr>
            <p:ph type="title"/>
          </p:nvPr>
        </p:nvSpPr>
        <p:spPr>
          <a:xfrm>
            <a:off x="1854202" y="768351"/>
            <a:ext cx="6428315" cy="412749"/>
          </a:xfrm>
        </p:spPr>
        <p:txBody>
          <a:bodyPr anchor="t">
            <a:noAutofit/>
          </a:bodyPr>
          <a:lstStyle/>
          <a:p>
            <a:pPr eaLnBrk="1" hangingPunct="1">
              <a:defRPr/>
            </a:pPr>
            <a:r>
              <a:rPr lang="en-US" altLang="en-US" sz="2800" dirty="0">
                <a:ea typeface="MS PGothic" charset="-128"/>
                <a:cs typeface="ＭＳ Ｐゴシック" charset="0"/>
              </a:rPr>
              <a:t>DEVELOPING AN ADVOCACY STRATEGY</a:t>
            </a:r>
          </a:p>
        </p:txBody>
      </p:sp>
      <p:sp>
        <p:nvSpPr>
          <p:cNvPr id="15367" name="Rectangle 2"/>
          <p:cNvSpPr txBox="1">
            <a:spLocks noChangeArrowheads="1"/>
          </p:cNvSpPr>
          <p:nvPr/>
        </p:nvSpPr>
        <p:spPr bwMode="auto">
          <a:xfrm>
            <a:off x="54447" y="524265"/>
            <a:ext cx="5431954" cy="129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pic>
        <p:nvPicPr>
          <p:cNvPr id="3" name="Picture 2">
            <a:extLst>
              <a:ext uri="{FF2B5EF4-FFF2-40B4-BE49-F238E27FC236}">
                <a16:creationId xmlns:a16="http://schemas.microsoft.com/office/drawing/2014/main" id="{82BE037A-7BA8-4CC6-B005-0C250FA51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1" y="1425186"/>
            <a:ext cx="6744220" cy="5058165"/>
          </a:xfrm>
          <a:prstGeom prst="rect">
            <a:avLst/>
          </a:prstGeom>
        </p:spPr>
      </p:pic>
    </p:spTree>
    <p:extLst>
      <p:ext uri="{BB962C8B-B14F-4D97-AF65-F5344CB8AC3E}">
        <p14:creationId xmlns:p14="http://schemas.microsoft.com/office/powerpoint/2010/main" val="3448447801"/>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7627"/>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355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Content Placeholder 7"/>
          <p:cNvSpPr>
            <a:spLocks noGrp="1"/>
          </p:cNvSpPr>
          <p:nvPr>
            <p:ph idx="1"/>
          </p:nvPr>
        </p:nvSpPr>
        <p:spPr>
          <a:xfrm>
            <a:off x="416690" y="2407481"/>
            <a:ext cx="6724110" cy="4667303"/>
          </a:xfrm>
        </p:spPr>
        <p:txBody>
          <a:bodyPr/>
          <a:lstStyle/>
          <a:p>
            <a:pPr>
              <a:spcAft>
                <a:spcPts val="1200"/>
              </a:spcAft>
              <a:defRPr/>
            </a:pPr>
            <a:r>
              <a:rPr lang="en-US" altLang="en-US" sz="2133" dirty="0">
                <a:cs typeface="ＭＳ Ｐゴシック" charset="0"/>
              </a:rPr>
              <a:t>Educate colleagues about dedicated public funding</a:t>
            </a:r>
          </a:p>
          <a:p>
            <a:pPr>
              <a:spcAft>
                <a:spcPts val="1200"/>
              </a:spcAft>
              <a:defRPr/>
            </a:pPr>
            <a:r>
              <a:rPr lang="en-US" altLang="en-US" sz="2133" dirty="0">
                <a:cs typeface="ＭＳ Ｐゴシック" charset="0"/>
              </a:rPr>
              <a:t>Convene a strategy meeting of allies</a:t>
            </a:r>
          </a:p>
          <a:p>
            <a:pPr>
              <a:spcAft>
                <a:spcPts val="1200"/>
              </a:spcAft>
              <a:defRPr/>
            </a:pPr>
            <a:r>
              <a:rPr lang="en-US" altLang="en-US" sz="2133" dirty="0">
                <a:cs typeface="ＭＳ Ｐゴシック" charset="0"/>
              </a:rPr>
              <a:t>Become budget advocates </a:t>
            </a:r>
          </a:p>
          <a:p>
            <a:pPr>
              <a:spcAft>
                <a:spcPts val="1200"/>
              </a:spcAft>
              <a:defRPr/>
            </a:pPr>
            <a:r>
              <a:rPr lang="en-US" altLang="en-US" sz="2133" dirty="0">
                <a:cs typeface="ＭＳ Ｐゴシック" charset="0"/>
              </a:rPr>
              <a:t>Create a Children and Youth Bill of </a:t>
            </a:r>
            <a:r>
              <a:rPr lang="en-US" altLang="en-US" sz="2133">
                <a:cs typeface="ＭＳ Ｐゴシック" charset="0"/>
              </a:rPr>
              <a:t>Rights or Budget</a:t>
            </a:r>
            <a:endParaRPr lang="en-US" altLang="en-US" sz="2133" dirty="0">
              <a:cs typeface="ＭＳ Ｐゴシック" charset="0"/>
            </a:endParaRPr>
          </a:p>
          <a:p>
            <a:pPr>
              <a:spcAft>
                <a:spcPts val="1200"/>
              </a:spcAft>
              <a:defRPr/>
            </a:pPr>
            <a:r>
              <a:rPr lang="en-US" altLang="en-US" sz="2133" dirty="0">
                <a:cs typeface="ＭＳ Ｐゴシック" charset="0"/>
              </a:rPr>
              <a:t>Testify at hearings about unmet needs</a:t>
            </a:r>
          </a:p>
          <a:p>
            <a:pPr>
              <a:spcAft>
                <a:spcPts val="1200"/>
              </a:spcAft>
              <a:defRPr/>
            </a:pPr>
            <a:r>
              <a:rPr lang="en-US" altLang="en-US" sz="2133" dirty="0">
                <a:cs typeface="ＭＳ Ｐゴシック" charset="0"/>
              </a:rPr>
              <a:t>Educate the public about needs of kids</a:t>
            </a:r>
          </a:p>
          <a:p>
            <a:pPr>
              <a:spcAft>
                <a:spcPts val="1200"/>
              </a:spcAft>
              <a:defRPr/>
            </a:pPr>
            <a:r>
              <a:rPr lang="en-US" altLang="en-US" sz="2133" dirty="0">
                <a:cs typeface="ＭＳ Ｐゴシック" charset="0"/>
              </a:rPr>
              <a:t>Have a Town Hall with elected officials</a:t>
            </a:r>
          </a:p>
          <a:p>
            <a:pPr>
              <a:spcAft>
                <a:spcPts val="1200"/>
              </a:spcAft>
              <a:defRPr/>
            </a:pPr>
            <a:r>
              <a:rPr lang="en-US" altLang="en-US" sz="2133" dirty="0">
                <a:cs typeface="ＭＳ Ｐゴシック" charset="0"/>
              </a:rPr>
              <a:t>Research your legal options</a:t>
            </a:r>
          </a:p>
          <a:p>
            <a:pPr>
              <a:spcAft>
                <a:spcPts val="1200"/>
              </a:spcAft>
              <a:defRPr/>
            </a:pPr>
            <a:r>
              <a:rPr lang="en-US" altLang="en-US" sz="2133" dirty="0">
                <a:cs typeface="ＭＳ Ｐゴシック" charset="0"/>
              </a:rPr>
              <a:t>Conduct a survey or a poll</a:t>
            </a:r>
          </a:p>
          <a:p>
            <a:pPr marL="0" indent="0">
              <a:spcAft>
                <a:spcPts val="1200"/>
              </a:spcAft>
              <a:buNone/>
              <a:defRPr/>
            </a:pPr>
            <a:endParaRPr lang="en-US" altLang="en-US" sz="2133" dirty="0">
              <a:cs typeface="ＭＳ Ｐゴシック" charset="0"/>
            </a:endParaRPr>
          </a:p>
        </p:txBody>
      </p:sp>
      <p:sp>
        <p:nvSpPr>
          <p:cNvPr id="14340" name="Rectangle 2"/>
          <p:cNvSpPr>
            <a:spLocks noGrp="1" noChangeArrowheads="1"/>
          </p:cNvSpPr>
          <p:nvPr>
            <p:ph type="title"/>
          </p:nvPr>
        </p:nvSpPr>
        <p:spPr>
          <a:xfrm>
            <a:off x="1919818" y="645584"/>
            <a:ext cx="5742516" cy="412749"/>
          </a:xfrm>
        </p:spPr>
        <p:txBody>
          <a:bodyPr anchor="t">
            <a:normAutofit/>
          </a:bodyPr>
          <a:lstStyle/>
          <a:p>
            <a:pPr>
              <a:defRPr/>
            </a:pPr>
            <a:r>
              <a:rPr lang="en-US" dirty="0">
                <a:ea typeface="ＭＳ Ｐゴシック" charset="0"/>
                <a:cs typeface="ＭＳ Ｐゴシック" charset="0"/>
              </a:rPr>
              <a:t>WHERE SHOULD WE START?</a:t>
            </a:r>
          </a:p>
        </p:txBody>
      </p:sp>
      <p:sp>
        <p:nvSpPr>
          <p:cNvPr id="23559" name="Rectangle 2"/>
          <p:cNvSpPr txBox="1">
            <a:spLocks noChangeArrowheads="1"/>
          </p:cNvSpPr>
          <p:nvPr/>
        </p:nvSpPr>
        <p:spPr bwMode="auto">
          <a:xfrm>
            <a:off x="81023" y="1739900"/>
            <a:ext cx="7581312" cy="397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THERE ARE MANY POSSIBLE NEXT STEPS</a:t>
            </a:r>
          </a:p>
        </p:txBody>
      </p:sp>
      <p:pic>
        <p:nvPicPr>
          <p:cNvPr id="5" name="Picture 4">
            <a:extLst>
              <a:ext uri="{FF2B5EF4-FFF2-40B4-BE49-F238E27FC236}">
                <a16:creationId xmlns:a16="http://schemas.microsoft.com/office/drawing/2014/main" id="{AAA7F1AA-C6F9-4A6B-B5A0-BE8B22A15D4C}"/>
              </a:ext>
            </a:extLst>
          </p:cNvPr>
          <p:cNvPicPr>
            <a:picLocks noChangeAspect="1"/>
          </p:cNvPicPr>
          <p:nvPr/>
        </p:nvPicPr>
        <p:blipFill rotWithShape="1">
          <a:blip r:embed="rId3">
            <a:extLst>
              <a:ext uri="{28A0092B-C50C-407E-A947-70E740481C1C}">
                <a14:useLocalDpi xmlns:a14="http://schemas.microsoft.com/office/drawing/2010/main" val="0"/>
              </a:ext>
            </a:extLst>
          </a:blip>
          <a:srcRect l="26730"/>
          <a:stretch/>
        </p:blipFill>
        <p:spPr>
          <a:xfrm>
            <a:off x="7207931" y="322792"/>
            <a:ext cx="4984069" cy="6212416"/>
          </a:xfrm>
          <a:prstGeom prst="rect">
            <a:avLst/>
          </a:prstGeom>
        </p:spPr>
      </p:pic>
    </p:spTree>
    <p:extLst>
      <p:ext uri="{BB962C8B-B14F-4D97-AF65-F5344CB8AC3E}">
        <p14:creationId xmlns:p14="http://schemas.microsoft.com/office/powerpoint/2010/main" val="4900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95927"/>
          </a:xfrm>
          <a:solidFill>
            <a:srgbClr val="E6AF00"/>
          </a:solidFill>
        </p:spPr>
        <p:txBody>
          <a:bodyPr/>
          <a:lstStyle/>
          <a:p>
            <a:pPr algn="ctr"/>
            <a:r>
              <a:rPr lang="en-US" b="1" dirty="0"/>
              <a:t>      </a:t>
            </a:r>
            <a:r>
              <a:rPr lang="en-US" b="1" dirty="0">
                <a:solidFill>
                  <a:schemeClr val="tx1"/>
                </a:solidFill>
              </a:rPr>
              <a:t>ARE YOU READY? </a:t>
            </a:r>
          </a:p>
        </p:txBody>
      </p:sp>
      <p:sp>
        <p:nvSpPr>
          <p:cNvPr id="3" name="Content Placeholder 2"/>
          <p:cNvSpPr>
            <a:spLocks noGrp="1"/>
          </p:cNvSpPr>
          <p:nvPr>
            <p:ph idx="1"/>
          </p:nvPr>
        </p:nvSpPr>
        <p:spPr>
          <a:xfrm>
            <a:off x="0" y="895927"/>
            <a:ext cx="12192000" cy="6072909"/>
          </a:xfrm>
          <a:solidFill>
            <a:schemeClr val="tx1"/>
          </a:solidFill>
        </p:spPr>
        <p:txBody>
          <a:bodyPr>
            <a:normAutofit/>
          </a:bodyPr>
          <a:lstStyle/>
          <a:p>
            <a:pPr marL="400050" lvl="1" indent="0">
              <a:buNone/>
            </a:pPr>
            <a:endParaRPr lang="en-US" sz="2000" b="1" dirty="0">
              <a:solidFill>
                <a:srgbClr val="020E16"/>
              </a:solidFill>
            </a:endParaRPr>
          </a:p>
          <a:p>
            <a:pPr marL="400050" lvl="1" indent="0">
              <a:buNone/>
            </a:pPr>
            <a:endParaRPr lang="en-US" sz="2000" b="1" dirty="0">
              <a:solidFill>
                <a:srgbClr val="020E16"/>
              </a:solidFill>
            </a:endParaRPr>
          </a:p>
          <a:p>
            <a:pPr lvl="1"/>
            <a:r>
              <a:rPr lang="en-US" sz="2000" b="1" dirty="0">
                <a:solidFill>
                  <a:srgbClr val="020E16"/>
                </a:solidFill>
              </a:rPr>
              <a:t>Convening organization</a:t>
            </a:r>
          </a:p>
          <a:p>
            <a:pPr lvl="1"/>
            <a:r>
              <a:rPr lang="en-US" sz="2000" b="1" dirty="0">
                <a:solidFill>
                  <a:srgbClr val="020E16"/>
                </a:solidFill>
              </a:rPr>
              <a:t>Dedicated staff support</a:t>
            </a:r>
          </a:p>
          <a:p>
            <a:pPr lvl="1"/>
            <a:r>
              <a:rPr lang="en-US" sz="2000" b="1" dirty="0">
                <a:solidFill>
                  <a:srgbClr val="020E16"/>
                </a:solidFill>
              </a:rPr>
              <a:t>Network/coalition that can work together </a:t>
            </a:r>
          </a:p>
          <a:p>
            <a:pPr lvl="1"/>
            <a:r>
              <a:rPr lang="en-US" sz="2000" b="1" dirty="0">
                <a:solidFill>
                  <a:srgbClr val="020E16"/>
                </a:solidFill>
              </a:rPr>
              <a:t>CBO’s prepared for political engagement</a:t>
            </a:r>
          </a:p>
          <a:p>
            <a:pPr lvl="1"/>
            <a:r>
              <a:rPr lang="en-US" sz="2000" b="1" dirty="0">
                <a:solidFill>
                  <a:srgbClr val="020E16"/>
                </a:solidFill>
              </a:rPr>
              <a:t>Baseline information on community needs</a:t>
            </a:r>
          </a:p>
          <a:p>
            <a:pPr lvl="1"/>
            <a:r>
              <a:rPr lang="en-US" sz="2000" b="1" dirty="0">
                <a:solidFill>
                  <a:srgbClr val="020E16"/>
                </a:solidFill>
              </a:rPr>
              <a:t>Passion and willingness to take risks</a:t>
            </a:r>
          </a:p>
          <a:p>
            <a:pPr lvl="1"/>
            <a:r>
              <a:rPr lang="en-US" sz="2000" b="1" dirty="0">
                <a:solidFill>
                  <a:srgbClr val="020E16"/>
                </a:solidFill>
              </a:rPr>
              <a:t>Time to do the work and organize the base</a:t>
            </a:r>
          </a:p>
          <a:p>
            <a:pPr lvl="1"/>
            <a:r>
              <a:rPr lang="en-US" sz="2000" b="1" dirty="0">
                <a:solidFill>
                  <a:srgbClr val="020E16"/>
                </a:solidFill>
              </a:rPr>
              <a:t>Political champion (if possible)</a:t>
            </a:r>
          </a:p>
          <a:p>
            <a:pPr lvl="1"/>
            <a:r>
              <a:rPr lang="en-US" sz="2000" b="1" dirty="0">
                <a:solidFill>
                  <a:srgbClr val="020E16"/>
                </a:solidFill>
              </a:rPr>
              <a:t>Resources for a campaign</a:t>
            </a:r>
          </a:p>
          <a:p>
            <a:endParaRPr lang="en-US" dirty="0"/>
          </a:p>
          <a:p>
            <a:endParaRPr lang="en-US" dirty="0"/>
          </a:p>
        </p:txBody>
      </p:sp>
      <p:pic>
        <p:nvPicPr>
          <p:cNvPr id="6" name="Picture 5">
            <a:extLst>
              <a:ext uri="{FF2B5EF4-FFF2-40B4-BE49-F238E27FC236}">
                <a16:creationId xmlns:a16="http://schemas.microsoft.com/office/drawing/2014/main" id="{55304F85-4289-400E-AF11-01FFD618A906}"/>
              </a:ext>
            </a:extLst>
          </p:cNvPr>
          <p:cNvPicPr>
            <a:picLocks noChangeAspect="1"/>
          </p:cNvPicPr>
          <p:nvPr/>
        </p:nvPicPr>
        <p:blipFill rotWithShape="1">
          <a:blip r:embed="rId2">
            <a:extLst>
              <a:ext uri="{28A0092B-C50C-407E-A947-70E740481C1C}">
                <a14:useLocalDpi xmlns:a14="http://schemas.microsoft.com/office/drawing/2010/main" val="0"/>
              </a:ext>
            </a:extLst>
          </a:blip>
          <a:srcRect l="5683" r="5382"/>
          <a:stretch/>
        </p:blipFill>
        <p:spPr>
          <a:xfrm>
            <a:off x="6415789" y="1469036"/>
            <a:ext cx="5531371" cy="4144780"/>
          </a:xfrm>
          <a:prstGeom prst="rect">
            <a:avLst/>
          </a:prstGeom>
        </p:spPr>
      </p:pic>
    </p:spTree>
    <p:extLst>
      <p:ext uri="{BB962C8B-B14F-4D97-AF65-F5344CB8AC3E}">
        <p14:creationId xmlns:p14="http://schemas.microsoft.com/office/powerpoint/2010/main" val="1656482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5801824" y="934210"/>
          <a:ext cx="5741043" cy="3281150"/>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1909538A-5F6A-4A6B-B714-10FA31C6FE57}"/>
              </a:ext>
            </a:extLst>
          </p:cNvPr>
          <p:cNvSpPr>
            <a:spLocks noGrp="1"/>
          </p:cNvSpPr>
          <p:nvPr>
            <p:ph idx="1"/>
          </p:nvPr>
        </p:nvSpPr>
        <p:spPr>
          <a:xfrm>
            <a:off x="748145" y="241826"/>
            <a:ext cx="9250990" cy="3857916"/>
          </a:xfrm>
        </p:spPr>
        <p:txBody>
          <a:bodyPr/>
          <a:lstStyle/>
          <a:p>
            <a:pPr marL="0" indent="0" algn="ctr">
              <a:buNone/>
            </a:pPr>
            <a:r>
              <a:rPr lang="en-US" b="1" dirty="0"/>
              <a:t>       WHAT’S WRONG WITH THIS PICTURE?</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b="1" dirty="0"/>
              <a:t>Monterey County</a:t>
            </a:r>
          </a:p>
        </p:txBody>
      </p:sp>
      <p:pic>
        <p:nvPicPr>
          <p:cNvPr id="5" name="Picture 4">
            <a:extLst>
              <a:ext uri="{FF2B5EF4-FFF2-40B4-BE49-F238E27FC236}">
                <a16:creationId xmlns:a16="http://schemas.microsoft.com/office/drawing/2014/main" id="{31FABC0B-6D1B-4985-AF64-42994F025F6E}"/>
              </a:ext>
            </a:extLst>
          </p:cNvPr>
          <p:cNvPicPr>
            <a:picLocks noChangeAspect="1"/>
          </p:cNvPicPr>
          <p:nvPr/>
        </p:nvPicPr>
        <p:blipFill>
          <a:blip r:embed="rId3"/>
          <a:stretch>
            <a:fillRect/>
          </a:stretch>
        </p:blipFill>
        <p:spPr>
          <a:xfrm>
            <a:off x="222074" y="934210"/>
            <a:ext cx="5151566" cy="3414056"/>
          </a:xfrm>
          <a:prstGeom prst="rect">
            <a:avLst/>
          </a:prstGeom>
        </p:spPr>
      </p:pic>
      <p:pic>
        <p:nvPicPr>
          <p:cNvPr id="6" name="Picture 5">
            <a:extLst>
              <a:ext uri="{FF2B5EF4-FFF2-40B4-BE49-F238E27FC236}">
                <a16:creationId xmlns:a16="http://schemas.microsoft.com/office/drawing/2014/main" id="{455CF65E-ECE3-4CE7-814F-D05D2E0A4E13}"/>
              </a:ext>
            </a:extLst>
          </p:cNvPr>
          <p:cNvPicPr>
            <a:picLocks noChangeAspect="1"/>
          </p:cNvPicPr>
          <p:nvPr/>
        </p:nvPicPr>
        <p:blipFill rotWithShape="1">
          <a:blip r:embed="rId4"/>
          <a:srcRect l="20826" t="11682" r="3966" b="10825"/>
          <a:stretch/>
        </p:blipFill>
        <p:spPr>
          <a:xfrm>
            <a:off x="3613476" y="4020337"/>
            <a:ext cx="4376695" cy="2822547"/>
          </a:xfrm>
          <a:prstGeom prst="rect">
            <a:avLst/>
          </a:prstGeom>
        </p:spPr>
      </p:pic>
    </p:spTree>
    <p:extLst>
      <p:ext uri="{BB962C8B-B14F-4D97-AF65-F5344CB8AC3E}">
        <p14:creationId xmlns:p14="http://schemas.microsoft.com/office/powerpoint/2010/main" val="1315792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91228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8675" name="Picture 8" descr="children-silhouet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Content Placeholder 7"/>
          <p:cNvSpPr>
            <a:spLocks noGrp="1"/>
          </p:cNvSpPr>
          <p:nvPr>
            <p:ph idx="1"/>
          </p:nvPr>
        </p:nvSpPr>
        <p:spPr>
          <a:xfrm>
            <a:off x="1423686" y="2631017"/>
            <a:ext cx="6915982" cy="3877985"/>
          </a:xfrm>
        </p:spPr>
        <p:txBody>
          <a:bodyPr/>
          <a:lstStyle/>
          <a:p>
            <a:pPr>
              <a:spcAft>
                <a:spcPts val="1200"/>
              </a:spcAft>
              <a:defRPr/>
            </a:pPr>
            <a:r>
              <a:rPr lang="en-US" altLang="en-US" sz="2400" dirty="0">
                <a:cs typeface="ＭＳ Ｐゴシック" charset="0"/>
              </a:rPr>
              <a:t>We can make the case.</a:t>
            </a:r>
          </a:p>
          <a:p>
            <a:pPr>
              <a:spcAft>
                <a:spcPts val="1200"/>
              </a:spcAft>
              <a:defRPr/>
            </a:pPr>
            <a:r>
              <a:rPr lang="en-US" altLang="en-US" sz="2400" dirty="0">
                <a:cs typeface="ＭＳ Ｐゴシック" charset="0"/>
              </a:rPr>
              <a:t>We have energy.</a:t>
            </a:r>
          </a:p>
          <a:p>
            <a:pPr>
              <a:spcAft>
                <a:spcPts val="1200"/>
              </a:spcAft>
              <a:defRPr/>
            </a:pPr>
            <a:r>
              <a:rPr lang="en-US" altLang="en-US" sz="2400" dirty="0">
                <a:cs typeface="ＭＳ Ｐゴシック" charset="0"/>
              </a:rPr>
              <a:t>There are a lot of us – 69 organizations</a:t>
            </a:r>
          </a:p>
          <a:p>
            <a:pPr>
              <a:spcAft>
                <a:spcPts val="1200"/>
              </a:spcAft>
              <a:defRPr/>
            </a:pPr>
            <a:r>
              <a:rPr lang="en-US" altLang="en-US" sz="2400" dirty="0">
                <a:cs typeface="ＭＳ Ｐゴシック" charset="0"/>
              </a:rPr>
              <a:t>We have allies.</a:t>
            </a:r>
          </a:p>
          <a:p>
            <a:pPr>
              <a:spcAft>
                <a:spcPts val="1200"/>
              </a:spcAft>
              <a:defRPr/>
            </a:pPr>
            <a:r>
              <a:rPr lang="en-US" altLang="en-US" sz="2400" dirty="0">
                <a:cs typeface="ＭＳ Ｐゴシック" charset="0"/>
              </a:rPr>
              <a:t>Now is the time for local politics.</a:t>
            </a:r>
          </a:p>
          <a:p>
            <a:pPr>
              <a:spcAft>
                <a:spcPts val="1200"/>
              </a:spcAft>
              <a:defRPr/>
            </a:pPr>
            <a:r>
              <a:rPr lang="en-US" altLang="en-US" sz="2400" dirty="0">
                <a:cs typeface="ＭＳ Ｐゴシック" charset="0"/>
              </a:rPr>
              <a:t>We can build on the lessons of our pioneering colleagues</a:t>
            </a:r>
          </a:p>
          <a:p>
            <a:pPr>
              <a:spcAft>
                <a:spcPts val="1200"/>
              </a:spcAft>
              <a:defRPr/>
            </a:pPr>
            <a:r>
              <a:rPr lang="en-US" altLang="en-US" sz="2400" dirty="0">
                <a:cs typeface="ＭＳ Ｐゴシック" charset="0"/>
              </a:rPr>
              <a:t>We have great leadership.</a:t>
            </a:r>
          </a:p>
        </p:txBody>
      </p:sp>
      <p:sp>
        <p:nvSpPr>
          <p:cNvPr id="28677" name="Rectangle 2"/>
          <p:cNvSpPr>
            <a:spLocks noGrp="1" noChangeArrowheads="1"/>
          </p:cNvSpPr>
          <p:nvPr>
            <p:ph type="title"/>
          </p:nvPr>
        </p:nvSpPr>
        <p:spPr>
          <a:xfrm>
            <a:off x="1707502" y="740545"/>
            <a:ext cx="6792686" cy="683683"/>
          </a:xfrm>
        </p:spPr>
        <p:txBody>
          <a:bodyPr anchor="t">
            <a:normAutofit/>
          </a:bodyPr>
          <a:lstStyle/>
          <a:p>
            <a:pPr algn="ctr"/>
            <a:r>
              <a:rPr lang="en-US" altLang="en-US" sz="4000" dirty="0"/>
              <a:t>WE HAVE WHAT IT TAKES</a:t>
            </a:r>
          </a:p>
        </p:txBody>
      </p:sp>
      <p:sp>
        <p:nvSpPr>
          <p:cNvPr id="28679" name="Rectangle 2"/>
          <p:cNvSpPr txBox="1">
            <a:spLocks noChangeArrowheads="1"/>
          </p:cNvSpPr>
          <p:nvPr/>
        </p:nvSpPr>
        <p:spPr bwMode="auto">
          <a:xfrm>
            <a:off x="798654" y="1718734"/>
            <a:ext cx="7541014" cy="397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1pPr>
            <a:lvl2pPr marL="742950" indent="-28575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2pPr>
            <a:lvl3pPr marL="11430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ts val="90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The Potential Power of IECC</a:t>
            </a:r>
          </a:p>
        </p:txBody>
      </p:sp>
      <p:pic>
        <p:nvPicPr>
          <p:cNvPr id="11" name="Picture 10"/>
          <p:cNvPicPr>
            <a:picLocks noChangeAspect="1"/>
          </p:cNvPicPr>
          <p:nvPr/>
        </p:nvPicPr>
        <p:blipFill>
          <a:blip r:embed="rId4"/>
          <a:stretch>
            <a:fillRect/>
          </a:stretch>
        </p:blipFill>
        <p:spPr>
          <a:xfrm>
            <a:off x="8708911" y="0"/>
            <a:ext cx="3483089" cy="6840003"/>
          </a:xfrm>
          <a:prstGeom prst="rect">
            <a:avLst/>
          </a:prstGeom>
        </p:spPr>
      </p:pic>
    </p:spTree>
    <p:extLst>
      <p:ext uri="{BB962C8B-B14F-4D97-AF65-F5344CB8AC3E}">
        <p14:creationId xmlns:p14="http://schemas.microsoft.com/office/powerpoint/2010/main" val="139022378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408079" y="2436284"/>
            <a:ext cx="5456173" cy="4169833"/>
          </a:xfrm>
        </p:spPr>
        <p:txBody>
          <a:bodyPr>
            <a:normAutofit fontScale="85000" lnSpcReduction="20000"/>
          </a:bodyPr>
          <a:lstStyle/>
          <a:p>
            <a:r>
              <a:rPr lang="en-US" altLang="en-US" sz="2667" dirty="0"/>
              <a:t>Reliance on short-term solutions to single agency budget needs</a:t>
            </a:r>
          </a:p>
          <a:p>
            <a:r>
              <a:rPr lang="en-US" altLang="en-US" sz="2667" dirty="0"/>
              <a:t>Lack of knowledge about public budgets</a:t>
            </a:r>
          </a:p>
          <a:p>
            <a:r>
              <a:rPr lang="en-US" altLang="en-US" sz="2667" dirty="0"/>
              <a:t>Lack of participation in local budget processes</a:t>
            </a:r>
          </a:p>
          <a:p>
            <a:r>
              <a:rPr lang="en-US" altLang="en-US" sz="2667" dirty="0"/>
              <a:t>Lack of collective action to address public budget issues</a:t>
            </a:r>
          </a:p>
          <a:p>
            <a:pPr marL="0" indent="0">
              <a:buNone/>
            </a:pPr>
            <a:r>
              <a:rPr lang="en-US" altLang="en-US" sz="2667" dirty="0"/>
              <a:t>Missed opportunities to build social and political capital and change how resources are allocated.  </a:t>
            </a:r>
          </a:p>
          <a:p>
            <a:pPr marL="0" indent="0">
              <a:buNone/>
            </a:pPr>
            <a:endParaRPr lang="en-US" altLang="en-US" sz="2667" dirty="0"/>
          </a:p>
          <a:p>
            <a:pPr marL="0" indent="0">
              <a:buNone/>
            </a:pPr>
            <a:r>
              <a:rPr lang="en-US" altLang="en-US" sz="3300" b="1" dirty="0">
                <a:highlight>
                  <a:srgbClr val="FFFF00"/>
                </a:highlight>
              </a:rPr>
              <a:t>WE MUST RE-INVENT OUR ROLE IN CIVIC LIFE.</a:t>
            </a:r>
          </a:p>
          <a:p>
            <a:endParaRPr lang="en-US" altLang="en-US" sz="2667" dirty="0"/>
          </a:p>
          <a:p>
            <a:pPr marL="0" indent="0">
              <a:buNone/>
            </a:pPr>
            <a:endParaRPr lang="en-US" altLang="en-US" sz="2667" dirty="0"/>
          </a:p>
        </p:txBody>
      </p:sp>
      <p:sp>
        <p:nvSpPr>
          <p:cNvPr id="11268" name="Rectangle 2"/>
          <p:cNvSpPr>
            <a:spLocks noGrp="1" noChangeArrowheads="1"/>
          </p:cNvSpPr>
          <p:nvPr>
            <p:ph type="title"/>
          </p:nvPr>
        </p:nvSpPr>
        <p:spPr>
          <a:xfrm>
            <a:off x="1411948" y="-101206"/>
            <a:ext cx="3938426" cy="412749"/>
          </a:xfrm>
        </p:spPr>
        <p:txBody>
          <a:bodyPr anchor="t">
            <a:normAutofit fontScale="90000"/>
          </a:bodyPr>
          <a:lstStyle/>
          <a:p>
            <a:pPr>
              <a:defRPr/>
            </a:pPr>
            <a:br>
              <a:rPr lang="en-US" altLang="en-US" sz="2400" dirty="0">
                <a:cs typeface="ＭＳ Ｐゴシック" charset="0"/>
              </a:rPr>
            </a:br>
            <a:r>
              <a:rPr lang="en-US" altLang="en-US" sz="3100" b="1" dirty="0">
                <a:solidFill>
                  <a:srgbClr val="0D0486"/>
                </a:solidFill>
                <a:latin typeface="Arial Rounded MT Bold" panose="020F0704030504030204" pitchFamily="34" charset="0"/>
                <a:cs typeface="ＭＳ Ｐゴシック" charset="0"/>
              </a:rPr>
              <a:t>CBO’S AND ADVOCATES FOR CHILDREN NOT PREPARED FOR BUDGET BATTLES</a:t>
            </a:r>
          </a:p>
        </p:txBody>
      </p:sp>
      <p:pic>
        <p:nvPicPr>
          <p:cNvPr id="9" name="Picture 8">
            <a:extLst>
              <a:ext uri="{FF2B5EF4-FFF2-40B4-BE49-F238E27FC236}">
                <a16:creationId xmlns:a16="http://schemas.microsoft.com/office/drawing/2014/main" id="{5A5D0A20-5945-445F-84D9-4404994E20C2}"/>
              </a:ext>
            </a:extLst>
          </p:cNvPr>
          <p:cNvPicPr>
            <a:picLocks noChangeAspect="1"/>
          </p:cNvPicPr>
          <p:nvPr/>
        </p:nvPicPr>
        <p:blipFill rotWithShape="1">
          <a:blip r:embed="rId2"/>
          <a:srcRect l="7301" r="2508"/>
          <a:stretch/>
        </p:blipFill>
        <p:spPr>
          <a:xfrm>
            <a:off x="6096000" y="828502"/>
            <a:ext cx="6077512" cy="5200995"/>
          </a:xfrm>
          <a:prstGeom prst="rect">
            <a:avLst/>
          </a:prstGeom>
        </p:spPr>
      </p:pic>
    </p:spTree>
    <p:extLst>
      <p:ext uri="{BB962C8B-B14F-4D97-AF65-F5344CB8AC3E}">
        <p14:creationId xmlns:p14="http://schemas.microsoft.com/office/powerpoint/2010/main" val="359566645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137212" y="1811743"/>
            <a:ext cx="7086600" cy="1186830"/>
          </a:xfrm>
        </p:spPr>
        <p:txBody>
          <a:bodyPr/>
          <a:lstStyle/>
          <a:p>
            <a:r>
              <a:rPr lang="en-US" altLang="en-US" sz="5333" dirty="0"/>
              <a:t>The San Francisco Story</a:t>
            </a:r>
          </a:p>
        </p:txBody>
      </p:sp>
    </p:spTree>
    <p:extLst>
      <p:ext uri="{BB962C8B-B14F-4D97-AF65-F5344CB8AC3E}">
        <p14:creationId xmlns:p14="http://schemas.microsoft.com/office/powerpoint/2010/main" val="120058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839385"/>
            <a:ext cx="12192001" cy="77258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howcard Gothic" panose="04020904020102020604" pitchFamily="82" charset="0"/>
                <a:ea typeface="+mn-ea"/>
                <a:cs typeface="+mn-cs"/>
              </a:rPr>
              <a:t>      </a:t>
            </a:r>
            <a:r>
              <a:rPr kumimoji="0" lang="en-US" sz="3200" b="1" i="0" u="none" strike="noStrike" kern="1200" cap="none" spc="0" normalizeH="0" baseline="0" noProof="0" dirty="0">
                <a:ln>
                  <a:noFill/>
                </a:ln>
                <a:solidFill>
                  <a:srgbClr val="FFFFFF"/>
                </a:solidFill>
                <a:effectLst/>
                <a:uLnTx/>
                <a:uFillTx/>
                <a:latin typeface="Arial"/>
                <a:ea typeface="+mn-ea"/>
                <a:cs typeface="+mn-cs"/>
              </a:rPr>
              <a:t>RHETORIC             RESOURCES  </a:t>
            </a:r>
          </a:p>
        </p:txBody>
      </p:sp>
      <p:pic>
        <p:nvPicPr>
          <p:cNvPr id="1536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818" y="1023265"/>
            <a:ext cx="1301749"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Content Placeholder 7"/>
          <p:cNvSpPr>
            <a:spLocks noGrp="1"/>
          </p:cNvSpPr>
          <p:nvPr>
            <p:ph idx="1"/>
          </p:nvPr>
        </p:nvSpPr>
        <p:spPr>
          <a:xfrm>
            <a:off x="589741" y="2837706"/>
            <a:ext cx="5506259" cy="3477875"/>
          </a:xfrm>
        </p:spPr>
        <p:txBody>
          <a:bodyPr/>
          <a:lstStyle/>
          <a:p>
            <a:pPr marL="0" indent="0">
              <a:spcAft>
                <a:spcPts val="1200"/>
              </a:spcAft>
              <a:buNone/>
            </a:pPr>
            <a:r>
              <a:rPr lang="en-US" sz="4800" dirty="0"/>
              <a:t>Children’s agenda – passed by Board of Supervisors, signed by Mayor</a:t>
            </a:r>
          </a:p>
          <a:p>
            <a:pPr>
              <a:spcAft>
                <a:spcPts val="1200"/>
              </a:spcAft>
              <a:defRPr/>
            </a:pPr>
            <a:endParaRPr lang="en-US" altLang="en-US" sz="2400" dirty="0"/>
          </a:p>
        </p:txBody>
      </p:sp>
      <p:sp>
        <p:nvSpPr>
          <p:cNvPr id="15365" name="Rectangle 2"/>
          <p:cNvSpPr>
            <a:spLocks noGrp="1" noChangeArrowheads="1"/>
          </p:cNvSpPr>
          <p:nvPr>
            <p:ph type="title"/>
          </p:nvPr>
        </p:nvSpPr>
        <p:spPr>
          <a:xfrm>
            <a:off x="2047632" y="768467"/>
            <a:ext cx="5618284" cy="412749"/>
          </a:xfrm>
        </p:spPr>
        <p:txBody>
          <a:bodyPr anchor="t">
            <a:noAutofit/>
          </a:bodyPr>
          <a:lstStyle/>
          <a:p>
            <a:pPr eaLnBrk="1" hangingPunct="1">
              <a:defRPr/>
            </a:pPr>
            <a:r>
              <a:rPr lang="en-US" altLang="en-US" sz="3600" dirty="0">
                <a:ea typeface="MS PGothic" charset="-128"/>
                <a:cs typeface="ＭＳ Ｐゴシック" charset="0"/>
              </a:rPr>
              <a:t>The First Lesson</a:t>
            </a:r>
            <a:br>
              <a:rPr lang="en-US" altLang="en-US" sz="3600" dirty="0">
                <a:ea typeface="MS PGothic" charset="-128"/>
                <a:cs typeface="ＭＳ Ｐゴシック" charset="0"/>
              </a:rPr>
            </a:br>
            <a:r>
              <a:rPr lang="en-US" altLang="en-US" sz="3600" dirty="0">
                <a:ea typeface="MS PGothic" charset="-128"/>
                <a:cs typeface="ＭＳ Ｐゴシック" charset="0"/>
              </a:rPr>
              <a:t>              </a:t>
            </a:r>
            <a:br>
              <a:rPr lang="en-US" altLang="en-US" sz="3600" dirty="0">
                <a:ea typeface="MS PGothic" charset="-128"/>
                <a:cs typeface="ＭＳ Ｐゴシック" charset="0"/>
              </a:rPr>
            </a:br>
            <a:endParaRPr lang="en-US" altLang="en-US" sz="3600" dirty="0">
              <a:ea typeface="MS PGothic" charset="-128"/>
              <a:cs typeface="ＭＳ Ｐゴシック" charset="0"/>
            </a:endParaRPr>
          </a:p>
        </p:txBody>
      </p:sp>
      <p:sp>
        <p:nvSpPr>
          <p:cNvPr id="2" name="Not Equal 1"/>
          <p:cNvSpPr/>
          <p:nvPr/>
        </p:nvSpPr>
        <p:spPr>
          <a:xfrm>
            <a:off x="3135841" y="1865470"/>
            <a:ext cx="708453" cy="746984"/>
          </a:xfrm>
          <a:prstGeom prst="mathNot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161D7AF3-5D9A-4CC4-B5C1-1434117489A3}"/>
              </a:ext>
            </a:extLst>
          </p:cNvPr>
          <p:cNvPicPr>
            <a:picLocks noChangeAspect="1"/>
          </p:cNvPicPr>
          <p:nvPr/>
        </p:nvPicPr>
        <p:blipFill>
          <a:blip r:embed="rId3"/>
          <a:stretch>
            <a:fillRect/>
          </a:stretch>
        </p:blipFill>
        <p:spPr>
          <a:xfrm>
            <a:off x="7221415" y="928192"/>
            <a:ext cx="4970585" cy="5483899"/>
          </a:xfrm>
          <a:prstGeom prst="rect">
            <a:avLst/>
          </a:prstGeom>
        </p:spPr>
      </p:pic>
    </p:spTree>
    <p:extLst>
      <p:ext uri="{BB962C8B-B14F-4D97-AF65-F5344CB8AC3E}">
        <p14:creationId xmlns:p14="http://schemas.microsoft.com/office/powerpoint/2010/main" val="262760254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366553"/>
            <a:ext cx="12192001" cy="772583"/>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howcard Gothic" panose="04020904020102020604" pitchFamily="82" charset="0"/>
                <a:ea typeface="+mn-ea"/>
                <a:cs typeface="+mn-cs"/>
              </a:rPr>
              <a:t>      </a:t>
            </a:r>
            <a:r>
              <a:rPr kumimoji="0" lang="en-US" sz="3200" b="1" i="0" u="none" strike="noStrike" kern="1200" cap="none" spc="0" normalizeH="0" baseline="0" noProof="0" dirty="0">
                <a:ln>
                  <a:noFill/>
                </a:ln>
                <a:solidFill>
                  <a:srgbClr val="FFFFFF"/>
                </a:solidFill>
                <a:effectLst/>
                <a:uLnTx/>
                <a:uFillTx/>
                <a:latin typeface="Arial"/>
                <a:ea typeface="+mn-ea"/>
                <a:cs typeface="+mn-cs"/>
              </a:rPr>
              <a:t>ORGANIZING AND SPECIFICITY  </a:t>
            </a:r>
          </a:p>
        </p:txBody>
      </p:sp>
      <p:pic>
        <p:nvPicPr>
          <p:cNvPr id="15363"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757" y="524120"/>
            <a:ext cx="1301749"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Content Placeholder 7"/>
          <p:cNvSpPr>
            <a:spLocks noGrp="1"/>
          </p:cNvSpPr>
          <p:nvPr>
            <p:ph idx="1"/>
          </p:nvPr>
        </p:nvSpPr>
        <p:spPr>
          <a:xfrm>
            <a:off x="589740" y="2564168"/>
            <a:ext cx="5506259" cy="3477875"/>
          </a:xfrm>
        </p:spPr>
        <p:txBody>
          <a:bodyPr/>
          <a:lstStyle/>
          <a:p>
            <a:pPr>
              <a:spcAft>
                <a:spcPts val="1200"/>
              </a:spcAft>
            </a:pPr>
            <a:r>
              <a:rPr lang="en-US" sz="3600" dirty="0"/>
              <a:t> Formed Children’s Budget Coalition – 120 agencies</a:t>
            </a:r>
          </a:p>
          <a:p>
            <a:pPr>
              <a:spcAft>
                <a:spcPts val="1200"/>
              </a:spcAft>
            </a:pPr>
            <a:r>
              <a:rPr lang="en-US" sz="3600" dirty="0"/>
              <a:t>Submitted Children’s budget 3 consecutive years</a:t>
            </a:r>
            <a:endParaRPr lang="en-US" altLang="en-US" sz="3600" dirty="0"/>
          </a:p>
        </p:txBody>
      </p:sp>
      <p:sp>
        <p:nvSpPr>
          <p:cNvPr id="15365" name="Rectangle 2"/>
          <p:cNvSpPr>
            <a:spLocks noGrp="1" noChangeArrowheads="1"/>
          </p:cNvSpPr>
          <p:nvPr>
            <p:ph type="title"/>
          </p:nvPr>
        </p:nvSpPr>
        <p:spPr>
          <a:xfrm>
            <a:off x="1430216" y="515443"/>
            <a:ext cx="5618284" cy="842433"/>
          </a:xfrm>
        </p:spPr>
        <p:txBody>
          <a:bodyPr anchor="t">
            <a:noAutofit/>
          </a:bodyPr>
          <a:lstStyle/>
          <a:p>
            <a:pPr eaLnBrk="1" hangingPunct="1">
              <a:defRPr/>
            </a:pPr>
            <a:br>
              <a:rPr lang="en-US" altLang="en-US" sz="3600" dirty="0">
                <a:ea typeface="MS PGothic" charset="-128"/>
                <a:cs typeface="ＭＳ Ｐゴシック" charset="0"/>
              </a:rPr>
            </a:br>
            <a:r>
              <a:rPr lang="en-US" altLang="en-US" sz="3600" dirty="0">
                <a:ea typeface="MS PGothic" charset="-128"/>
                <a:cs typeface="ＭＳ Ｐゴシック" charset="0"/>
              </a:rPr>
              <a:t>              </a:t>
            </a:r>
            <a:br>
              <a:rPr lang="en-US" altLang="en-US" sz="3600" dirty="0">
                <a:ea typeface="MS PGothic" charset="-128"/>
                <a:cs typeface="ＭＳ Ｐゴシック" charset="0"/>
              </a:rPr>
            </a:br>
            <a:endParaRPr lang="en-US" altLang="en-US" sz="3600" dirty="0">
              <a:ea typeface="MS PGothic" charset="-128"/>
              <a:cs typeface="ＭＳ Ｐゴシック" charset="0"/>
            </a:endParaRPr>
          </a:p>
        </p:txBody>
      </p:sp>
      <p:pic>
        <p:nvPicPr>
          <p:cNvPr id="3" name="Picture 2">
            <a:extLst>
              <a:ext uri="{FF2B5EF4-FFF2-40B4-BE49-F238E27FC236}">
                <a16:creationId xmlns:a16="http://schemas.microsoft.com/office/drawing/2014/main" id="{39ABC9BF-47D7-4B72-9436-10FDF43ED9B6}"/>
              </a:ext>
            </a:extLst>
          </p:cNvPr>
          <p:cNvPicPr>
            <a:picLocks noChangeAspect="1"/>
          </p:cNvPicPr>
          <p:nvPr/>
        </p:nvPicPr>
        <p:blipFill>
          <a:blip r:embed="rId3"/>
          <a:stretch>
            <a:fillRect/>
          </a:stretch>
        </p:blipFill>
        <p:spPr>
          <a:xfrm>
            <a:off x="7048500" y="23074"/>
            <a:ext cx="5125325" cy="6858000"/>
          </a:xfrm>
          <a:prstGeom prst="rect">
            <a:avLst/>
          </a:prstGeom>
        </p:spPr>
      </p:pic>
    </p:spTree>
    <p:extLst>
      <p:ext uri="{BB962C8B-B14F-4D97-AF65-F5344CB8AC3E}">
        <p14:creationId xmlns:p14="http://schemas.microsoft.com/office/powerpoint/2010/main" val="3464838147"/>
      </p:ext>
    </p:extLst>
  </p:cSld>
  <p:clrMapOvr>
    <a:masterClrMapping/>
  </p:clrMapOvr>
  <p:transition spd="med">
    <p:fade/>
  </p:transition>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2178</Words>
  <Application>Microsoft Office PowerPoint</Application>
  <PresentationFormat>Widescreen</PresentationFormat>
  <Paragraphs>364</Paragraphs>
  <Slides>50</Slides>
  <Notes>12</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50</vt:i4>
      </vt:variant>
    </vt:vector>
  </HeadingPairs>
  <TitlesOfParts>
    <vt:vector size="63" baseType="lpstr">
      <vt:lpstr>Arial</vt:lpstr>
      <vt:lpstr>Arial Rounded MT Bold</vt:lpstr>
      <vt:lpstr>Calibri</vt:lpstr>
      <vt:lpstr>Calibri Light</vt:lpstr>
      <vt:lpstr>Century Gothic</vt:lpstr>
      <vt:lpstr>Showcard Gothic</vt:lpstr>
      <vt:lpstr>Wingdings 3</vt:lpstr>
      <vt:lpstr>1_Office Theme</vt:lpstr>
      <vt:lpstr>6_KLM001_TU_2014_EXTERNAL_110514_5a</vt:lpstr>
      <vt:lpstr>7_KLM001_TU_2014_EXTERNAL_110514_5a</vt:lpstr>
      <vt:lpstr>2_Office Theme</vt:lpstr>
      <vt:lpstr>1_Ion</vt:lpstr>
      <vt:lpstr>Worksheet</vt:lpstr>
      <vt:lpstr>  Strategies, Challenges, Lessons   Learned from Budget Wars and Children and Youth Ballot Measure Campaings  </vt:lpstr>
      <vt:lpstr>THE TRUTH ABOUT SUSTAINABLE FUNDING</vt:lpstr>
      <vt:lpstr>WHY PUBLIC BUDGETS MATTER?</vt:lpstr>
      <vt:lpstr>PowerPoint Presentation</vt:lpstr>
      <vt:lpstr>PowerPoint Presentation</vt:lpstr>
      <vt:lpstr> CBO’S AND ADVOCATES FOR CHILDREN NOT PREPARED FOR BUDGET BATTLES</vt:lpstr>
      <vt:lpstr>The San Francisco Story</vt:lpstr>
      <vt:lpstr>The First Lesson                </vt:lpstr>
      <vt:lpstr>                </vt:lpstr>
      <vt:lpstr>Amending the City Charter               </vt:lpstr>
      <vt:lpstr>                GOING TO THE PUBLIC Circumventing City Hall           </vt:lpstr>
      <vt:lpstr>                     BENEFITS OF THE SAN FRANCISCO CHILDREN &amp; YOUTH FUND</vt:lpstr>
      <vt:lpstr>An Emerging Movement</vt:lpstr>
      <vt:lpstr>PowerPoint Presentation</vt:lpstr>
      <vt:lpstr>The BASICS</vt:lpstr>
      <vt:lpstr> TWO WAYS TO GET PUBLIC DOLLARS </vt:lpstr>
      <vt:lpstr>EARLY STEPS</vt:lpstr>
      <vt:lpstr>Roadmap For Creating Dedicated Funding</vt:lpstr>
      <vt:lpstr>BUILDING THE CASE</vt:lpstr>
      <vt:lpstr>UNDERSTANDING THE BUDGET</vt:lpstr>
      <vt:lpstr>CREATING A PROPOSAL </vt:lpstr>
      <vt:lpstr>COMMUNICATING THE NEED</vt:lpstr>
      <vt:lpstr>ELEMENTS OF A STRONG MESSAGE</vt:lpstr>
      <vt:lpstr>ORGANIZING  BUILDING THE BASE </vt:lpstr>
      <vt:lpstr>COALITIONS AND ALLIES</vt:lpstr>
      <vt:lpstr>OUTREACH FOR PUBLIC SUPPORT</vt:lpstr>
      <vt:lpstr>       Economic Impact of Child Care Industry in San Francisco  Generates $191 M annually  Provides 4,415 jobs annually  Enables parents to work  Prepares future generations for the workforce.  </vt:lpstr>
      <vt:lpstr>POLLING YIELDS VALUABLE INSIGHTS Early childhood wellness programs and improving safety for kids walking near schools are viewed as the most important funding priorities.</vt:lpstr>
      <vt:lpstr>   FUNDING OPTIONS</vt:lpstr>
      <vt:lpstr>WHAT TO CONSIDER IN MAKING DECISIONS ABOUT FUNDING STRATEGY?</vt:lpstr>
      <vt:lpstr>FINDING THE RIGHT FUNDING STRATEGY</vt:lpstr>
      <vt:lpstr>LOCAL ANNUAL BUDGET BATTLES</vt:lpstr>
      <vt:lpstr>CITY AND COUNTY TAXES</vt:lpstr>
      <vt:lpstr> Lessons Learned</vt:lpstr>
      <vt:lpstr>                      ELECTIONS 2016 &amp; 2018</vt:lpstr>
      <vt:lpstr>USE THE MEDIA</vt:lpstr>
      <vt:lpstr>DRAMA HELPS –  Childcare Waiting List</vt:lpstr>
      <vt:lpstr>AUTHENTIC VOICES</vt:lpstr>
      <vt:lpstr>                       NUMBERS COUNT</vt:lpstr>
      <vt:lpstr>Elections are Great Opportunities </vt:lpstr>
      <vt:lpstr>PREPARE FOR OPPOSITION</vt:lpstr>
      <vt:lpstr>PERSUASION AND PRESSURE</vt:lpstr>
      <vt:lpstr>COORDINATING THE WORK </vt:lpstr>
      <vt:lpstr> NON-PROFITS NEED MORE SUPPORT AND POLITICAL PREPARATION</vt:lpstr>
      <vt:lpstr>  SUMMARY</vt:lpstr>
      <vt:lpstr>PLANNING WHAT’S NEXT</vt:lpstr>
      <vt:lpstr>DEVELOPING AN ADVOCACY STRATEGY</vt:lpstr>
      <vt:lpstr>WHERE SHOULD WE START?</vt:lpstr>
      <vt:lpstr>      ARE YOU READY? </vt:lpstr>
      <vt:lpstr>WE HAVE WHAT IT TAKES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and Lessons Learned from Budget Wars and Children and Youth Funding Ballot Measure Campaings</dc:title>
  <dc:creator>Margaret Brodkin</dc:creator>
  <cp:lastModifiedBy>Margaret Brodkin</cp:lastModifiedBy>
  <cp:revision>4</cp:revision>
  <dcterms:created xsi:type="dcterms:W3CDTF">2019-10-06T21:03:04Z</dcterms:created>
  <dcterms:modified xsi:type="dcterms:W3CDTF">2019-10-07T01:13:02Z</dcterms:modified>
</cp:coreProperties>
</file>