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5" r:id="rId3"/>
    <p:sldId id="267" r:id="rId4"/>
    <p:sldId id="265" r:id="rId5"/>
    <p:sldId id="266" r:id="rId6"/>
    <p:sldId id="263" r:id="rId7"/>
    <p:sldId id="264" r:id="rId8"/>
    <p:sldId id="257" r:id="rId9"/>
    <p:sldId id="259" r:id="rId10"/>
    <p:sldId id="270" r:id="rId11"/>
    <p:sldId id="271" r:id="rId12"/>
    <p:sldId id="282" r:id="rId13"/>
    <p:sldId id="272" r:id="rId14"/>
    <p:sldId id="273" r:id="rId15"/>
    <p:sldId id="274" r:id="rId16"/>
    <p:sldId id="283" r:id="rId17"/>
    <p:sldId id="260" r:id="rId18"/>
    <p:sldId id="276" r:id="rId19"/>
    <p:sldId id="268" r:id="rId20"/>
    <p:sldId id="269" r:id="rId21"/>
    <p:sldId id="261" r:id="rId22"/>
    <p:sldId id="279" r:id="rId23"/>
    <p:sldId id="281" r:id="rId24"/>
    <p:sldId id="280" r:id="rId25"/>
    <p:sldId id="277" r:id="rId26"/>
    <p:sldId id="275" r:id="rId27"/>
    <p:sldId id="27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361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200" y="1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3250B-4092-2843-9AA1-11068D3BC7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San Diego County Budget and Taxes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4170B3-F37E-A44A-BC48-86153FD343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291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5C31A-5550-1443-BB6E-B5A6FCD66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Diego Discretionary Spending</a:t>
            </a:r>
          </a:p>
        </p:txBody>
      </p:sp>
      <p:pic>
        <p:nvPicPr>
          <p:cNvPr id="5" name="Content Placeholder 4" descr="A picture containing device&#10;&#10;Description automatically generated">
            <a:extLst>
              <a:ext uri="{FF2B5EF4-FFF2-40B4-BE49-F238E27FC236}">
                <a16:creationId xmlns:a16="http://schemas.microsoft.com/office/drawing/2014/main" id="{10BE29A1-DDD5-A740-A778-AFEF691BE1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960" y="1645920"/>
            <a:ext cx="6187440" cy="4533900"/>
          </a:xfrm>
        </p:spPr>
      </p:pic>
    </p:spTree>
    <p:extLst>
      <p:ext uri="{BB962C8B-B14F-4D97-AF65-F5344CB8AC3E}">
        <p14:creationId xmlns:p14="http://schemas.microsoft.com/office/powerpoint/2010/main" val="1386325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CB0AA-B8DE-9647-80D1-015A9FA0E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Diego Discretionary Spending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CC433A3-3276-4540-99BA-C7FC15256D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2232660"/>
            <a:ext cx="8596312" cy="3210723"/>
          </a:xfrm>
        </p:spPr>
      </p:pic>
    </p:spTree>
    <p:extLst>
      <p:ext uri="{BB962C8B-B14F-4D97-AF65-F5344CB8AC3E}">
        <p14:creationId xmlns:p14="http://schemas.microsoft.com/office/powerpoint/2010/main" val="3700845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6488D-2154-C045-882E-CBB85699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local dollars go?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29F2E4-996B-E544-941E-55EED4D28B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5855" y="1814946"/>
            <a:ext cx="8498147" cy="4433454"/>
          </a:xfrm>
        </p:spPr>
      </p:pic>
    </p:spTree>
    <p:extLst>
      <p:ext uri="{BB962C8B-B14F-4D97-AF65-F5344CB8AC3E}">
        <p14:creationId xmlns:p14="http://schemas.microsoft.com/office/powerpoint/2010/main" val="4122230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58BBA-99F2-1D44-A176-FCD253908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Diego Fund Balances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B6011EE-5E7B-8249-977E-D6B35F1A8E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2317965"/>
            <a:ext cx="8596312" cy="3566683"/>
          </a:xfrm>
        </p:spPr>
      </p:pic>
    </p:spTree>
    <p:extLst>
      <p:ext uri="{BB962C8B-B14F-4D97-AF65-F5344CB8AC3E}">
        <p14:creationId xmlns:p14="http://schemas.microsoft.com/office/powerpoint/2010/main" val="467767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167F4-84AA-9F4F-8439-36D6C70D1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Diego Probation Department Staffing and Budget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7F4ACCE-B750-9B4F-9BF3-541E89B449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8720" y="1930400"/>
            <a:ext cx="7071360" cy="4073525"/>
          </a:xfrm>
        </p:spPr>
      </p:pic>
    </p:spTree>
    <p:extLst>
      <p:ext uri="{BB962C8B-B14F-4D97-AF65-F5344CB8AC3E}">
        <p14:creationId xmlns:p14="http://schemas.microsoft.com/office/powerpoint/2010/main" val="2476605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0FB38-164A-2741-94D7-44C0E8585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Juvenile Hall Population</a:t>
            </a:r>
            <a:br>
              <a:rPr lang="en-US" dirty="0"/>
            </a:br>
            <a:r>
              <a:rPr lang="en-US" sz="1400" dirty="0"/>
              <a:t>Voice of San Diego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B35B49B-735D-0948-B56B-3E4950EC89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8963" y="2160588"/>
            <a:ext cx="7315200" cy="3881437"/>
          </a:xfrm>
        </p:spPr>
      </p:pic>
    </p:spTree>
    <p:extLst>
      <p:ext uri="{BB962C8B-B14F-4D97-AF65-F5344CB8AC3E}">
        <p14:creationId xmlns:p14="http://schemas.microsoft.com/office/powerpoint/2010/main" val="2178044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1276E-AC90-634E-8ABE-F1F87902D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160589"/>
            <a:ext cx="8596668" cy="1969621"/>
          </a:xfrm>
        </p:spPr>
        <p:txBody>
          <a:bodyPr>
            <a:normAutofit/>
          </a:bodyPr>
          <a:lstStyle/>
          <a:p>
            <a:r>
              <a:rPr lang="en-US" sz="4800" dirty="0"/>
              <a:t>Economy and Taxes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7E447-9164-C045-BAB1-331A28595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65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9B62D-9E4F-504C-B7C1-034ED5B81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Diego Household Income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E70621F-00E8-DC41-AFCF-FEF0DDC7A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2768" y="2160588"/>
            <a:ext cx="7026502" cy="3881437"/>
          </a:xfrm>
        </p:spPr>
      </p:pic>
    </p:spTree>
    <p:extLst>
      <p:ext uri="{BB962C8B-B14F-4D97-AF65-F5344CB8AC3E}">
        <p14:creationId xmlns:p14="http://schemas.microsoft.com/office/powerpoint/2010/main" val="4185962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CE26E-BC89-AE48-B5DC-2F4F2358B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Diego Growth in Home Prices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E980406-3EAD-8B43-9A1C-1E9F99AB5A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2644" y="2160588"/>
            <a:ext cx="7346749" cy="3881437"/>
          </a:xfrm>
        </p:spPr>
      </p:pic>
    </p:spTree>
    <p:extLst>
      <p:ext uri="{BB962C8B-B14F-4D97-AF65-F5344CB8AC3E}">
        <p14:creationId xmlns:p14="http://schemas.microsoft.com/office/powerpoint/2010/main" val="2532903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36EE7-85A8-FF45-870A-45EFC3A75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Diego Property Tax Growth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55CE37D-0A44-9F46-9534-BCC81C4A0D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7742" y="2160588"/>
            <a:ext cx="6296553" cy="3881437"/>
          </a:xfrm>
        </p:spPr>
      </p:pic>
    </p:spTree>
    <p:extLst>
      <p:ext uri="{BB962C8B-B14F-4D97-AF65-F5344CB8AC3E}">
        <p14:creationId xmlns:p14="http://schemas.microsoft.com/office/powerpoint/2010/main" val="2845242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1276E-AC90-634E-8ABE-F1F87902D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160589"/>
            <a:ext cx="8596668" cy="1969621"/>
          </a:xfrm>
        </p:spPr>
        <p:txBody>
          <a:bodyPr>
            <a:normAutofit/>
          </a:bodyPr>
          <a:lstStyle/>
          <a:p>
            <a:r>
              <a:rPr lang="en-US" sz="4800" dirty="0"/>
              <a:t>Budget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7E447-9164-C045-BAB1-331A28595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315146"/>
            <a:ext cx="8596668" cy="172621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725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50281-46CB-0242-9EBA-96B632C83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Diego Sales Tax Growth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4CE65EF-0433-2142-A4A8-CC248EC6E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3869" y="2183606"/>
            <a:ext cx="6464300" cy="3835400"/>
          </a:xfrm>
        </p:spPr>
      </p:pic>
    </p:spTree>
    <p:extLst>
      <p:ext uri="{BB962C8B-B14F-4D97-AF65-F5344CB8AC3E}">
        <p14:creationId xmlns:p14="http://schemas.microsoft.com/office/powerpoint/2010/main" val="3938797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EAA7C-3872-BB44-A04F-EBE4AD97C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Diego Sales Tax Information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F1C6C33-1D9D-674F-80BD-4C99EB6A3B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9941" y="2160588"/>
            <a:ext cx="6832156" cy="3881437"/>
          </a:xfrm>
        </p:spPr>
      </p:pic>
    </p:spTree>
    <p:extLst>
      <p:ext uri="{BB962C8B-B14F-4D97-AF65-F5344CB8AC3E}">
        <p14:creationId xmlns:p14="http://schemas.microsoft.com/office/powerpoint/2010/main" val="3099571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608D3-C9EF-A44A-8B59-DF8450320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98298"/>
            <a:ext cx="8596668" cy="755150"/>
          </a:xfrm>
        </p:spPr>
        <p:txBody>
          <a:bodyPr/>
          <a:lstStyle/>
          <a:p>
            <a:r>
              <a:rPr lang="en-US" dirty="0"/>
              <a:t>San Diego County Sales 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F8A7D-7D83-CA47-95D7-93EBD95C1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48656"/>
            <a:ext cx="8596668" cy="4911047"/>
          </a:xfrm>
        </p:spPr>
        <p:txBody>
          <a:bodyPr>
            <a:normAutofit fontScale="92500"/>
          </a:bodyPr>
          <a:lstStyle/>
          <a:p>
            <a:r>
              <a:rPr lang="en-US" sz="2000" dirty="0"/>
              <a:t>All Cities and unincorporated areas charge 7.75 except:</a:t>
            </a:r>
          </a:p>
          <a:p>
            <a:pPr lvl="1"/>
            <a:r>
              <a:rPr lang="en-US" dirty="0"/>
              <a:t>Chula Vista			8.75</a:t>
            </a:r>
          </a:p>
          <a:p>
            <a:pPr lvl="1"/>
            <a:r>
              <a:rPr lang="en-US" dirty="0"/>
              <a:t>Del Mar 			8.75</a:t>
            </a:r>
          </a:p>
          <a:p>
            <a:pPr lvl="1"/>
            <a:r>
              <a:rPr lang="en-US" dirty="0"/>
              <a:t>El Cajon			8.25</a:t>
            </a:r>
          </a:p>
          <a:p>
            <a:pPr lvl="1"/>
            <a:r>
              <a:rPr lang="en-US" dirty="0"/>
              <a:t>La Mesa			8.50</a:t>
            </a:r>
          </a:p>
          <a:p>
            <a:pPr lvl="1"/>
            <a:r>
              <a:rPr lang="en-US" dirty="0"/>
              <a:t>National City		8.75</a:t>
            </a:r>
          </a:p>
          <a:p>
            <a:pPr lvl="1"/>
            <a:r>
              <a:rPr lang="en-US" dirty="0"/>
              <a:t>Oceanside			8.25</a:t>
            </a:r>
          </a:p>
          <a:p>
            <a:pPr lvl="1"/>
            <a:r>
              <a:rPr lang="en-US" dirty="0" err="1"/>
              <a:t>Otay</a:t>
            </a:r>
            <a:r>
              <a:rPr lang="en-US" dirty="0"/>
              <a:t>				8.75</a:t>
            </a:r>
          </a:p>
          <a:p>
            <a:pPr lvl="1"/>
            <a:r>
              <a:rPr lang="en-US" dirty="0"/>
              <a:t>San Luis Rey			8.25</a:t>
            </a:r>
          </a:p>
          <a:p>
            <a:pPr lvl="1"/>
            <a:r>
              <a:rPr lang="en-US" dirty="0"/>
              <a:t>Vista				8.25</a:t>
            </a:r>
          </a:p>
          <a:p>
            <a:endParaRPr lang="en-US" dirty="0"/>
          </a:p>
          <a:p>
            <a:r>
              <a:rPr lang="en-US" sz="2000" dirty="0"/>
              <a:t>California cap is 9.25%</a:t>
            </a:r>
          </a:p>
          <a:p>
            <a:r>
              <a:rPr lang="en-US" sz="2000" dirty="0"/>
              <a:t>Countywide tax increase of .5% could bring in $300 million (Double check)</a:t>
            </a:r>
          </a:p>
        </p:txBody>
      </p:sp>
    </p:spTree>
    <p:extLst>
      <p:ext uri="{BB962C8B-B14F-4D97-AF65-F5344CB8AC3E}">
        <p14:creationId xmlns:p14="http://schemas.microsoft.com/office/powerpoint/2010/main" val="1483658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C7B24-2D50-2744-B64E-2C4403CE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Tax Comparisons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C310B-5302-CF46-A6D9-B9DC1597B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56881"/>
            <a:ext cx="8596668" cy="4284481"/>
          </a:xfrm>
        </p:spPr>
        <p:txBody>
          <a:bodyPr/>
          <a:lstStyle/>
          <a:p>
            <a:r>
              <a:rPr lang="en-US" sz="2000" dirty="0"/>
              <a:t>Los Angeles				9.50%</a:t>
            </a:r>
          </a:p>
          <a:p>
            <a:r>
              <a:rPr lang="en-US" sz="2000" dirty="0"/>
              <a:t>Anaheim					7.75</a:t>
            </a:r>
          </a:p>
          <a:p>
            <a:r>
              <a:rPr lang="en-US" sz="2000" dirty="0"/>
              <a:t>Santa Ana				9.25</a:t>
            </a:r>
          </a:p>
          <a:p>
            <a:r>
              <a:rPr lang="en-US" sz="2000" dirty="0"/>
              <a:t>San Bernardino			8.00</a:t>
            </a:r>
          </a:p>
          <a:p>
            <a:r>
              <a:rPr lang="en-US" sz="2000" dirty="0"/>
              <a:t>Arcadia					10.25</a:t>
            </a:r>
          </a:p>
          <a:p>
            <a:r>
              <a:rPr lang="en-US" sz="2000" dirty="0"/>
              <a:t>Burbank					10.25</a:t>
            </a:r>
          </a:p>
          <a:p>
            <a:r>
              <a:rPr lang="en-US" sz="2000" dirty="0"/>
              <a:t>Glendale					10.25</a:t>
            </a:r>
          </a:p>
          <a:p>
            <a:r>
              <a:rPr lang="en-US" sz="2000" dirty="0"/>
              <a:t>Long Beach				10.25</a:t>
            </a:r>
          </a:p>
          <a:p>
            <a:endParaRPr lang="en-US" sz="2000" dirty="0"/>
          </a:p>
          <a:p>
            <a:r>
              <a:rPr lang="en-US" sz="2000" dirty="0"/>
              <a:t>San Diego County		7.75%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358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20CDE-95B2-444D-8D84-608D68F19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Hotel (Transient Occupancy Tax)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60546-B8FA-B846-8F55-6A3BC866C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San Diego County tax for unincorporated areas is 8%</a:t>
            </a:r>
          </a:p>
          <a:p>
            <a:r>
              <a:rPr lang="en-US" dirty="0"/>
              <a:t>Comparisons:</a:t>
            </a:r>
          </a:p>
          <a:p>
            <a:pPr lvl="1"/>
            <a:r>
              <a:rPr lang="en-US" dirty="0"/>
              <a:t>San Diego City		10.5---12.5%</a:t>
            </a:r>
          </a:p>
          <a:p>
            <a:pPr lvl="1"/>
            <a:r>
              <a:rPr lang="en-US" dirty="0"/>
              <a:t>Los Angeles			15.5</a:t>
            </a:r>
          </a:p>
          <a:p>
            <a:pPr lvl="1"/>
            <a:r>
              <a:rPr lang="en-US" dirty="0"/>
              <a:t>San Francisco		15.5</a:t>
            </a:r>
          </a:p>
          <a:p>
            <a:pPr lvl="1"/>
            <a:r>
              <a:rPr lang="en-US" dirty="0"/>
              <a:t>Las Vegas			18.0</a:t>
            </a:r>
          </a:p>
          <a:p>
            <a:pPr lvl="1"/>
            <a:r>
              <a:rPr lang="en-US" dirty="0"/>
              <a:t>Houston			17.0</a:t>
            </a:r>
          </a:p>
          <a:p>
            <a:pPr lvl="1"/>
            <a:r>
              <a:rPr lang="en-US" dirty="0"/>
              <a:t>Oakland			14.0</a:t>
            </a:r>
          </a:p>
          <a:p>
            <a:pPr lvl="1"/>
            <a:r>
              <a:rPr lang="en-US" dirty="0"/>
              <a:t>Anaheim			15.0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30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2795D-6161-AE40-8FD4-DDEEBC2FE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Users Tax Information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9F8946-3C8D-F549-AD10-104AA932B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4689" y="2160588"/>
            <a:ext cx="7062659" cy="3881437"/>
          </a:xfrm>
        </p:spPr>
      </p:pic>
    </p:spTree>
    <p:extLst>
      <p:ext uri="{BB962C8B-B14F-4D97-AF65-F5344CB8AC3E}">
        <p14:creationId xmlns:p14="http://schemas.microsoft.com/office/powerpoint/2010/main" val="333952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A76CC-5AC4-BE49-892A-3EC049CF4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Diego Utility Users Tax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4F93FCB-25AF-4545-A425-A632BAC989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8933" y="2160588"/>
            <a:ext cx="5214171" cy="3881437"/>
          </a:xfrm>
        </p:spPr>
      </p:pic>
    </p:spTree>
    <p:extLst>
      <p:ext uri="{BB962C8B-B14F-4D97-AF65-F5344CB8AC3E}">
        <p14:creationId xmlns:p14="http://schemas.microsoft.com/office/powerpoint/2010/main" val="30212087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A79DD-579E-4B49-A759-8F195F9D2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176EE-304F-2247-847E-A561A7260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88395"/>
            <a:ext cx="8596668" cy="3852967"/>
          </a:xfrm>
        </p:spPr>
        <p:txBody>
          <a:bodyPr/>
          <a:lstStyle/>
          <a:p>
            <a:endParaRPr lang="en-US" dirty="0"/>
          </a:p>
          <a:p>
            <a:r>
              <a:rPr lang="en-US" sz="3600" dirty="0"/>
              <a:t>Ed Harrington</a:t>
            </a:r>
          </a:p>
          <a:p>
            <a:endParaRPr lang="en-US" sz="3600" dirty="0"/>
          </a:p>
          <a:p>
            <a:r>
              <a:rPr lang="en-US" sz="3600" dirty="0" err="1"/>
              <a:t>edhrr@cs.com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42392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26BDC-E06E-0445-8949-F13ADB212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Diego Key Budget Dates- 2019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15B47-D501-754B-BA36-F0C852D9D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/>
          <a:p>
            <a:r>
              <a:rPr lang="en-US" sz="2400" dirty="0"/>
              <a:t>2/5 		Operational Plan Instructions Issued</a:t>
            </a:r>
          </a:p>
          <a:p>
            <a:r>
              <a:rPr lang="en-US" sz="2400" dirty="0"/>
              <a:t>3/20 		Deadline for preliminary departmental 							submissions</a:t>
            </a:r>
          </a:p>
          <a:p>
            <a:r>
              <a:rPr lang="en-US" sz="2400" dirty="0"/>
              <a:t>4/19 		Draft budget to CAO</a:t>
            </a:r>
          </a:p>
          <a:p>
            <a:r>
              <a:rPr lang="en-US" sz="2400" dirty="0"/>
              <a:t>5/6 		Budget available to public</a:t>
            </a:r>
          </a:p>
          <a:p>
            <a:r>
              <a:rPr lang="en-US" sz="2400" dirty="0"/>
              <a:t>6/10-19 	Budget Hearings</a:t>
            </a:r>
          </a:p>
          <a:p>
            <a:r>
              <a:rPr lang="en-US" sz="2400" dirty="0"/>
              <a:t>6/25		Final deliberations and adoptions</a:t>
            </a:r>
          </a:p>
        </p:txBody>
      </p:sp>
    </p:spTree>
    <p:extLst>
      <p:ext uri="{BB962C8B-B14F-4D97-AF65-F5344CB8AC3E}">
        <p14:creationId xmlns:p14="http://schemas.microsoft.com/office/powerpoint/2010/main" val="3545412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36E58-3132-3442-8300-C0F691787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Diego Total Budget Revenue</a:t>
            </a:r>
          </a:p>
        </p:txBody>
      </p:sp>
      <p:pic>
        <p:nvPicPr>
          <p:cNvPr id="5" name="Content Placeholder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5C4FCCB1-D8D0-3D40-B075-CD40756419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9220" y="1607820"/>
            <a:ext cx="6867920" cy="4449445"/>
          </a:xfrm>
        </p:spPr>
      </p:pic>
    </p:spTree>
    <p:extLst>
      <p:ext uri="{BB962C8B-B14F-4D97-AF65-F5344CB8AC3E}">
        <p14:creationId xmlns:p14="http://schemas.microsoft.com/office/powerpoint/2010/main" val="3862147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621DF-953E-EB4B-B2E0-5813FE652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Diego Total Budget Revenue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0126680-598F-6943-8984-53F7330894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2020" y="1722120"/>
            <a:ext cx="6951784" cy="4319905"/>
          </a:xfrm>
        </p:spPr>
      </p:pic>
    </p:spTree>
    <p:extLst>
      <p:ext uri="{BB962C8B-B14F-4D97-AF65-F5344CB8AC3E}">
        <p14:creationId xmlns:p14="http://schemas.microsoft.com/office/powerpoint/2010/main" val="2689770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A00EB-D9B6-E447-9D4B-35F3DF61D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Diego Total Budget Spending</a:t>
            </a:r>
          </a:p>
        </p:txBody>
      </p:sp>
      <p:pic>
        <p:nvPicPr>
          <p:cNvPr id="5" name="Content Placeholder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DB306E05-CA0D-0048-B59D-0B9169EFE2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356360"/>
            <a:ext cx="7329777" cy="4892040"/>
          </a:xfrm>
        </p:spPr>
      </p:pic>
    </p:spTree>
    <p:extLst>
      <p:ext uri="{BB962C8B-B14F-4D97-AF65-F5344CB8AC3E}">
        <p14:creationId xmlns:p14="http://schemas.microsoft.com/office/powerpoint/2010/main" val="2641841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FB941-F0AB-B845-AE70-AEA9FCD1E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Diego Total Budget Spending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A15A20F-44BC-A64F-8081-7CA9697D5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320" y="1729740"/>
            <a:ext cx="7383088" cy="4312285"/>
          </a:xfrm>
        </p:spPr>
      </p:pic>
    </p:spTree>
    <p:extLst>
      <p:ext uri="{BB962C8B-B14F-4D97-AF65-F5344CB8AC3E}">
        <p14:creationId xmlns:p14="http://schemas.microsoft.com/office/powerpoint/2010/main" val="3555913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D5535-4323-9646-BE9A-4B2F55D5E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Diego Total Spending History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2E4E8FA-8095-5D43-A860-90EBDC4E42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480" y="1539240"/>
            <a:ext cx="8862695" cy="4209621"/>
          </a:xfrm>
        </p:spPr>
      </p:pic>
    </p:spTree>
    <p:extLst>
      <p:ext uri="{BB962C8B-B14F-4D97-AF65-F5344CB8AC3E}">
        <p14:creationId xmlns:p14="http://schemas.microsoft.com/office/powerpoint/2010/main" val="275578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8610B-637A-0741-A1A3-9A89DF5A1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Diego Discretionary Budget Sources</a:t>
            </a:r>
          </a:p>
        </p:txBody>
      </p:sp>
      <p:pic>
        <p:nvPicPr>
          <p:cNvPr id="5" name="Content Placeholder 4" descr="A picture containing device&#10;&#10;Description automatically generated">
            <a:extLst>
              <a:ext uri="{FF2B5EF4-FFF2-40B4-BE49-F238E27FC236}">
                <a16:creationId xmlns:a16="http://schemas.microsoft.com/office/drawing/2014/main" id="{0DC2FBED-2348-9C47-8733-9F50FC3A85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686674"/>
            <a:ext cx="6309359" cy="4365625"/>
          </a:xfrm>
        </p:spPr>
      </p:pic>
    </p:spTree>
    <p:extLst>
      <p:ext uri="{BB962C8B-B14F-4D97-AF65-F5344CB8AC3E}">
        <p14:creationId xmlns:p14="http://schemas.microsoft.com/office/powerpoint/2010/main" val="121757902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233</TotalTime>
  <Words>383</Words>
  <Application>Microsoft Office PowerPoint</Application>
  <PresentationFormat>Widescreen</PresentationFormat>
  <Paragraphs>69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Trebuchet MS</vt:lpstr>
      <vt:lpstr>Wingdings 3</vt:lpstr>
      <vt:lpstr>Facet</vt:lpstr>
      <vt:lpstr>San Diego County Budget and Taxes</vt:lpstr>
      <vt:lpstr>Budget Information</vt:lpstr>
      <vt:lpstr>San Diego Key Budget Dates- 2019</vt:lpstr>
      <vt:lpstr>San Diego Total Budget Revenue</vt:lpstr>
      <vt:lpstr>San Diego Total Budget Revenue</vt:lpstr>
      <vt:lpstr>San Diego Total Budget Spending</vt:lpstr>
      <vt:lpstr>San Diego Total Budget Spending</vt:lpstr>
      <vt:lpstr>San Diego Total Spending History</vt:lpstr>
      <vt:lpstr>San Diego Discretionary Budget Sources</vt:lpstr>
      <vt:lpstr>San Diego Discretionary Spending</vt:lpstr>
      <vt:lpstr>San Diego Discretionary Spending</vt:lpstr>
      <vt:lpstr>Where do local dollars go?</vt:lpstr>
      <vt:lpstr>San Diego Fund Balances</vt:lpstr>
      <vt:lpstr>San Diego Probation Department Staffing and Budget</vt:lpstr>
      <vt:lpstr>Juvenile Hall Population Voice of San Diego</vt:lpstr>
      <vt:lpstr>Economy and Taxes</vt:lpstr>
      <vt:lpstr>San Diego Household Income</vt:lpstr>
      <vt:lpstr>San Diego Growth in Home Prices</vt:lpstr>
      <vt:lpstr>San Diego Property Tax Growth</vt:lpstr>
      <vt:lpstr>San Diego Sales Tax Growth</vt:lpstr>
      <vt:lpstr>San Diego Sales Tax Information</vt:lpstr>
      <vt:lpstr>San Diego County Sales Tax</vt:lpstr>
      <vt:lpstr>Sales Tax Comparisons</vt:lpstr>
      <vt:lpstr>Hotel (Transient Occupancy Tax)</vt:lpstr>
      <vt:lpstr>Utility Users Tax Information</vt:lpstr>
      <vt:lpstr>San Diego Utility Users Tax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 Diego County Budget</dc:title>
  <dc:creator>Ed Harrington</dc:creator>
  <cp:lastModifiedBy>Margaret Brodkin</cp:lastModifiedBy>
  <cp:revision>15</cp:revision>
  <dcterms:created xsi:type="dcterms:W3CDTF">2020-02-17T20:53:36Z</dcterms:created>
  <dcterms:modified xsi:type="dcterms:W3CDTF">2020-03-10T16:54:09Z</dcterms:modified>
</cp:coreProperties>
</file>