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701" r:id="rId4"/>
    <p:sldMasterId id="2147483716" r:id="rId5"/>
    <p:sldMasterId id="2147483752" r:id="rId6"/>
    <p:sldMasterId id="2147483782" r:id="rId7"/>
    <p:sldMasterId id="2147483794" r:id="rId8"/>
  </p:sldMasterIdLst>
  <p:notesMasterIdLst>
    <p:notesMasterId r:id="rId58"/>
  </p:notesMasterIdLst>
  <p:sldIdLst>
    <p:sldId id="344" r:id="rId9"/>
    <p:sldId id="258" r:id="rId10"/>
    <p:sldId id="272" r:id="rId11"/>
    <p:sldId id="405" r:id="rId12"/>
    <p:sldId id="415" r:id="rId13"/>
    <p:sldId id="408" r:id="rId14"/>
    <p:sldId id="396" r:id="rId15"/>
    <p:sldId id="397" r:id="rId16"/>
    <p:sldId id="385" r:id="rId17"/>
    <p:sldId id="361" r:id="rId18"/>
    <p:sldId id="324" r:id="rId19"/>
    <p:sldId id="323" r:id="rId20"/>
    <p:sldId id="325" r:id="rId21"/>
    <p:sldId id="337" r:id="rId22"/>
    <p:sldId id="419" r:id="rId23"/>
    <p:sldId id="425" r:id="rId24"/>
    <p:sldId id="420" r:id="rId25"/>
    <p:sldId id="303" r:id="rId26"/>
    <p:sldId id="400" r:id="rId27"/>
    <p:sldId id="406" r:id="rId28"/>
    <p:sldId id="301" r:id="rId29"/>
    <p:sldId id="308" r:id="rId30"/>
    <p:sldId id="387" r:id="rId31"/>
    <p:sldId id="265" r:id="rId32"/>
    <p:sldId id="356" r:id="rId33"/>
    <p:sldId id="392" r:id="rId34"/>
    <p:sldId id="410" r:id="rId35"/>
    <p:sldId id="416" r:id="rId36"/>
    <p:sldId id="264" r:id="rId37"/>
    <p:sldId id="294" r:id="rId38"/>
    <p:sldId id="273" r:id="rId39"/>
    <p:sldId id="276" r:id="rId40"/>
    <p:sldId id="388" r:id="rId41"/>
    <p:sldId id="382" r:id="rId42"/>
    <p:sldId id="357" r:id="rId43"/>
    <p:sldId id="404" r:id="rId44"/>
    <p:sldId id="403" r:id="rId45"/>
    <p:sldId id="279" r:id="rId46"/>
    <p:sldId id="280" r:id="rId47"/>
    <p:sldId id="401" r:id="rId48"/>
    <p:sldId id="263" r:id="rId49"/>
    <p:sldId id="423" r:id="rId50"/>
    <p:sldId id="259" r:id="rId51"/>
    <p:sldId id="260" r:id="rId52"/>
    <p:sldId id="256" r:id="rId53"/>
    <p:sldId id="421" r:id="rId54"/>
    <p:sldId id="338" r:id="rId55"/>
    <p:sldId id="424" r:id="rId56"/>
    <p:sldId id="414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7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Children's Services </a:t>
            </a:r>
          </a:p>
          <a:p>
            <a:pPr>
              <a:defRPr/>
            </a:pPr>
            <a:r>
              <a:rPr lang="en-US"/>
              <a:t>$281.3 M</a:t>
            </a:r>
          </a:p>
        </c:rich>
      </c:tx>
      <c:layout>
        <c:manualLayout>
          <c:xMode val="edge"/>
          <c:yMode val="edge"/>
          <c:x val="0.12208858992412812"/>
          <c:y val="3.23450134770889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88F-4592-8B67-1844CEA2B10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88F-4592-8B67-1844CEA2B1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13%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8F-4592-8B67-1844CEA2B1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87%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8F-4592-8B67-1844CEA2B10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Prevention</c:v>
                </c:pt>
                <c:pt idx="1">
                  <c:v>Intervention - Welfare, Foster Care, Probation, Detention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88F-4592-8B67-1844CEA2B10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SAN JOAQUIN COUNTY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F12-40AB-832B-5E9A60E489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F12-40AB-832B-5E9A60E4895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66A2979-2EC0-4B98-B4A5-D556129A30BD}" type="VALUE">
                      <a:rPr lang="en-US"/>
                      <a:pPr/>
                      <a:t>[VALUE]</a:t>
                    </a:fld>
                    <a:r>
                      <a:rPr lang="en-US" baseline="0"/>
                      <a:t>,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F12-40AB-832B-5E9A60E489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AD2CF14-1EB2-44C1-AE19-EF112E4F73A0}" type="VALUE">
                      <a:rPr lang="en-US"/>
                      <a:pPr/>
                      <a:t>[VALUE]</a:t>
                    </a:fld>
                    <a:r>
                      <a:rPr lang="en-US" baseline="0"/>
                      <a:t>, 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F12-40AB-832B-5E9A60E4895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All other general fund services</c:v>
                </c:pt>
                <c:pt idx="1">
                  <c:v>Prevention services for children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F12-40AB-832B-5E9A60E4895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General Fund Expenditures on Children - $25.9M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99-4611-A518-43BC45F9C1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99-4611-A518-43BC45F9C1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F99-4611-A518-43BC45F9C12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EB91216-6005-49B1-AF61-8483D32A7D16}" type="VALUE">
                      <a:rPr lang="en-US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F99-4611-A518-43BC45F9C12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aseline="0"/>
                      <a:t>54% 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99-4611-A518-43BC45F9C12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45%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99-4611-A518-43BC45F9C12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3"/>
                <c:pt idx="0">
                  <c:v>Prevention</c:v>
                </c:pt>
                <c:pt idx="1">
                  <c:v>Probation </c:v>
                </c:pt>
                <c:pt idx="2">
                  <c:v>Mandated local matches for welfare programs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3"/>
                <c:pt idx="0">
                  <c:v>0.01</c:v>
                </c:pt>
                <c:pt idx="1">
                  <c:v>0.54</c:v>
                </c:pt>
                <c:pt idx="2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99-4611-A518-43BC45F9C12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163373616891964"/>
          <c:y val="0.33531519761286055"/>
          <c:w val="0.30769086755265174"/>
          <c:h val="0.5227744726099240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FC293-4DAE-4370-87C4-FB7258023C21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E4178-FA78-428F-8CA0-A23666DD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6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04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Have to understand the political context; Advocates are your partners if you listen and work with them.  You need internal and external champions.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Community driven design and response to need leads to improved program design as long as children and families remain at the center of the planning;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Partnership is EVERYTHING  Public agency partners, elected officials, community leaders, CBO’s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Program breadth and depth is important to real change and that takes real money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Leadership matters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Outsourcing the work is nimble and creates important partners increasing the external support . Also keeps resources close to communities and families.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Data and accountability for programs is important in garnering support and getting initiatives renewed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2/3rds votes is a difficult threshold, but can be achieved 50+1 is much more achievable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Note – SF voters approved an infant toddler initiative which raised $125 mil. For quality ECE for I/T’s.  This measure is tied up in the courts around the 50+1 threshold.  Won it’s first court decision.  But is continuing through appeals.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When expanding funds are forthcoming, the youngest often come last.  0-5 after others children and youth.  0-2 after 3-5.  Consequently, First 5, by it’s very charge, must be the champion for families with infants and toddlers who often face the greatest barriers to accessing quality child care.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49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Have to understand the political context; Advocates are your partners if you listen and work with them.  You need internal and external champions.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Community driven design and response to need leads to improved program design as long as children and families remain at the center of the planning;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Partnership is EVERYTHING  Public agency partners, elected officials, community leaders, CBO’s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Program breadth and depth is important to real change and that takes real money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Leadership matters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Outsourcing the work is nimble and creates important partners increasing the external support . Also keeps resources close to communities and families.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Data and accountability for programs is important in garnering support and getting initiatives renewed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2/3rds votes is a difficult threshold, but can be achieved 50+1 is much more achievable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Note – SF voters approved an infant toddler initiative which raised $125 mil. For quality ECE for I/T’s.  This measure is tied up in the courts around the 50+1 threshold.  Won it’s first court decision.  But is continuing through appeals.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dirty="0"/>
              <a:t>When expanding funds are forthcoming, the youngest often come last.  0-5 after others children and youth.  0-2 after 3-5.  Consequently, First 5, by it’s very charge, must be the champion for families with infants and toddlers who often face the greatest barriers to accessing quality child care.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120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684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04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Just note where King County is Ca?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814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26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1., </a:t>
            </a:r>
            <a:r>
              <a:rPr lang="en-US" baseline="0" dirty="0"/>
              <a:t> change LA Co0….to Greater LA Summer Matters Network</a:t>
            </a:r>
          </a:p>
          <a:p>
            <a:r>
              <a:rPr lang="en-US" baseline="0" dirty="0"/>
              <a:t>2 add 2018 to the date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71C47-7954-4E0F-9580-1CD9D1C208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1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703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EB063-7F11-4E3B-BA52-07405B1C2D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107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29E74-87AA-9944-97AA-35186B8384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46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7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15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303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80437" y="6488669"/>
            <a:ext cx="8611564" cy="369332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958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5529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20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38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23742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2974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7915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212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259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55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12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7950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730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7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2406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63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03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05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40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701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6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237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23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9594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0085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4191001" y="4364887"/>
            <a:ext cx="7086599" cy="1297621"/>
          </a:xfrm>
        </p:spPr>
        <p:txBody>
          <a:bodyPr>
            <a:noAutofit/>
          </a:bodyPr>
          <a:lstStyle>
            <a:lvl1pPr marL="0" indent="0" algn="l">
              <a:buNone/>
              <a:defRPr sz="2667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">
          <a:xfrm>
            <a:off x="4191001" y="3709247"/>
            <a:ext cx="7086599" cy="4746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186631" y="5970316"/>
            <a:ext cx="4458240" cy="205184"/>
          </a:xfrm>
        </p:spPr>
        <p:txBody>
          <a:bodyPr/>
          <a:lstStyle>
            <a:lvl1pPr marL="0" indent="0">
              <a:buNone/>
              <a:defRPr sz="1333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4608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6508"/>
            <a:ext cx="9080500" cy="2206053"/>
          </a:xfrm>
        </p:spPr>
        <p:txBody>
          <a:bodyPr/>
          <a:lstStyle>
            <a:lvl1pPr>
              <a:spcAft>
                <a:spcPts val="24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0006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5" y="1695451"/>
            <a:ext cx="9080500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Placeholder 3"/>
          <p:cNvSpPr>
            <a:spLocks noGrp="1"/>
          </p:cNvSpPr>
          <p:nvPr>
            <p:ph type="title"/>
          </p:nvPr>
        </p:nvSpPr>
        <p:spPr>
          <a:xfrm>
            <a:off x="918635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9286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625505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4" y="872067"/>
            <a:ext cx="9426725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76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1042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Headlin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33" y="1695451"/>
            <a:ext cx="5003195" cy="2103461"/>
          </a:xfrm>
        </p:spPr>
        <p:txBody>
          <a:bodyPr/>
          <a:lstStyle>
            <a:lvl1pPr>
              <a:spcAft>
                <a:spcPts val="1600"/>
              </a:spcAft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/>
          <p:cNvSpPr>
            <a:spLocks noGrp="1"/>
          </p:cNvSpPr>
          <p:nvPr>
            <p:ph type="title"/>
          </p:nvPr>
        </p:nvSpPr>
        <p:spPr>
          <a:xfrm>
            <a:off x="918633" y="872067"/>
            <a:ext cx="8948928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9225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CN-logo-large-orange-only-to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40218"/>
            <a:ext cx="1113367" cy="66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3471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piring Sales R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625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2232661"/>
            <a:ext cx="10353523" cy="1500187"/>
          </a:xfrm>
        </p:spPr>
        <p:txBody>
          <a:bodyPr>
            <a:noAutofit/>
          </a:bodyPr>
          <a:lstStyle>
            <a:lvl1pPr marL="0" indent="0" algn="l">
              <a:buNone/>
              <a:defRPr sz="42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048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5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550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pic>
        <p:nvPicPr>
          <p:cNvPr id="7" name="Picture 13" descr="CN-logo-large-orange-only-top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734" y="-16933"/>
            <a:ext cx="1113367" cy="6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000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112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sub-section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5385" y="232834"/>
            <a:ext cx="11559116" cy="639233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sz="2400">
              <a:noFill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black">
          <a:xfrm>
            <a:off x="918633" y="3667127"/>
            <a:ext cx="10363200" cy="6619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5333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914400" y="4509295"/>
            <a:ext cx="9084733" cy="1500187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 bwMode="black">
          <a:xfrm>
            <a:off x="914400" y="3338282"/>
            <a:ext cx="5317067" cy="32294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24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/>
          <p:cNvSpPr>
            <a:spLocks noGrp="1"/>
          </p:cNvSpPr>
          <p:nvPr>
            <p:ph type="title"/>
          </p:nvPr>
        </p:nvSpPr>
        <p:spPr>
          <a:xfrm>
            <a:off x="885191" y="777240"/>
            <a:ext cx="8207917" cy="30813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170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26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B637-8D3E-D746-8239-5D83C8BF4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75DE64-6BB3-AC46-B004-6F139A9F3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6C233-6BD5-BF4F-80CE-96EAC78E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282AE3-E7B6-434A-9EBB-2D3C93ACB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5C7CF2-C6CA-CB43-B849-8E76C20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2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606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75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3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3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3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34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/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SzPct val="100000"/>
              <a:defRPr sz="2200"/>
            </a:lvl1pPr>
            <a:lvl2pPr>
              <a:lnSpc>
                <a:spcPct val="100000"/>
              </a:lnSpc>
              <a:buSzPct val="100000"/>
              <a:defRPr sz="2000"/>
            </a:lvl2pPr>
            <a:lvl3pPr>
              <a:lnSpc>
                <a:spcPct val="100000"/>
              </a:lnSpc>
              <a:buSzPct val="100000"/>
              <a:defRPr sz="1800"/>
            </a:lvl3pPr>
            <a:lvl4pPr>
              <a:lnSpc>
                <a:spcPct val="100000"/>
              </a:lnSpc>
              <a:buSzPct val="100000"/>
              <a:defRPr sz="1800"/>
            </a:lvl4pPr>
            <a:lvl5pPr>
              <a:lnSpc>
                <a:spcPct val="100000"/>
              </a:lnSpc>
              <a:buSzPct val="100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B815D32D-2970-5244-BAB3-159C69AF0835}"/>
              </a:ext>
            </a:extLst>
          </p:cNvPr>
          <p:cNvSpPr/>
          <p:nvPr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" action="ppaction://noaction"/>
            <a:extLst>
              <a:ext uri="{FF2B5EF4-FFF2-40B4-BE49-F238E27FC236}">
                <a16:creationId xmlns:a16="http://schemas.microsoft.com/office/drawing/2014/main" id="{31952A1D-451B-F841-8E00-4C8821A57A56}"/>
              </a:ext>
            </a:extLst>
          </p:cNvPr>
          <p:cNvSpPr/>
          <p:nvPr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" action="ppaction://noaction"/>
            <a:extLst>
              <a:ext uri="{FF2B5EF4-FFF2-40B4-BE49-F238E27FC236}">
                <a16:creationId xmlns:a16="http://schemas.microsoft.com/office/drawing/2014/main" id="{7D745CFD-A2E0-D943-AA5A-D873D27259E0}"/>
              </a:ext>
            </a:extLst>
          </p:cNvPr>
          <p:cNvSpPr/>
          <p:nvPr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" action="ppaction://noaction"/>
            <a:extLst>
              <a:ext uri="{FF2B5EF4-FFF2-40B4-BE49-F238E27FC236}">
                <a16:creationId xmlns:a16="http://schemas.microsoft.com/office/drawing/2014/main" id="{14871F8D-D21A-4349-B442-A66317B9FAB5}"/>
              </a:ext>
            </a:extLst>
          </p:cNvPr>
          <p:cNvSpPr/>
          <p:nvPr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0D39B4-F28F-D845-BD50-ADB58404A61E}"/>
              </a:ext>
            </a:extLst>
          </p:cNvPr>
          <p:cNvSpPr/>
          <p:nvPr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F3563F4D-6498-0E4F-96BE-1C7D94C55254}"/>
              </a:ext>
            </a:extLst>
          </p:cNvPr>
          <p:cNvSpPr/>
          <p:nvPr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3400"/>
            </a:lvl2pPr>
            <a:lvl3pPr marL="914400" indent="0">
              <a:lnSpc>
                <a:spcPct val="100000"/>
              </a:lnSpc>
              <a:buNone/>
              <a:defRPr sz="3400"/>
            </a:lvl3pPr>
            <a:lvl4pPr marL="1371600" indent="0">
              <a:lnSpc>
                <a:spcPct val="100000"/>
              </a:lnSpc>
              <a:buNone/>
              <a:defRPr sz="3400"/>
            </a:lvl4pPr>
            <a:lvl5pPr marL="1828800" indent="0">
              <a:lnSpc>
                <a:spcPct val="100000"/>
              </a:lnSpc>
              <a:buNone/>
              <a:defRPr sz="3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4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accent4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accent4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accent4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accent4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8330021C-AABC-C34E-8B6B-9066A3B8E774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2547FEB0-7577-A34F-8775-9C1FA0468CFE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61DFA7FC-7182-8045-9F0A-EB1C3B974389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F4418C31-7A38-EB44-B224-2435C70D9478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ACF88402-39AF-3240-8094-918F0CE5DE4C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4F31235D-9A14-1245-B58A-CC66CE1D163A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4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accent2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accent2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accent2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accent2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3C4DCA06-C5D9-5B48-85CE-18C144B83251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A4AD952D-D813-ED47-B0AF-869D77768D06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9923AD21-7380-0344-BD34-695AC97D3C63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A7565BCF-DB90-A646-A4D4-32F2D7111FEE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F1166448-7C6E-B047-A1EA-F6F0F46D7FF6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F04A2502-A943-774A-A89B-14178D4F2E87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9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4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3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accent3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accent3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accent3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accent3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2DDB1ABA-D090-2541-BBE2-B6131B921912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4981D3C3-59F7-2540-A8C2-0CEB41372A23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023CB04D-DF44-AA44-B39D-0F4314E4009D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9C243CBF-1BC0-B84D-97E2-39879B3FD28E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6F936DA6-954E-BA47-960C-543CB2322973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05643760-E07D-2146-B27C-C19893AA57FC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4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accent1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accent1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accent1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accent1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6B98DB80-A91C-6348-835F-E9B14FA4EA6B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D2F2859C-8A98-4640-B96A-A35CE97950C6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09832AB5-8DAD-BA45-957E-B052643B0E7D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CFBCDAB3-09CB-FA43-8FF7-25E1CCB59DD3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59F70539-28F3-A843-8464-750983CF0A89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CE951CAA-532C-9F46-95E9-6E89388C6BC8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4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tx2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tx2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tx2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25B7D345-1A14-D54F-9244-69D10A501F1E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C4793A9E-1C76-7242-A934-14BF126A1BF8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8210E6B7-0DBA-8D47-9A3E-A4BCF61E2063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C7D1E12C-25BB-3741-9CA4-C8491A0EE854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B83A4410-0013-3B45-BF4D-F0E7FF582E49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8883E136-9393-784F-9514-0F760554BFE8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7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9326097" y="0"/>
            <a:ext cx="2865903" cy="68681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1067108"/>
            <a:ext cx="8227141" cy="4576023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tx2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tx2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tx2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216AE4D8-186B-9346-ABAA-AA83DC9711BC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7D722968-81A3-D449-815C-F0DF2BF122C0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A5F79275-406F-EB4D-8ADF-59D41FE16850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99D8F625-4192-BD4F-8B19-5E110B17D10F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ACE09CB8-01AE-FD4F-8C2D-F829C961ACAB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233D673E-8E3B-A540-A930-25AD7BF2F19A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25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68DC3E-78DE-D848-B6F2-4ED60096C9F4}"/>
              </a:ext>
            </a:extLst>
          </p:cNvPr>
          <p:cNvSpPr/>
          <p:nvPr userDrawn="1"/>
        </p:nvSpPr>
        <p:spPr>
          <a:xfrm>
            <a:off x="0" y="6096000"/>
            <a:ext cx="12192001" cy="76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FA255C-950C-DC4D-AC47-EC9068BF5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345" y="375598"/>
            <a:ext cx="10515600" cy="3159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3A35-C807-5E47-A53C-8D565721D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346" y="1425277"/>
            <a:ext cx="6381136" cy="122903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3600">
                <a:solidFill>
                  <a:schemeClr val="accent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400"/>
            </a:lvl2pPr>
            <a:lvl3pPr marL="914400" indent="0">
              <a:lnSpc>
                <a:spcPct val="100000"/>
              </a:lnSpc>
              <a:buNone/>
              <a:defRPr sz="2000"/>
            </a:lvl3pPr>
            <a:lvl4pPr marL="1371600" indent="0">
              <a:lnSpc>
                <a:spcPct val="100000"/>
              </a:lnSpc>
              <a:buNone/>
              <a:defRPr sz="2000"/>
            </a:lvl4pPr>
            <a:lvl5pPr marL="1828800" indent="0">
              <a:lnSpc>
                <a:spcPct val="100000"/>
              </a:lnSpc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02DF5-FE47-3344-8C94-09085982A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WWW.FIRST5MONTEREY.ORG | 831-444-8549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360E8-969D-AD41-B0C1-9EB3FDEB6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09145" y="6376898"/>
            <a:ext cx="4114800" cy="365125"/>
          </a:xfrm>
        </p:spPr>
        <p:txBody>
          <a:bodyPr/>
          <a:lstStyle>
            <a:lvl1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4CB29D-1027-DE4A-AC3D-A3B0DCAD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3945" y="6376898"/>
            <a:ext cx="4060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34618-7A2D-6C4C-BDDC-14182BB7722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536" y="2904562"/>
            <a:ext cx="6571277" cy="2738569"/>
          </a:xfrm>
        </p:spPr>
        <p:txBody>
          <a:bodyPr/>
          <a:lstStyle>
            <a:lvl1pPr>
              <a:lnSpc>
                <a:spcPct val="100000"/>
              </a:lnSpc>
              <a:buClr>
                <a:schemeClr val="tx2"/>
              </a:buClr>
              <a:buSzPct val="100000"/>
              <a:defRPr/>
            </a:lvl1pPr>
            <a:lvl2pPr>
              <a:lnSpc>
                <a:spcPct val="100000"/>
              </a:lnSpc>
              <a:buClr>
                <a:schemeClr val="tx2"/>
              </a:buClr>
              <a:buSzPct val="100000"/>
              <a:defRPr/>
            </a:lvl2pPr>
            <a:lvl3pPr>
              <a:lnSpc>
                <a:spcPct val="100000"/>
              </a:lnSpc>
              <a:buClr>
                <a:schemeClr val="tx2"/>
              </a:buClr>
              <a:buSzPct val="100000"/>
              <a:defRPr/>
            </a:lvl3pPr>
            <a:lvl4pPr>
              <a:lnSpc>
                <a:spcPct val="100000"/>
              </a:lnSpc>
              <a:buClr>
                <a:schemeClr val="tx2"/>
              </a:buClr>
              <a:buSzPct val="100000"/>
              <a:defRPr/>
            </a:lvl4pPr>
            <a:lvl5pPr>
              <a:lnSpc>
                <a:spcPct val="100000"/>
              </a:lnSpc>
              <a:buClr>
                <a:schemeClr val="tx2"/>
              </a:buClr>
              <a:buSzPct val="10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Rectangle 16">
            <a:hlinkClick r:id="" action="ppaction://noaction"/>
            <a:extLst>
              <a:ext uri="{FF2B5EF4-FFF2-40B4-BE49-F238E27FC236}">
                <a16:creationId xmlns:a16="http://schemas.microsoft.com/office/drawing/2014/main" id="{25B7D345-1A14-D54F-9244-69D10A501F1E}"/>
              </a:ext>
            </a:extLst>
          </p:cNvPr>
          <p:cNvSpPr/>
          <p:nvPr userDrawn="1"/>
        </p:nvSpPr>
        <p:spPr>
          <a:xfrm>
            <a:off x="12054839" y="2653445"/>
            <a:ext cx="137160" cy="136525"/>
          </a:xfrm>
          <a:prstGeom prst="rect">
            <a:avLst/>
          </a:prstGeom>
          <a:solidFill>
            <a:srgbClr val="009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" action="ppaction://noaction"/>
            <a:extLst>
              <a:ext uri="{FF2B5EF4-FFF2-40B4-BE49-F238E27FC236}">
                <a16:creationId xmlns:a16="http://schemas.microsoft.com/office/drawing/2014/main" id="{C4793A9E-1C76-7242-A934-14BF126A1BF8}"/>
              </a:ext>
            </a:extLst>
          </p:cNvPr>
          <p:cNvSpPr/>
          <p:nvPr userDrawn="1"/>
        </p:nvSpPr>
        <p:spPr>
          <a:xfrm>
            <a:off x="12054839" y="2458010"/>
            <a:ext cx="137160" cy="136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8210E6B7-0DBA-8D47-9A3E-A4BCF61E2063}"/>
              </a:ext>
            </a:extLst>
          </p:cNvPr>
          <p:cNvSpPr/>
          <p:nvPr userDrawn="1"/>
        </p:nvSpPr>
        <p:spPr>
          <a:xfrm>
            <a:off x="12054839" y="2262574"/>
            <a:ext cx="137160" cy="136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" action="ppaction://noaction"/>
            <a:extLst>
              <a:ext uri="{FF2B5EF4-FFF2-40B4-BE49-F238E27FC236}">
                <a16:creationId xmlns:a16="http://schemas.microsoft.com/office/drawing/2014/main" id="{C7D1E12C-25BB-3741-9CA4-C8491A0EE854}"/>
              </a:ext>
            </a:extLst>
          </p:cNvPr>
          <p:cNvSpPr/>
          <p:nvPr userDrawn="1"/>
        </p:nvSpPr>
        <p:spPr>
          <a:xfrm>
            <a:off x="12054839" y="2067138"/>
            <a:ext cx="13716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hlinkClick r:id="" action="ppaction://noaction"/>
            <a:extLst>
              <a:ext uri="{FF2B5EF4-FFF2-40B4-BE49-F238E27FC236}">
                <a16:creationId xmlns:a16="http://schemas.microsoft.com/office/drawing/2014/main" id="{B83A4410-0013-3B45-BF4D-F0E7FF582E49}"/>
              </a:ext>
            </a:extLst>
          </p:cNvPr>
          <p:cNvSpPr/>
          <p:nvPr userDrawn="1"/>
        </p:nvSpPr>
        <p:spPr>
          <a:xfrm>
            <a:off x="12054839" y="1871702"/>
            <a:ext cx="137160" cy="1365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hlinkClick r:id="" action="ppaction://noaction"/>
            <a:extLst>
              <a:ext uri="{FF2B5EF4-FFF2-40B4-BE49-F238E27FC236}">
                <a16:creationId xmlns:a16="http://schemas.microsoft.com/office/drawing/2014/main" id="{8883E136-9393-784F-9514-0F760554BFE8}"/>
              </a:ext>
            </a:extLst>
          </p:cNvPr>
          <p:cNvSpPr/>
          <p:nvPr userDrawn="1"/>
        </p:nvSpPr>
        <p:spPr>
          <a:xfrm>
            <a:off x="12054839" y="1675631"/>
            <a:ext cx="137160" cy="1371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666ED1-D02D-264A-BB95-B1F12993A0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64" y="6360743"/>
            <a:ext cx="1474940" cy="3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3C03D-ADDB-D143-8D90-2C1032F11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BF0D1-52EF-6642-9135-2D9D41666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881E2-C6D9-EF49-8EF5-120C6A631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79B908-B307-054B-A75E-30155A36E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15C7404-6B5A-3549-BA5C-91954C901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1D52858-25D9-9648-90C0-91B1234B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2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474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F113-4A3D-D442-8A1F-E9ACC663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242394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7ECB90-AF64-BA44-BD8A-843252734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385143"/>
          </a:xfrm>
        </p:spPr>
        <p:txBody>
          <a:bodyPr anchor="t" anchorCtr="0"/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A20A5-DBD5-1748-A309-2E9FF075B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8433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A6806-0426-254F-BDE5-D35D0719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WWW.FIRST5MONTEREY.ORG | 831-444-8549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D1FE6-1159-3D40-9BDA-4EE00A0C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41E92E6-4AB6-E844-B01F-D55DDAF40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717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232A1-7FA0-954B-A690-6E5F29917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4086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0BB44-E895-D441-9A8C-0693201D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2018-2019 Annual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A62BB-0B9B-8C4C-AE70-6B05A28B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B1755-70C6-0A4B-AD96-18A172FD0B2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8D51FE-318C-8C46-ABE0-CCD0BD07EDE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dirty="0"/>
              <a:t>WWW.FIRST5MONTEREY.ORG | 831-444-8549</a:t>
            </a:r>
          </a:p>
        </p:txBody>
      </p:sp>
    </p:spTree>
    <p:extLst>
      <p:ext uri="{BB962C8B-B14F-4D97-AF65-F5344CB8AC3E}">
        <p14:creationId xmlns:p14="http://schemas.microsoft.com/office/powerpoint/2010/main" val="2496577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20883F1A-1212-4172-98C3-0D4919D700D6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81388F-6D01-4763-9497-2C5F78AF5477}"/>
              </a:ext>
            </a:extLst>
          </p:cNvPr>
          <p:cNvSpPr/>
          <p:nvPr userDrawn="1"/>
        </p:nvSpPr>
        <p:spPr>
          <a:xfrm>
            <a:off x="0" y="4818185"/>
            <a:ext cx="12192000" cy="2039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8408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E415F-A223-4482-80E8-665B58BDC1DD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99181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891D1-5BA5-4DA8-8142-C0B5F92EA4C0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79584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78708-E485-4CC1-9591-EE6AA6E71267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5655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F4CEC-D4E2-4372-A946-31F5F36B16BD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0735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32DBF-952D-4D2F-8AD2-CC7083874C0F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615724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7A8FE-02CF-401E-977F-A3AFF37FB70A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12465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814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CC0B2-7ADA-4E22-A0DE-CAEDC87193F2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6175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EA432-A3AD-4C0F-A5A2-C9D7DF98FCB6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5820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0E1FB-B76F-4825-A2D4-B40C6616569C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529369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034E0-5BD3-455B-A217-1BF56A01D0DD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2981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551E4-8CC9-4239-84B6-F787576E9451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5513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5EA1-D756-4DC5-B3E5-3470A8A20901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323483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F14E1-8524-4B7A-90F7-4E4AECCA3465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4030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504E9-4D73-4445-B991-5AD3B35FBB5A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9637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87241-2724-4867-BCCD-03C5797D68EF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62200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55317-EC4D-4631-B3DA-F53EA016B842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000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544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ltGray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ffectLst>
            <a:innerShdw blurRad="63500" dist="50800" dir="5400000">
              <a:prstClr val="black">
                <a:alpha val="50000"/>
              </a:prstClr>
            </a:inn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  <a:noFill/>
          <a:ln w="25400">
            <a:gradFill>
              <a:gsLst>
                <a:gs pos="50000">
                  <a:schemeClr val="bg2"/>
                </a:gs>
                <a:gs pos="0">
                  <a:schemeClr val="bg2"/>
                </a:gs>
                <a:gs pos="100000">
                  <a:schemeClr val="accent1"/>
                </a:gs>
              </a:gsLst>
              <a:lin ang="5400000" scaled="1"/>
            </a:gra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4059F8-A688-4FFE-AA79-3B6D811FA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22287"/>
            <a:ext cx="5181600" cy="36387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3AB4A3-AE75-4D00-9BE1-AF3996C6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C253-FAB9-4FB2-96B9-048E09DE2BC2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471F3C4-BAAF-4391-B574-8E340EDA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8DD71F-FEC6-4AB5-974A-FD2B82A7B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79907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B99B50-4971-48A5-8202-4CC55C7F9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  <a:custGeom>
            <a:avLst/>
            <a:gdLst>
              <a:gd name="connsiteX0" fmla="*/ 404916 w 6526400"/>
              <a:gd name="connsiteY0" fmla="*/ 0 h 6857999"/>
              <a:gd name="connsiteX1" fmla="*/ 1425163 w 6526400"/>
              <a:gd name="connsiteY1" fmla="*/ 0 h 6857999"/>
              <a:gd name="connsiteX2" fmla="*/ 2955534 w 6526400"/>
              <a:gd name="connsiteY2" fmla="*/ 0 h 6857999"/>
              <a:gd name="connsiteX3" fmla="*/ 6526400 w 6526400"/>
              <a:gd name="connsiteY3" fmla="*/ 0 h 6857999"/>
              <a:gd name="connsiteX4" fmla="*/ 6526400 w 6526400"/>
              <a:gd name="connsiteY4" fmla="*/ 6857999 h 6857999"/>
              <a:gd name="connsiteX5" fmla="*/ 404916 w 6526400"/>
              <a:gd name="connsiteY5" fmla="*/ 6857999 h 6857999"/>
              <a:gd name="connsiteX6" fmla="*/ 377830 w 6526400"/>
              <a:gd name="connsiteY6" fmla="*/ 2463800 h 6857999"/>
              <a:gd name="connsiteX7" fmla="*/ 0 w 6526400"/>
              <a:gd name="connsiteY7" fmla="*/ 2203407 h 6857999"/>
              <a:gd name="connsiteX8" fmla="*/ 391373 w 6526400"/>
              <a:gd name="connsiteY8" fmla="*/ 1854200 h 6857999"/>
              <a:gd name="connsiteX9" fmla="*/ 404916 w 6526400"/>
              <a:gd name="connsiteY9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526400" h="6857999">
                <a:moveTo>
                  <a:pt x="404916" y="0"/>
                </a:moveTo>
                <a:lnTo>
                  <a:pt x="1425163" y="0"/>
                </a:lnTo>
                <a:lnTo>
                  <a:pt x="2955534" y="0"/>
                </a:lnTo>
                <a:lnTo>
                  <a:pt x="6526400" y="0"/>
                </a:lnTo>
                <a:lnTo>
                  <a:pt x="6526400" y="6857999"/>
                </a:lnTo>
                <a:lnTo>
                  <a:pt x="404916" y="6857999"/>
                </a:lnTo>
                <a:lnTo>
                  <a:pt x="377830" y="2463800"/>
                </a:lnTo>
                <a:lnTo>
                  <a:pt x="0" y="2203407"/>
                </a:lnTo>
                <a:lnTo>
                  <a:pt x="391373" y="1854200"/>
                </a:lnTo>
                <a:cubicBezTo>
                  <a:pt x="395887" y="1282700"/>
                  <a:pt x="400402" y="571500"/>
                  <a:pt x="404916" y="0"/>
                </a:cubicBezTo>
                <a:close/>
              </a:path>
            </a:pathLst>
          </a:cu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396" y="311813"/>
            <a:ext cx="5334448" cy="1453488"/>
          </a:xfrm>
          <a:effectLst/>
        </p:spPr>
        <p:txBody>
          <a:bodyPr anchor="b">
            <a:normAutofit/>
          </a:bodyPr>
          <a:lstStyle>
            <a:lvl1pPr algn="l">
              <a:defRPr sz="4000" b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B4FB892-38DF-40F9-B034-BC1E61FC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396" y="2057400"/>
            <a:ext cx="5334448" cy="3811588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29ED24-3C5F-4326-A304-DBDBA6CE7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63EE-6C09-438D-8344-EAC53393B2A3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32AEE-3AAE-4FBF-969F-8A364CE8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17C1A8-7DBE-4E24-BCA1-D820D780B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48342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27233-BDAF-4E2E-A37E-EE41EC2511E3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71911-F53D-445D-81AE-6CEFA318844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320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76F23-F949-440B-8214-DDA89297A9B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B4563-4C76-41E4-819E-CABCE3BB6755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6355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6C600-DBB9-4266-A328-BBDE936259A1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A5ECC-6ED8-4B0B-99B7-939B756DDA0D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" name="Picture 6" descr="BHFY Talent Show Fly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14900"/>
            <a:ext cx="12255500" cy="1190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189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2EB53-86D9-43C6-9ED9-98BD5DFE9B2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D2511-7129-4610-BE57-4167B22CF83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81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B207-F7CC-4B44-B95D-E25500CAD715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CDDD1-7BD8-4CCC-84D2-2A502762F00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727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FF82-5020-4E32-8244-2E5FECB376D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1C426-A5EB-4853-B8A2-101A3D06BBE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691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5E34-0BE2-4573-888A-4B189AF54ADD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FC90C-3C5F-4526-B245-00F78B43D073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024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8C44F-699F-4DB2-8D68-20B7102740CB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1ED05-4DD9-45ED-8A77-2FA97CA2EF99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3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030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8DCA2-437D-4C89-BC4C-BF4527EB644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24398-4990-4AE4-8DC5-32A6530E96F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826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918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441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1"/>
            <a:ext cx="800139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9374" y="3765449"/>
            <a:ext cx="7266495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28865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29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308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8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D9ABE-B0C2-4D05-AAE6-B0307095EAB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33858-85A6-4948-849A-708DD0135152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932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ECFC7-9C0C-43ED-AC1E-92D3E456891F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DF9B6-77F0-4043-B995-0608EDD77497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288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5CF2-E369-4776-81DB-983D78B7D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7D376C-632D-4235-B6C7-12707DA8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5A42F-D1B0-42CF-BAAA-1A40A0FDF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DD4F7-7771-4D20-93CF-A954D8D0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2E80B-76EB-4406-BCCD-C542C6F4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4216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2C29-0B89-4D01-B27B-A5725273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AEC70E-8E1A-4524-9778-3E81D6C0C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1496E-04E5-4898-AEF0-8C93C552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0DD89-2EF0-4858-91CE-67240A8B8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5F6B2-D53A-46F5-949B-1B7CC306E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819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C8E4F-DC72-43E9-8AFC-1EFB87C9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EE5EC-322E-4716-92B6-A56FF076C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DE0EC-9C4D-4C17-957B-6E6A8DC85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1614E-695B-47A9-97BC-3E90A4D2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46087-C0FD-4F9F-9B92-6E1DB610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54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A0FED-D458-43B7-BB08-425FC725B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966C4-6094-4CF9-A848-AC162ED1D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598C1-467B-4D2E-A2F4-DE11C9D54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D3614-FC18-46E4-9491-9DC797148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C5699-23E8-479E-AC51-154653D2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92919-93BB-460B-8586-8C48262A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150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0ED27-B4FD-4706-945F-1EF5D8101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A1538-69D9-4B97-A457-A297F206A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8227-622C-4ECF-A043-CDED85F92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1CFD8-2738-42E2-9F2A-487B17ED0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D131B7-F3F7-4C72-9CE8-562A36CCC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E45D4B-FE30-4F67-89EE-E33692E75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FC844-1C72-4C1B-A9F6-03C828B0D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732327-4E78-48BE-9143-9F756E956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61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A5963-A2CB-4B13-83B9-F52A7BD7E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6E663F-BF60-4707-9DE9-420FE9468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9C7422-A68C-48FF-924D-794A1CD0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EBC734-E8E4-4E7E-A110-B073A577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816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81B6AE-1AFE-4981-B4EA-A58EFF1DB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4D7519-EC87-4BF0-9E78-6320F486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F3DD4-6510-4E21-A103-5F9766569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4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5D9AF-A9D1-4BBF-9D4E-87D24E8A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5571-016B-41EE-BD79-B8943733A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BBF8C-C8A5-49FC-8B67-8CB2FD209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9005A-759F-4A05-9500-70B3284BE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4B8AA-57CC-4EAA-9219-A950B0580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24ED1-8CA1-4468-A41E-4D785C472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055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2BB-DF85-4B97-9251-BC281E754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63221-1D1C-4792-99C5-32C343E3A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0486F-4684-4457-9677-6F6262442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08636-B74F-4F88-80B1-45B057859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E201E-2B0F-4000-9B2D-3FFADB988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E2865E-BEE8-4A81-80D6-529CDDA3D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817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C70B-D4EA-415B-AC0A-3DB63CE8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966BB-8605-4617-BF60-02C67E78E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E5B8C-8B01-4B88-98E4-7CF45D8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C14BB-FDED-46F5-8CFA-92913746D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C5521-2050-4090-BA24-5FD4F4B5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302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40726-1C32-41FE-A120-E53BDF3D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7597B-3022-4746-9606-E89EF5F6C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CC3E7-2A4B-4D59-A400-13C678B2A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E860E-E1D2-4387-9E58-D90AA0DC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87B1B-F694-4A24-97AF-0069683D3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48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hyperlink" Target="https://www.first5monterey.org/" TargetMode="Externa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15DF-A4DD-4618-9DEF-7109081816E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8E576-16CB-402B-BC57-2098309768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97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>
                <a:solidFill>
                  <a:srgbClr val="000000"/>
                </a:solidFill>
              </a:rPr>
              <a:t>   </a:t>
            </a:r>
            <a:r>
              <a:rPr lang="en-US" altLang="en-US" sz="800">
                <a:solidFill>
                  <a:srgbClr val="A6A6A6"/>
                </a:solidFill>
                <a:cs typeface="Arial" panose="020B0604020202020204" pitchFamily="34" charset="0"/>
              </a:rPr>
              <a:t>|   © 2016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21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0818" y="2161118"/>
            <a:ext cx="9080500" cy="205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8"/>
          <p:cNvSpPr>
            <a:spLocks noChangeArrowheads="1"/>
          </p:cNvSpPr>
          <p:nvPr/>
        </p:nvSpPr>
        <p:spPr bwMode="auto">
          <a:xfrm>
            <a:off x="914401" y="6487585"/>
            <a:ext cx="6633633" cy="14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71C56-B7B2-42E7-86F8-CBE44966463B}" type="slidenum">
              <a:rPr lang="en-US" altLang="en-US" sz="800" smtClean="0">
                <a:solidFill>
                  <a:srgbClr val="A6A6A6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800" dirty="0">
                <a:solidFill>
                  <a:srgbClr val="000000"/>
                </a:solidFill>
              </a:rPr>
              <a:t>   </a:t>
            </a:r>
            <a:r>
              <a:rPr lang="en-US" altLang="en-US" sz="800" dirty="0">
                <a:solidFill>
                  <a:srgbClr val="A6A6A6"/>
                </a:solidFill>
                <a:cs typeface="Arial" panose="020B0604020202020204" pitchFamily="34" charset="0"/>
              </a:rPr>
              <a:t>|   © 2018 Funding the Next Generation  |  All Rights Reserved</a:t>
            </a:r>
          </a:p>
        </p:txBody>
      </p:sp>
      <p:sp>
        <p:nvSpPr>
          <p:cNvPr id="1028" name="Title Placeholder 3"/>
          <p:cNvSpPr>
            <a:spLocks noGrp="1"/>
          </p:cNvSpPr>
          <p:nvPr>
            <p:ph type="title"/>
          </p:nvPr>
        </p:nvSpPr>
        <p:spPr bwMode="auto">
          <a:xfrm>
            <a:off x="1062567" y="872068"/>
            <a:ext cx="8949267" cy="30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865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67" b="1" kern="1200">
          <a:solidFill>
            <a:srgbClr val="260C76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67" b="1">
          <a:solidFill>
            <a:srgbClr val="260C76"/>
          </a:solidFill>
          <a:latin typeface="Arial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609585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2667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26478" indent="-226478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31271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768331" indent="-2370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073124" indent="-304792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297485" indent="-224361" algn="l" rtl="0" eaLnBrk="0" fontAlgn="base" hangingPunct="0">
        <a:spcBef>
          <a:spcPct val="0"/>
        </a:spcBef>
        <a:spcAft>
          <a:spcPts val="120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63F575-ECC0-834F-8B68-46552FDBA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783FB-9597-E940-8654-0C56A681F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C739D-9BCA-A44B-9FE6-3D79879CE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836629" y="6376898"/>
            <a:ext cx="5369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spc="3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WWW.FIRST5MONTEREY.ORG | 831-444-8549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D3333-93C5-2544-939A-878E6FF4D5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09145" y="637689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2018-2019 Annual Report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50976-7EE2-CC48-A6EF-0CBA1EE0A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3945" y="6376898"/>
            <a:ext cx="4060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4"/>
                </a:solidFill>
              </a:defRPr>
            </a:lvl1pPr>
          </a:lstStyle>
          <a:p>
            <a:fld id="{AC2B1755-70C6-0A4B-AD96-18A172FD0B2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412890-7296-614D-9CF7-30A48AE4859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58664" y="6360743"/>
            <a:ext cx="1474940" cy="373856"/>
          </a:xfrm>
          <a:prstGeom prst="rect">
            <a:avLst/>
          </a:prstGeom>
        </p:spPr>
      </p:pic>
      <p:sp>
        <p:nvSpPr>
          <p:cNvPr id="7" name="Rectangle 6">
            <a:hlinkClick r:id="rId17"/>
            <a:extLst>
              <a:ext uri="{FF2B5EF4-FFF2-40B4-BE49-F238E27FC236}">
                <a16:creationId xmlns:a16="http://schemas.microsoft.com/office/drawing/2014/main" id="{FF83EBB1-64D1-D340-A47A-1DD558639FCF}"/>
              </a:ext>
            </a:extLst>
          </p:cNvPr>
          <p:cNvSpPr/>
          <p:nvPr userDrawn="1"/>
        </p:nvSpPr>
        <p:spPr>
          <a:xfrm>
            <a:off x="1836629" y="6384322"/>
            <a:ext cx="2682905" cy="357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0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System Font Regular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System Font Regular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4BC184B-C9C0-48F7-A6C1-F099AA5C282F}" type="datetime1">
              <a:rPr lang="en-US" noProof="0" smtClean="0"/>
              <a:t>4/4/2020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A4942799-31AF-4FF8-9D79-C1A3E01FB20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6757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E2AD8E-C663-41D6-BA97-0D7F589670E4}" type="datetime1">
              <a:rPr lang="en-US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4/4/2020</a:t>
            </a:fld>
            <a:endParaRPr lang="en-US" alt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EE2DF-7402-4EE6-B89A-43FC2792CF20}" type="slidenum">
              <a:rPr lang="en-US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9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41F1FF-B263-4A00-A154-0C4C8ED0C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E6D78-9028-4A88-9C73-896E611DA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634AE-F874-4F57-BCFF-C752C1A62B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9E6F0-9FA3-4097-9BBC-2254415FBF65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C89A1-4FD2-4658-BDBC-A1EBE9908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CF659-CFD6-4C6A-B667-5A2951E95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8F56C-65E2-4146-951F-DD27918B3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7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0" y="6363190"/>
            <a:ext cx="1219200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348251" y="6488668"/>
            <a:ext cx="8843749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53" y="284103"/>
            <a:ext cx="1814583" cy="13645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" y="6488669"/>
            <a:ext cx="3580436" cy="369332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441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accent2">
              <a:lumMod val="75000"/>
            </a:schemeClr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800" b="0" i="0" kern="1200">
          <a:solidFill>
            <a:schemeClr val="accent3">
              <a:lumMod val="50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accent3">
              <a:lumMod val="50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00" kern="1200">
          <a:solidFill>
            <a:schemeClr val="accent3">
              <a:lumMod val="50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00" kern="1200">
          <a:solidFill>
            <a:schemeClr val="accent3">
              <a:lumMod val="50000"/>
            </a:schemeClr>
          </a:solidFill>
          <a:latin typeface="Franklin Gothic Book" charset="0"/>
          <a:ea typeface="Franklin Gothic Book" charset="0"/>
          <a:cs typeface="Franklin Gothic Book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ndingthenextgeneration.org/" TargetMode="External"/><Relationship Id="rId2" Type="http://schemas.openxmlformats.org/officeDocument/2006/relationships/hyperlink" Target="mailto:Margaret@fundingthenextgeneration.org" TargetMode="Externa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2" y="489319"/>
            <a:ext cx="1013995" cy="1079688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Subtitle 1"/>
          <p:cNvSpPr>
            <a:spLocks noGrp="1"/>
          </p:cNvSpPr>
          <p:nvPr>
            <p:ph type="subTitle" idx="1"/>
          </p:nvPr>
        </p:nvSpPr>
        <p:spPr>
          <a:xfrm>
            <a:off x="1559427" y="2428909"/>
            <a:ext cx="8093242" cy="1095182"/>
          </a:xfrm>
        </p:spPr>
        <p:txBody>
          <a:bodyPr/>
          <a:lstStyle/>
          <a:p>
            <a:r>
              <a:rPr lang="en-US" altLang="en-US" sz="2000" dirty="0"/>
              <a:t>Margaret Brodkin, Director Funding the Next Generation</a:t>
            </a:r>
          </a:p>
          <a:p>
            <a:r>
              <a:rPr lang="en-US" altLang="en-US" sz="2000" dirty="0"/>
              <a:t>Amy Reisch, First 5 Marin Children and Families Commission</a:t>
            </a:r>
          </a:p>
          <a:p>
            <a:pPr lvl="0"/>
            <a:r>
              <a:rPr lang="en-US" sz="2000" dirty="0"/>
              <a:t>Kristen Spanos, CEO, First 5 Alameda County </a:t>
            </a:r>
          </a:p>
          <a:p>
            <a:pPr lvl="0"/>
            <a:r>
              <a:rPr lang="en-US" sz="2000" dirty="0"/>
              <a:t>Francine Rodd, Executive Director, First 5 Monterey County</a:t>
            </a:r>
          </a:p>
          <a:p>
            <a:pPr lvl="0"/>
            <a:r>
              <a:rPr lang="en-US" sz="2000" dirty="0"/>
              <a:t>Gina Daleiden, Executive Director, First 5 Yolo County</a:t>
            </a:r>
          </a:p>
          <a:p>
            <a:pPr lvl="0"/>
            <a:r>
              <a:rPr lang="en-US" sz="2000" dirty="0"/>
              <a:t>Alethea Arguilez, Executive Director, First 5 San Diego</a:t>
            </a:r>
          </a:p>
          <a:p>
            <a:pPr lvl="0"/>
            <a:r>
              <a:rPr lang="en-US" sz="2000" dirty="0">
                <a:solidFill>
                  <a:prstClr val="white"/>
                </a:solidFill>
              </a:rPr>
              <a:t>Angie Dillon-Shore, Executive Director, First 5 Sonoma County</a:t>
            </a:r>
            <a:endParaRPr lang="en-US" sz="2000" dirty="0"/>
          </a:p>
          <a:p>
            <a:pPr lvl="0"/>
            <a:r>
              <a:rPr lang="en-US" sz="2000" dirty="0"/>
              <a:t>Erin Gabel, Deputy Director, External and Government Affairs, First 5 California</a:t>
            </a:r>
          </a:p>
          <a:p>
            <a:r>
              <a:rPr lang="en-US" altLang="en-US" sz="2000" dirty="0"/>
              <a:t>Margot Grant Gould, Policy Director, First 5 Association of California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3266240" y="951979"/>
            <a:ext cx="8219907" cy="524951"/>
          </a:xfrm>
        </p:spPr>
        <p:txBody>
          <a:bodyPr/>
          <a:lstStyle/>
          <a:p>
            <a:r>
              <a:rPr lang="en-US" altLang="en-US" sz="4000" b="1" dirty="0"/>
              <a:t>GETTING LOCAL DOLLARS </a:t>
            </a:r>
            <a:br>
              <a:rPr lang="en-US" altLang="en-US" sz="4000" b="1" dirty="0"/>
            </a:br>
            <a:r>
              <a:rPr lang="en-US" altLang="en-US" sz="4000" b="1" dirty="0"/>
              <a:t>FOR EARLY CARE AND EDUCATION:</a:t>
            </a:r>
            <a:br>
              <a:rPr lang="en-US" altLang="en-US" sz="4000" b="1" dirty="0"/>
            </a:br>
            <a:r>
              <a:rPr lang="en-US" altLang="en-US" sz="2800" b="1" dirty="0"/>
              <a:t>STRATEGIES, CHALLENGES, LESSONS, NEW DIRECTIONS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052277" y="6068334"/>
            <a:ext cx="4868779" cy="76356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FEB. 4, 2020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FIRST 5 SUMMIT,  IRVINE, CALIFORNIA</a:t>
            </a:r>
          </a:p>
          <a:p>
            <a:pPr>
              <a:buFont typeface="Arial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Will be posted on funding the next generation website </a:t>
            </a:r>
          </a:p>
        </p:txBody>
      </p:sp>
    </p:spTree>
    <p:extLst>
      <p:ext uri="{BB962C8B-B14F-4D97-AF65-F5344CB8AC3E}">
        <p14:creationId xmlns:p14="http://schemas.microsoft.com/office/powerpoint/2010/main" val="8751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br>
              <a:rPr lang="en-US" altLang="en-US" sz="7200" dirty="0"/>
            </a:br>
            <a:r>
              <a:rPr lang="en-US" altLang="en-US" sz="7200" dirty="0"/>
              <a:t>SAN FRANCISCO CHILDREN’S FUND SOTYR</a:t>
            </a:r>
            <a:br>
              <a:rPr lang="en-US" altLang="en-US" sz="7200" dirty="0"/>
            </a:br>
            <a:endParaRPr lang="en-US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4804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39385"/>
            <a:ext cx="12192001" cy="77258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RHETORIC             RESOURCES  </a:t>
            </a:r>
          </a:p>
        </p:txBody>
      </p:sp>
      <p:pic>
        <p:nvPicPr>
          <p:cNvPr id="1536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1023265"/>
            <a:ext cx="1301749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ontent Placeholder 7"/>
          <p:cNvSpPr>
            <a:spLocks noGrp="1"/>
          </p:cNvSpPr>
          <p:nvPr>
            <p:ph idx="1"/>
          </p:nvPr>
        </p:nvSpPr>
        <p:spPr>
          <a:xfrm>
            <a:off x="589741" y="2837706"/>
            <a:ext cx="5506259" cy="3477875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4800" dirty="0"/>
              <a:t>Children’s agenda – passed by Board of Supervisors, signed by Mayor</a:t>
            </a:r>
          </a:p>
          <a:p>
            <a:pPr>
              <a:spcAft>
                <a:spcPts val="1200"/>
              </a:spcAft>
              <a:defRPr/>
            </a:pPr>
            <a:endParaRPr lang="en-US" altLang="en-US" sz="2400" dirty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632" y="768467"/>
            <a:ext cx="5618284" cy="412749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altLang="en-US" sz="3600" dirty="0">
                <a:ea typeface="MS PGothic" charset="-128"/>
                <a:cs typeface="ＭＳ Ｐゴシック" charset="0"/>
              </a:rPr>
              <a:t>The First Lesson</a:t>
            </a:r>
            <a:br>
              <a:rPr lang="en-US" altLang="en-US" sz="3600" dirty="0">
                <a:ea typeface="MS PGothic" charset="-128"/>
                <a:cs typeface="ＭＳ Ｐゴシック" charset="0"/>
              </a:rPr>
            </a:br>
            <a:r>
              <a:rPr lang="en-US" altLang="en-US" sz="3600" dirty="0">
                <a:ea typeface="MS PGothic" charset="-128"/>
                <a:cs typeface="ＭＳ Ｐゴシック" charset="0"/>
              </a:rPr>
              <a:t>              </a:t>
            </a:r>
            <a:br>
              <a:rPr lang="en-US" altLang="en-US" sz="3600" dirty="0">
                <a:ea typeface="MS PGothic" charset="-128"/>
                <a:cs typeface="ＭＳ Ｐゴシック" charset="0"/>
              </a:rPr>
            </a:br>
            <a:endParaRPr lang="en-US" altLang="en-US" sz="3600" dirty="0">
              <a:ea typeface="MS PGothic" charset="-128"/>
              <a:cs typeface="ＭＳ Ｐゴシック" charset="0"/>
            </a:endParaRPr>
          </a:p>
        </p:txBody>
      </p:sp>
      <p:sp>
        <p:nvSpPr>
          <p:cNvPr id="2" name="Not Equal 1"/>
          <p:cNvSpPr/>
          <p:nvPr/>
        </p:nvSpPr>
        <p:spPr>
          <a:xfrm>
            <a:off x="3135841" y="1865470"/>
            <a:ext cx="708453" cy="746984"/>
          </a:xfrm>
          <a:prstGeom prst="mathNotEqua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1D7AF3-5D9A-4CC4-B5C1-143411748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415" y="928192"/>
            <a:ext cx="4970585" cy="54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0254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366553"/>
            <a:ext cx="12192001" cy="77258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ORGANIZING AND SPECIFICITY  </a:t>
            </a:r>
          </a:p>
        </p:txBody>
      </p:sp>
      <p:pic>
        <p:nvPicPr>
          <p:cNvPr id="1536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7" y="524120"/>
            <a:ext cx="1301749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ontent Placeholder 7"/>
          <p:cNvSpPr>
            <a:spLocks noGrp="1"/>
          </p:cNvSpPr>
          <p:nvPr>
            <p:ph idx="1"/>
          </p:nvPr>
        </p:nvSpPr>
        <p:spPr>
          <a:xfrm>
            <a:off x="589740" y="2564168"/>
            <a:ext cx="5506259" cy="34778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 Formed Children’s Budget Coalition – 120 agencies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Submitted Children’s budget 3 consecutive years</a:t>
            </a:r>
            <a:endParaRPr lang="en-US" altLang="en-US" sz="3600" dirty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430216" y="515443"/>
            <a:ext cx="5618284" cy="842433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br>
              <a:rPr lang="en-US" altLang="en-US" sz="3600" dirty="0">
                <a:ea typeface="MS PGothic" charset="-128"/>
                <a:cs typeface="ＭＳ Ｐゴシック" charset="0"/>
              </a:rPr>
            </a:br>
            <a:r>
              <a:rPr lang="en-US" altLang="en-US" sz="3600" dirty="0">
                <a:ea typeface="MS PGothic" charset="-128"/>
                <a:cs typeface="ＭＳ Ｐゴシック" charset="0"/>
              </a:rPr>
              <a:t>              </a:t>
            </a:r>
            <a:br>
              <a:rPr lang="en-US" altLang="en-US" sz="3600" dirty="0">
                <a:ea typeface="MS PGothic" charset="-128"/>
                <a:cs typeface="ＭＳ Ｐゴシック" charset="0"/>
              </a:rPr>
            </a:br>
            <a:endParaRPr lang="en-US" altLang="en-US" sz="3600" dirty="0">
              <a:ea typeface="MS PGothic" charset="-128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BC9BF-47D7-4B72-9436-10FDF43E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23074"/>
            <a:ext cx="512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3814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839385"/>
            <a:ext cx="12192001" cy="77258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INVENTING THE CHILDREN’S FUND </a:t>
            </a:r>
          </a:p>
        </p:txBody>
      </p:sp>
      <p:pic>
        <p:nvPicPr>
          <p:cNvPr id="1536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1023265"/>
            <a:ext cx="1301749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ontent Placeholder 7"/>
          <p:cNvSpPr>
            <a:spLocks noGrp="1"/>
          </p:cNvSpPr>
          <p:nvPr>
            <p:ph idx="1"/>
          </p:nvPr>
        </p:nvSpPr>
        <p:spPr>
          <a:xfrm>
            <a:off x="589741" y="2837705"/>
            <a:ext cx="6678567" cy="3754874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Institutionalizing funding for kids – annual set-aside of property tax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4000" dirty="0"/>
              <a:t>Protecting existing funding – Children’s baseline</a:t>
            </a:r>
          </a:p>
          <a:p>
            <a:pPr>
              <a:spcAft>
                <a:spcPts val="1200"/>
              </a:spcAft>
              <a:defRPr/>
            </a:pPr>
            <a:endParaRPr lang="en-US" altLang="en-US" sz="2400" dirty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1570567" y="750520"/>
            <a:ext cx="5838092" cy="906957"/>
          </a:xfrm>
        </p:spPr>
        <p:txBody>
          <a:bodyPr anchor="t">
            <a:noAutofit/>
          </a:bodyPr>
          <a:lstStyle/>
          <a:p>
            <a:pPr eaLnBrk="1" hangingPunct="1">
              <a:defRPr/>
            </a:pPr>
            <a:r>
              <a:rPr lang="en-US" altLang="en-US" sz="3600" dirty="0">
                <a:ea typeface="MS PGothic" charset="-128"/>
                <a:cs typeface="ＭＳ Ｐゴシック" charset="0"/>
              </a:rPr>
              <a:t>Amending the City Charter</a:t>
            </a:r>
            <a:br>
              <a:rPr lang="en-US" altLang="en-US" sz="3600" dirty="0">
                <a:ea typeface="MS PGothic" charset="-128"/>
                <a:cs typeface="ＭＳ Ｐゴシック" charset="0"/>
              </a:rPr>
            </a:br>
            <a:r>
              <a:rPr lang="en-US" altLang="en-US" sz="3600" dirty="0">
                <a:ea typeface="MS PGothic" charset="-128"/>
                <a:cs typeface="ＭＳ Ｐゴシック" charset="0"/>
              </a:rPr>
              <a:t>          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E589D5-9E41-4C3F-8E51-E3253BDAC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220" y="376619"/>
            <a:ext cx="4066667" cy="6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542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2509982" y="2041237"/>
            <a:ext cx="5631866" cy="4001095"/>
          </a:xfrm>
        </p:spPr>
        <p:txBody>
          <a:bodyPr/>
          <a:lstStyle/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Elections are powerful – the magic of local campaigns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Take the initiative – frame the issue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Political hardball is essential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Propose a solution</a:t>
            </a:r>
          </a:p>
          <a:p>
            <a:pPr marL="226479" lvl="1" indent="0">
              <a:buNone/>
            </a:pPr>
            <a:endParaRPr lang="en-US" sz="2000" dirty="0"/>
          </a:p>
          <a:p>
            <a:pPr marL="201168" lvl="1" indent="0">
              <a:buNone/>
            </a:pPr>
            <a:r>
              <a:rPr lang="en-US" sz="2000" dirty="0"/>
              <a:t>“Never doubt that a small group of committed citizens can change the world.  Indeed it is the only thing that ever has.”  – Margaret Mead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213434" y="251066"/>
            <a:ext cx="5772923" cy="67875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              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GOING TO THE PUBLIC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Circumventing City Hall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803564" y="1718734"/>
            <a:ext cx="753610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68,000 signatures          Power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8379"/>
          <a:stretch/>
        </p:blipFill>
        <p:spPr>
          <a:xfrm>
            <a:off x="8578851" y="-70273"/>
            <a:ext cx="3613149" cy="33832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58" y="3232256"/>
            <a:ext cx="3631142" cy="3754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0" y="3511604"/>
            <a:ext cx="2130448" cy="2116997"/>
          </a:xfrm>
          <a:prstGeom prst="rect">
            <a:avLst/>
          </a:prstGeom>
        </p:spPr>
      </p:pic>
      <p:sp>
        <p:nvSpPr>
          <p:cNvPr id="3" name="Equal 2"/>
          <p:cNvSpPr/>
          <p:nvPr/>
        </p:nvSpPr>
        <p:spPr>
          <a:xfrm>
            <a:off x="3849610" y="1644203"/>
            <a:ext cx="439816" cy="534295"/>
          </a:xfrm>
          <a:prstGeom prst="mathEqua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0176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0113"/>
            <a:ext cx="12192000" cy="653352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OUTCOME HAS BEEN TRANSFORMATIVE</a:t>
            </a:r>
          </a:p>
        </p:txBody>
      </p:sp>
      <p:pic>
        <p:nvPicPr>
          <p:cNvPr id="1536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18" y="773995"/>
            <a:ext cx="1301749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ontent Placeholder 7"/>
          <p:cNvSpPr>
            <a:spLocks noGrp="1"/>
          </p:cNvSpPr>
          <p:nvPr>
            <p:ph idx="1"/>
          </p:nvPr>
        </p:nvSpPr>
        <p:spPr>
          <a:xfrm>
            <a:off x="792450" y="2447734"/>
            <a:ext cx="7206974" cy="3847208"/>
          </a:xfrm>
        </p:spPr>
        <p:txBody>
          <a:bodyPr/>
          <a:lstStyle/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Focus on prevention 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Expanded opportunities for children, youth, families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Powerful department in local government for planning, coordination, accountability, transparency, and community engagement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Policy and systems reform – enabled by discretionary funds and local office for children’s issues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Leveraging of other dollars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Youth leadership in City Hall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1800" dirty="0"/>
              <a:t>Children’s constituency empowered</a:t>
            </a:r>
          </a:p>
          <a:p>
            <a:pPr marL="0" indent="0" algn="ctr">
              <a:spcAft>
                <a:spcPts val="1200"/>
              </a:spcAft>
              <a:buNone/>
              <a:defRPr/>
            </a:pPr>
            <a:r>
              <a:rPr lang="en-US" altLang="en-US" sz="1800" b="1" dirty="0"/>
              <a:t>NOTE: RETURN ON INVESTMENT WAS HUGE.</a:t>
            </a:r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508" y="347759"/>
            <a:ext cx="5742517" cy="412749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ea typeface="MS PGothic" charset="-128"/>
                <a:cs typeface="ＭＳ Ｐゴシック" charset="0"/>
              </a:rPr>
              <a:t>                    </a:t>
            </a:r>
            <a:br>
              <a:rPr lang="en-US" altLang="en-US" dirty="0">
                <a:ea typeface="MS PGothic" charset="-128"/>
                <a:cs typeface="ＭＳ Ｐゴシック" charset="0"/>
              </a:rPr>
            </a:br>
            <a:r>
              <a:rPr lang="en-US" altLang="en-US" dirty="0">
                <a:ea typeface="MS PGothic" charset="-128"/>
                <a:cs typeface="ＭＳ Ｐゴシック" charset="0"/>
              </a:rPr>
              <a:t>BENEFITS OF THE SAN FRANCISCO CHILDREN &amp; YOUTH FUND</a:t>
            </a:r>
          </a:p>
        </p:txBody>
      </p:sp>
      <p:sp>
        <p:nvSpPr>
          <p:cNvPr id="15367" name="Rectangle 2"/>
          <p:cNvSpPr txBox="1">
            <a:spLocks noChangeArrowheads="1"/>
          </p:cNvSpPr>
          <p:nvPr/>
        </p:nvSpPr>
        <p:spPr bwMode="auto">
          <a:xfrm>
            <a:off x="1919818" y="1718734"/>
            <a:ext cx="5742516" cy="51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1" descr="iStock_000002129339_Double.jpg">
            <a:extLst>
              <a:ext uri="{FF2B5EF4-FFF2-40B4-BE49-F238E27FC236}">
                <a16:creationId xmlns:a16="http://schemas.microsoft.com/office/drawing/2014/main" id="{E8E07671-09A4-48F1-ACA1-93F8BD756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9259"/>
          <a:stretch>
            <a:fillRect/>
          </a:stretch>
        </p:blipFill>
        <p:spPr bwMode="auto">
          <a:xfrm>
            <a:off x="8474982" y="99011"/>
            <a:ext cx="3543597" cy="672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37691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ADVOCACY TIPS</a:t>
            </a:r>
            <a:br>
              <a:rPr lang="en-US" altLang="en-US" sz="7200" dirty="0"/>
            </a:br>
            <a:endParaRPr lang="en-US" altLang="en-US" sz="7200" dirty="0"/>
          </a:p>
        </p:txBody>
      </p:sp>
    </p:spTree>
    <p:extLst>
      <p:ext uri="{BB962C8B-B14F-4D97-AF65-F5344CB8AC3E}">
        <p14:creationId xmlns:p14="http://schemas.microsoft.com/office/powerpoint/2010/main" val="43142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572" y="1642846"/>
            <a:ext cx="8198226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804101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1508" y="281667"/>
            <a:ext cx="5001152" cy="635000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WHERE TO START: UNDERSTANDING THE BUDGET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55677" y="2164893"/>
            <a:ext cx="6758364" cy="45630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Is your goal something local government can do?</a:t>
            </a:r>
          </a:p>
          <a:p>
            <a:r>
              <a:rPr lang="en-US" dirty="0"/>
              <a:t>Do you understand the process and where you can intervene.</a:t>
            </a:r>
          </a:p>
          <a:p>
            <a:r>
              <a:rPr lang="en-US" dirty="0"/>
              <a:t>What are current budget expenditures?</a:t>
            </a:r>
          </a:p>
          <a:p>
            <a:r>
              <a:rPr lang="en-US" dirty="0"/>
              <a:t>What is the competition for dollars?</a:t>
            </a:r>
          </a:p>
          <a:p>
            <a:r>
              <a:rPr lang="en-US" dirty="0"/>
              <a:t>Do you have ideas for a funding source?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59D3F3-CDCB-4D19-9B0A-44E0101CAD7C}"/>
              </a:ext>
            </a:extLst>
          </p:cNvPr>
          <p:cNvSpPr/>
          <p:nvPr/>
        </p:nvSpPr>
        <p:spPr>
          <a:xfrm>
            <a:off x="8187654" y="0"/>
            <a:ext cx="4004345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TO GET INVOLVED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BUDGET PROCESS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Year-Round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>
              <a:solidFill>
                <a:schemeClr val="bg1"/>
              </a:solidFill>
              <a:latin typeface="Calibri" panose="020F0502020204030204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Budget instructions to departments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Department planning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Negotiations with 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county executive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Mid-year fiscal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reports to Board of Supervisors – study sessions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Community meetings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Hearings at Board of Supervisors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ED140-A3F1-4184-A2E6-C8C6BE82A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46" y="0"/>
            <a:ext cx="2759884" cy="34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3045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430C61-576F-4EF6-B89D-8320F76C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04" y="-37634"/>
            <a:ext cx="11361585" cy="83419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MAKING THE CASE WITH BUDGET STATISTICS IN SAN JOQUIN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8B3540B-780B-4441-A93A-93926357E841}"/>
              </a:ext>
            </a:extLst>
          </p:cNvPr>
          <p:cNvGraphicFramePr/>
          <p:nvPr/>
        </p:nvGraphicFramePr>
        <p:xfrm>
          <a:off x="445404" y="3856407"/>
          <a:ext cx="3277235" cy="235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513B10D-39A4-4942-90B6-78DD28C34B42}"/>
              </a:ext>
            </a:extLst>
          </p:cNvPr>
          <p:cNvGraphicFramePr/>
          <p:nvPr/>
        </p:nvGraphicFramePr>
        <p:xfrm>
          <a:off x="5895893" y="1180200"/>
          <a:ext cx="4795693" cy="2363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7E2FC53-47FF-4C81-9584-D52607AF91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94339" y="3856407"/>
          <a:ext cx="5373223" cy="2205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45C7FDF3-681C-44ED-B263-849BA5B7F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26" y="1261520"/>
            <a:ext cx="4249280" cy="204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6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5CDF20-917E-4098-A06F-8F354CEDC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053" y="1456892"/>
            <a:ext cx="4360820" cy="45978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572BB6-8C43-461B-8806-E926D1B2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0"/>
              </a:rPr>
              <a:t>ONLY .1% OF SAN JOAQUIN’S DISCRETIONARY DOLLARS GO TO PREVENTION SERVICES FOR CHILDREN.</a:t>
            </a:r>
          </a:p>
        </p:txBody>
      </p:sp>
    </p:spTree>
    <p:extLst>
      <p:ext uri="{BB962C8B-B14F-4D97-AF65-F5344CB8AC3E}">
        <p14:creationId xmlns:p14="http://schemas.microsoft.com/office/powerpoint/2010/main" val="2910507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168137" y="1100831"/>
            <a:ext cx="3872417" cy="5878532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How we spend our money reflects our values.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Achieving good outcomes for kids costs money.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Funding inequity is a social justice issue.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The real money is in the public sector – NOT in grants.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Acting locally has great potential.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altLang="en-US" sz="2000" dirty="0">
              <a:cs typeface="ＭＳ Ｐゴシック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381598" y="362523"/>
            <a:ext cx="11769219" cy="412749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US" altLang="en-US" sz="4267" dirty="0">
                <a:ea typeface="MS PGothic" charset="-128"/>
                <a:cs typeface="ＭＳ Ｐゴシック" charset="0"/>
              </a:rPr>
              <a:t>THE TRUTH ABOUT SUSTAINABLE FUNDING</a:t>
            </a:r>
          </a:p>
        </p:txBody>
      </p:sp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4674943" y="1649123"/>
            <a:ext cx="7622426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CHLDREN’S FUNDS IN U.S.</a:t>
            </a:r>
          </a:p>
        </p:txBody>
      </p:sp>
      <p:pic>
        <p:nvPicPr>
          <p:cNvPr id="11" name="Picture 2" descr="http://esiattorneys.com/app-site-content/uploads/2015/01/show-me-the-mon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554" y="1531815"/>
            <a:ext cx="7983309" cy="470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10422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45107"/>
            <a:ext cx="12192000" cy="88390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48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80267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321734" y="2603043"/>
            <a:ext cx="4214786" cy="4308872"/>
          </a:xfrm>
        </p:spPr>
        <p:txBody>
          <a:bodyPr numCol="1"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3600" dirty="0">
                <a:cs typeface="ＭＳ Ｐゴシック" charset="0"/>
              </a:rPr>
              <a:t>1. Making the case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3600" dirty="0">
                <a:cs typeface="ＭＳ Ｐゴシック" charset="0"/>
              </a:rPr>
              <a:t>2. Crafting the “ask”/proposal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3600" dirty="0">
                <a:cs typeface="ＭＳ Ｐゴシック" charset="0"/>
              </a:rPr>
              <a:t>3. Building the base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3600" dirty="0">
                <a:cs typeface="ＭＳ Ｐゴシック" charset="0"/>
              </a:rPr>
              <a:t>4. Mounting the</a:t>
            </a:r>
            <a:br>
              <a:rPr lang="en-US" altLang="en-US" sz="3600" dirty="0">
                <a:cs typeface="ＭＳ Ｐゴシック" charset="0"/>
              </a:rPr>
            </a:br>
            <a:r>
              <a:rPr lang="en-US" altLang="en-US" sz="3600" dirty="0">
                <a:cs typeface="ＭＳ Ｐゴシック" charset="0"/>
              </a:rPr>
              <a:t>campaign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2400" b="1" dirty="0">
                <a:cs typeface="ＭＳ Ｐゴシック" charset="0"/>
              </a:rPr>
              <a:t> </a:t>
            </a:r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1711354" y="613392"/>
            <a:ext cx="10764763" cy="771619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en-US" sz="4000" dirty="0">
                <a:cs typeface="ＭＳ Ｐゴシック" charset="0"/>
              </a:rPr>
              <a:t>Roadmap to Influence Local Fiscal Policy</a:t>
            </a:r>
          </a:p>
        </p:txBody>
      </p:sp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3833769" y="1896533"/>
            <a:ext cx="8444148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 LINEAR PATH</a:t>
            </a:r>
          </a:p>
        </p:txBody>
      </p:sp>
      <p:pic>
        <p:nvPicPr>
          <p:cNvPr id="2050" name="Picture 2" descr="Image result for road sign curves ahe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79" y="3359353"/>
            <a:ext cx="7090522" cy="317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70053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7533314" cy="341505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321734" y="2092326"/>
            <a:ext cx="9153064" cy="5724644"/>
          </a:xfrm>
        </p:spPr>
        <p:txBody>
          <a:bodyPr/>
          <a:lstStyle/>
          <a:p>
            <a:pPr lvl="1"/>
            <a:r>
              <a:rPr lang="en-US" sz="2800" dirty="0">
                <a:solidFill>
                  <a:srgbClr val="002060"/>
                </a:solidFill>
              </a:rPr>
              <a:t>Document need                                                             Report Card on state of kids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Build a consensus agenda                                            Bill of Rights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Develop a fiscal map of current funding                       A Children’s Budget</a:t>
            </a:r>
          </a:p>
          <a:p>
            <a:pPr lvl="1"/>
            <a:r>
              <a:rPr lang="en-US" sz="2800" dirty="0">
                <a:solidFill>
                  <a:srgbClr val="002060"/>
                </a:solidFill>
              </a:rPr>
              <a:t>Communicate cost-benefits to public and policymakers</a:t>
            </a:r>
          </a:p>
          <a:p>
            <a:pPr marL="226479" lvl="1" indent="0">
              <a:buNone/>
            </a:pPr>
            <a:r>
              <a:rPr lang="en-US" sz="2800" dirty="0">
                <a:solidFill>
                  <a:srgbClr val="002060"/>
                </a:solidFill>
              </a:rPr>
              <a:t>ONE STRATEGY: Create county task force on children</a:t>
            </a:r>
          </a:p>
          <a:p>
            <a:pPr marL="1073124" lvl="4" indent="0">
              <a:buNone/>
            </a:pPr>
            <a:endParaRPr lang="en-US" sz="2800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3485" y="519642"/>
            <a:ext cx="6064250" cy="75776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4000" dirty="0">
                <a:solidFill>
                  <a:srgbClr val="C00000"/>
                </a:solidFill>
                <a:ea typeface="ＭＳ Ｐゴシック" charset="0"/>
                <a:cs typeface="ＭＳ Ｐゴシック" charset="0"/>
              </a:rPr>
              <a:t>1. MAKING THE CASE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1919818" y="1718735"/>
            <a:ext cx="6419849" cy="37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0" name="Picture 9" descr="PreschoolAttendance-Pg12.jpg">
            <a:extLst>
              <a:ext uri="{FF2B5EF4-FFF2-40B4-BE49-F238E27FC236}">
                <a16:creationId xmlns:a16="http://schemas.microsoft.com/office/drawing/2014/main" id="{6C47E5B7-02AC-4C34-B4FB-5FF2CA0D4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58" y="1621367"/>
            <a:ext cx="4762355" cy="3430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4493572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LANDSCPE </a:t>
            </a:r>
            <a:r>
              <a:rPr lang="en-US" sz="2400" b="1" dirty="0">
                <a:solidFill>
                  <a:prstClr val="white"/>
                </a:solidFill>
                <a:latin typeface="Calibri" panose="020F0502020204030204"/>
              </a:rPr>
              <a:t>AND ANALYSIS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EXPENDITURES FOR CHILDREN</a:t>
            </a: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96" y="75966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758723" y="759663"/>
            <a:ext cx="7417121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CREATING A CHILDREN’S BUDGET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4839" y="2103805"/>
            <a:ext cx="3952699" cy="43751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Prevention vs. Rehabilitation</a:t>
            </a:r>
          </a:p>
          <a:p>
            <a:pPr lvl="1"/>
            <a:r>
              <a:rPr lang="en-US" dirty="0"/>
              <a:t>Changes over the years</a:t>
            </a:r>
          </a:p>
          <a:p>
            <a:pPr lvl="1"/>
            <a:r>
              <a:rPr lang="en-US" dirty="0"/>
              <a:t>Compared to other expenditures and overall budget</a:t>
            </a:r>
          </a:p>
          <a:p>
            <a:pPr lvl="1"/>
            <a:r>
              <a:rPr lang="en-US" dirty="0"/>
              <a:t>How much is discretionary</a:t>
            </a:r>
          </a:p>
          <a:p>
            <a:endParaRPr lang="en-US" dirty="0"/>
          </a:p>
        </p:txBody>
      </p:sp>
      <p:graphicFrame>
        <p:nvGraphicFramePr>
          <p:cNvPr id="9" name="Object 4">
            <a:extLst>
              <a:ext uri="{FF2B5EF4-FFF2-40B4-BE49-F238E27FC236}">
                <a16:creationId xmlns:a16="http://schemas.microsoft.com/office/drawing/2014/main" id="{9077A22D-B5DC-445A-875C-113076B473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44036" y="2448902"/>
          <a:ext cx="7507287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Worksheet" r:id="rId4" imgW="5067842" imgH="2581516" progId="Excel.Sheet.8">
                  <p:embed/>
                </p:oleObj>
              </mc:Choice>
              <mc:Fallback>
                <p:oleObj name="Worksheet" r:id="rId4" imgW="5067842" imgH="2581516" progId="Excel.Sheet.8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9077A22D-B5DC-445A-875C-113076B473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4036" y="2448902"/>
                        <a:ext cx="7507287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9096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6E15A-EDB5-45BC-9142-D44698BD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266" y="903111"/>
            <a:ext cx="4761089" cy="194169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Economic Impact of Child Care Industry</a:t>
            </a:r>
            <a:br>
              <a:rPr lang="en-US" b="1" dirty="0"/>
            </a:br>
            <a:r>
              <a:rPr lang="en-US" b="1" dirty="0"/>
              <a:t>in San Francisco</a:t>
            </a:r>
            <a:br>
              <a:rPr lang="en-US" dirty="0"/>
            </a:br>
            <a:br>
              <a:rPr lang="en-US" dirty="0"/>
            </a:br>
            <a:r>
              <a:rPr lang="en-US" sz="3100" dirty="0"/>
              <a:t>Generates $191 M annually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Provides 4,415 jobs annually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Enables parents to work</a:t>
            </a:r>
            <a:br>
              <a:rPr lang="en-US" sz="3100" dirty="0"/>
            </a:br>
            <a:br>
              <a:rPr lang="en-US" sz="3100" dirty="0"/>
            </a:br>
            <a:r>
              <a:rPr lang="en-US" sz="3100" dirty="0"/>
              <a:t>Prepares future generations for the workforce.</a:t>
            </a:r>
            <a:br>
              <a:rPr lang="en-US" sz="3100" dirty="0"/>
            </a:br>
            <a:br>
              <a:rPr lang="en-US" sz="3100" dirty="0"/>
            </a:br>
            <a:endParaRPr lang="en-US" sz="31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F28751-317A-498F-ACB9-A1B5B1A81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13564" r="29131" b="3677"/>
          <a:stretch/>
        </p:blipFill>
        <p:spPr>
          <a:xfrm>
            <a:off x="181064" y="-36623"/>
            <a:ext cx="6310047" cy="6917201"/>
          </a:xfrm>
        </p:spPr>
      </p:pic>
    </p:spTree>
    <p:extLst>
      <p:ext uri="{BB962C8B-B14F-4D97-AF65-F5344CB8AC3E}">
        <p14:creationId xmlns:p14="http://schemas.microsoft.com/office/powerpoint/2010/main" val="32367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" y="75966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760163" y="2611411"/>
            <a:ext cx="7058525" cy="3864029"/>
          </a:xfrm>
        </p:spPr>
        <p:txBody>
          <a:bodyPr/>
          <a:lstStyle/>
          <a:p>
            <a:r>
              <a:rPr lang="en-US" altLang="en-US" sz="2667" dirty="0"/>
              <a:t>Reports have a place, but they don’t change budgets alone.  </a:t>
            </a:r>
          </a:p>
          <a:p>
            <a:r>
              <a:rPr lang="en-US" altLang="en-US" sz="2667" dirty="0"/>
              <a:t>Decision-makers have short attention spans.</a:t>
            </a:r>
          </a:p>
          <a:p>
            <a:r>
              <a:rPr lang="en-US" altLang="en-US" sz="2667" dirty="0"/>
              <a:t>1 - 3 minutes is all you get in public hearings.</a:t>
            </a:r>
          </a:p>
          <a:p>
            <a:r>
              <a:rPr lang="en-US" altLang="en-US" sz="2667" dirty="0"/>
              <a:t>Avoid jargon and too much data.</a:t>
            </a:r>
          </a:p>
          <a:p>
            <a:r>
              <a:rPr lang="en-US" altLang="en-US" sz="2667" dirty="0"/>
              <a:t>Tell stories.</a:t>
            </a:r>
          </a:p>
          <a:p>
            <a:r>
              <a:rPr lang="en-US" altLang="en-US" sz="2667" dirty="0"/>
              <a:t>Make it personal.</a:t>
            </a:r>
          </a:p>
          <a:p>
            <a:r>
              <a:rPr lang="en-US" altLang="en-US" sz="2667" dirty="0"/>
              <a:t>Authentic voices of parents are powerful.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548" y="759663"/>
            <a:ext cx="7488431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COMMUNICATING THE NEED</a:t>
            </a:r>
          </a:p>
        </p:txBody>
      </p:sp>
      <p:sp>
        <p:nvSpPr>
          <p:cNvPr id="6" name="Rectangle 5"/>
          <p:cNvSpPr/>
          <p:nvPr/>
        </p:nvSpPr>
        <p:spPr>
          <a:xfrm>
            <a:off x="8578851" y="0"/>
            <a:ext cx="3613149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" descr="Sonoma Jessica Wood back of sig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9" t="3445" r="10672"/>
          <a:stretch>
            <a:fillRect/>
          </a:stretch>
        </p:blipFill>
        <p:spPr bwMode="auto">
          <a:xfrm>
            <a:off x="8578851" y="3063039"/>
            <a:ext cx="3625849" cy="36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851" y="-19271"/>
            <a:ext cx="3625849" cy="3242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9600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1418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900698" y="2436284"/>
            <a:ext cx="5746749" cy="419211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dirty="0"/>
              <a:t>Make proposal concrete.</a:t>
            </a:r>
          </a:p>
          <a:p>
            <a:r>
              <a:rPr lang="en-US" altLang="en-US" sz="4000" dirty="0"/>
              <a:t>What is the cost? </a:t>
            </a:r>
          </a:p>
          <a:p>
            <a:r>
              <a:rPr lang="en-US" altLang="en-US" sz="4000" dirty="0"/>
              <a:t>What program?  </a:t>
            </a:r>
          </a:p>
          <a:p>
            <a:r>
              <a:rPr lang="en-US" altLang="en-US" sz="4000" dirty="0"/>
              <a:t>Who will be served?  </a:t>
            </a:r>
          </a:p>
          <a:p>
            <a:r>
              <a:rPr lang="en-US" altLang="en-US" sz="4000" dirty="0"/>
              <a:t>Documentation of need </a:t>
            </a:r>
          </a:p>
          <a:p>
            <a:r>
              <a:rPr lang="en-US" altLang="en-US" sz="4000" dirty="0"/>
              <a:t>Potential outcomes? </a:t>
            </a:r>
          </a:p>
          <a:p>
            <a:pPr marL="0" indent="0">
              <a:buNone/>
            </a:pPr>
            <a:endParaRPr lang="en-US" altLang="en-US" sz="2667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1751" y="746985"/>
            <a:ext cx="5887787" cy="617265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2. CRAFTING A PROPOSAL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6C45D-A13F-4FA6-B74F-4FBE207BC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0159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287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906011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627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ontent Placeholder 7"/>
          <p:cNvSpPr>
            <a:spLocks noGrp="1"/>
          </p:cNvSpPr>
          <p:nvPr>
            <p:ph idx="1"/>
          </p:nvPr>
        </p:nvSpPr>
        <p:spPr>
          <a:xfrm>
            <a:off x="239211" y="2436285"/>
            <a:ext cx="7614251" cy="4098740"/>
          </a:xfrm>
        </p:spPr>
        <p:txBody>
          <a:bodyPr numCol="2"/>
          <a:lstStyle/>
          <a:p>
            <a:pPr marL="226479" lvl="1" indent="0">
              <a:buNone/>
            </a:pPr>
            <a:r>
              <a:rPr lang="en-US" sz="1600" b="1" dirty="0"/>
              <a:t>WHAT DO YOU WANT FUNDED?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Gaps in services – priority needs</a:t>
            </a:r>
          </a:p>
          <a:p>
            <a:pPr marL="226479" lvl="1" indent="0">
              <a:buNone/>
            </a:pPr>
            <a:r>
              <a:rPr lang="en-US" sz="1600" b="1" dirty="0"/>
              <a:t>LEGAL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Options and constraints</a:t>
            </a:r>
          </a:p>
          <a:p>
            <a:pPr marL="226479" lvl="1" indent="0">
              <a:buNone/>
            </a:pPr>
            <a:r>
              <a:rPr lang="en-US" sz="1600" b="1" dirty="0"/>
              <a:t>POLITICAL CONSIDERATIONS</a:t>
            </a:r>
          </a:p>
          <a:p>
            <a:pPr marL="749289" lvl="2" indent="-285750"/>
            <a:r>
              <a:rPr lang="en-US" sz="1600" b="1" dirty="0"/>
              <a:t>Political feasibility and public opinion </a:t>
            </a:r>
          </a:p>
          <a:p>
            <a:pPr lvl="2"/>
            <a:r>
              <a:rPr lang="en-US" sz="1600" b="1" dirty="0"/>
              <a:t>Political champions and allies</a:t>
            </a:r>
          </a:p>
          <a:p>
            <a:pPr lvl="2"/>
            <a:r>
              <a:rPr lang="en-US" sz="1600" b="1" dirty="0"/>
              <a:t>Strength of opposition</a:t>
            </a:r>
          </a:p>
          <a:p>
            <a:pPr lvl="2"/>
            <a:r>
              <a:rPr lang="en-US" sz="1600" b="1" dirty="0"/>
              <a:t>Visible outcome</a:t>
            </a:r>
          </a:p>
          <a:p>
            <a:pPr lvl="2"/>
            <a:r>
              <a:rPr lang="en-US" sz="1600" b="1" dirty="0"/>
              <a:t>Builds political capital </a:t>
            </a:r>
          </a:p>
          <a:p>
            <a:pPr marL="226479" lvl="1" indent="0">
              <a:buNone/>
            </a:pPr>
            <a:r>
              <a:rPr lang="en-US" sz="1600" b="1" dirty="0"/>
              <a:t>ORGANIZATIONAL CONSIDERATIONS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Consensus of sponsoring coalition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volunteers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Potential to rally parents and constituents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b="1" dirty="0"/>
              <a:t>Resources of advocates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26479" lvl="1" indent="0">
              <a:buNone/>
            </a:pPr>
            <a:r>
              <a:rPr lang="en-US" sz="1600" b="1" dirty="0"/>
              <a:t>BIG ENOUGH TO MATTER</a:t>
            </a:r>
          </a:p>
          <a:p>
            <a:pPr marL="226479" lvl="1" indent="0">
              <a:buNone/>
            </a:pPr>
            <a:r>
              <a:rPr lang="en-US" sz="1600" b="1" dirty="0"/>
              <a:t>SMALL ENOUGH TO WIN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/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2455526" y="489088"/>
            <a:ext cx="9237710" cy="575733"/>
          </a:xfrm>
        </p:spPr>
        <p:txBody>
          <a:bodyPr anchor="t"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WHAT TO CONSIDER IN MAKING DECISIONS </a:t>
            </a:r>
            <a:br>
              <a:rPr lang="en-US" altLang="en-US" dirty="0">
                <a:latin typeface="Arial Rounded MT Bold" panose="020F0704030504030204" pitchFamily="34" charset="0"/>
              </a:rPr>
            </a:br>
            <a:r>
              <a:rPr lang="en-US" altLang="en-US" dirty="0">
                <a:latin typeface="Arial Rounded MT Bold" panose="020F0704030504030204" pitchFamily="34" charset="0"/>
              </a:rPr>
              <a:t>ABOUT FUNDING STRATEGY?</a:t>
            </a:r>
          </a:p>
        </p:txBody>
      </p:sp>
      <p:sp>
        <p:nvSpPr>
          <p:cNvPr id="26631" name="Rectangle 2"/>
          <p:cNvSpPr txBox="1">
            <a:spLocks noChangeArrowheads="1"/>
          </p:cNvSpPr>
          <p:nvPr/>
        </p:nvSpPr>
        <p:spPr bwMode="auto">
          <a:xfrm>
            <a:off x="365779" y="1726142"/>
            <a:ext cx="7180876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Be open to unexpected opportunities</a:t>
            </a:r>
            <a:r>
              <a:rPr lang="en-US" altLang="en-US" sz="2000" b="1" dirty="0">
                <a:solidFill>
                  <a:srgbClr val="000000"/>
                </a:solidFill>
                <a:latin typeface="Arial"/>
              </a:rPr>
              <a:t> – and compromises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4488"/>
          <a:stretch/>
        </p:blipFill>
        <p:spPr>
          <a:xfrm>
            <a:off x="7546555" y="1532471"/>
            <a:ext cx="4469176" cy="37930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3264183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7627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55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Content Placeholder 7"/>
          <p:cNvSpPr>
            <a:spLocks noGrp="1"/>
          </p:cNvSpPr>
          <p:nvPr>
            <p:ph idx="1"/>
          </p:nvPr>
        </p:nvSpPr>
        <p:spPr>
          <a:xfrm>
            <a:off x="416690" y="2407481"/>
            <a:ext cx="6724110" cy="3961021"/>
          </a:xfrm>
        </p:spPr>
        <p:txBody>
          <a:bodyPr/>
          <a:lstStyle/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Outreach to community groups</a:t>
            </a:r>
          </a:p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Utilize Social Media</a:t>
            </a:r>
          </a:p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Conferences and public forums</a:t>
            </a:r>
          </a:p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Mailings and newsletters</a:t>
            </a:r>
          </a:p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Public events to speak out for kids</a:t>
            </a:r>
          </a:p>
          <a:p>
            <a:pPr marL="0" lv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altLang="en-US" sz="36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Form or join coalitions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5742516" cy="412749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latin typeface="Arial Rounded MT Bold" panose="020F0704030504030204" pitchFamily="34" charset="0"/>
                <a:ea typeface="ＭＳ Ｐゴシック" charset="0"/>
                <a:cs typeface="ＭＳ Ｐゴシック" charset="0"/>
              </a:rPr>
              <a:t>3. BUILDING THE BASE</a:t>
            </a:r>
          </a:p>
        </p:txBody>
      </p:sp>
      <p:sp>
        <p:nvSpPr>
          <p:cNvPr id="23559" name="Rectangle 2"/>
          <p:cNvSpPr txBox="1">
            <a:spLocks noChangeArrowheads="1"/>
          </p:cNvSpPr>
          <p:nvPr/>
        </p:nvSpPr>
        <p:spPr bwMode="auto">
          <a:xfrm>
            <a:off x="625052" y="1723155"/>
            <a:ext cx="7581312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67" b="1" dirty="0">
                <a:solidFill>
                  <a:srgbClr val="FFFFFF"/>
                </a:solidFill>
              </a:rPr>
              <a:t>DEVELOP A HUGE MAILING LIST</a:t>
            </a: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A7F1AA-C6F9-4A6B-B5A0-BE8B22A15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0"/>
          <a:stretch/>
        </p:blipFill>
        <p:spPr>
          <a:xfrm>
            <a:off x="7140800" y="222124"/>
            <a:ext cx="4984069" cy="621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EF61EE2-7FA5-47DA-9D43-C286CDDB0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92" t="26486" r="43213" b="28336"/>
          <a:stretch/>
        </p:blipFill>
        <p:spPr>
          <a:xfrm>
            <a:off x="4701308" y="120633"/>
            <a:ext cx="7093528" cy="66167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28A076-8D1D-4174-B9AA-5DD98703F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55" y="5394121"/>
            <a:ext cx="3954943" cy="763398"/>
          </a:xfrm>
        </p:spPr>
        <p:txBody>
          <a:bodyPr>
            <a:noAutofit/>
          </a:bodyPr>
          <a:lstStyle/>
          <a:p>
            <a:r>
              <a:rPr lang="en-US" sz="2000" dirty="0"/>
              <a:t>Coalitions can include individuals or organizations, including businesses, religious organizations, allied children’s organizations, parents, elected officials, community activists, labor, community foundations, civic organizations.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7ABB95FE-4F6A-4CB1-9135-D38518B6E8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7" t="10732" r="16837"/>
          <a:stretch/>
        </p:blipFill>
        <p:spPr>
          <a:xfrm>
            <a:off x="1165140" y="229690"/>
            <a:ext cx="2039454" cy="299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18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6368717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PERSUASION AND PRESSURE</a:t>
            </a: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51195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21734" y="2641798"/>
            <a:ext cx="5826902" cy="421620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667" b="1" dirty="0"/>
              <a:t>TRADITIONAL TACTICS </a:t>
            </a:r>
            <a:r>
              <a:rPr lang="en-US" altLang="en-US" sz="2667" dirty="0"/>
              <a:t>– reports, meetings, letters, testimony, op-eds, site visits, calls</a:t>
            </a:r>
          </a:p>
          <a:p>
            <a:pPr marL="0" indent="0">
              <a:buNone/>
            </a:pPr>
            <a:r>
              <a:rPr lang="en-US" altLang="en-US" sz="2667" b="1" dirty="0"/>
              <a:t>POLITICAL HARDBALL </a:t>
            </a:r>
            <a:r>
              <a:rPr lang="en-US" altLang="en-US" sz="2667" dirty="0"/>
              <a:t>– demonstrations, sit-ins, petitions, public challenges and direct criticism, guerilla theatre, press events, withdrawal of political support, circumventing the traditional process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623486" y="504355"/>
            <a:ext cx="4745232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cs typeface="ＭＳ Ｐゴシック" charset="0"/>
              </a:rPr>
              <a:t>4. MOUNTING A CAMPAIGN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721EFD-46F1-4D35-BD8C-43F68A48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000" y="917104"/>
            <a:ext cx="6066683" cy="455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774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408079" y="1427747"/>
            <a:ext cx="8066903" cy="539724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en-US" sz="3000" b="1" dirty="0"/>
          </a:p>
          <a:p>
            <a:pPr marL="0" indent="0">
              <a:buNone/>
            </a:pPr>
            <a:r>
              <a:rPr lang="en-US" altLang="en-US" sz="3000" b="1" dirty="0"/>
              <a:t>CHALLENGES</a:t>
            </a:r>
          </a:p>
          <a:p>
            <a:r>
              <a:rPr lang="en-US" altLang="en-US" sz="3000" dirty="0"/>
              <a:t>History of reliance on state funding - Little need for local revenue advocacy</a:t>
            </a:r>
          </a:p>
          <a:p>
            <a:r>
              <a:rPr lang="en-US" altLang="en-US" sz="3000" dirty="0"/>
              <a:t>Focus on primary role as funder, less experience working to change local public policy</a:t>
            </a:r>
          </a:p>
          <a:p>
            <a:r>
              <a:rPr lang="en-US" altLang="en-US" sz="3000" dirty="0"/>
              <a:t>Inexperience with collective action to address local revenue issues</a:t>
            </a:r>
          </a:p>
          <a:p>
            <a:r>
              <a:rPr lang="en-US" altLang="en-US" sz="3000" dirty="0"/>
              <a:t>Unique and challenging role – both inside and outside government</a:t>
            </a:r>
          </a:p>
          <a:p>
            <a:pPr marL="0" indent="0">
              <a:buNone/>
            </a:pPr>
            <a:r>
              <a:rPr lang="en-US" altLang="en-US" sz="3000" b="1" dirty="0"/>
              <a:t>OPTIONS</a:t>
            </a:r>
          </a:p>
          <a:p>
            <a:r>
              <a:rPr lang="en-US" altLang="en-US" sz="3000" dirty="0"/>
              <a:t>Work in coalition with advocacy groups/advocates</a:t>
            </a:r>
          </a:p>
          <a:p>
            <a:r>
              <a:rPr lang="en-US" altLang="en-US" sz="3000" dirty="0"/>
              <a:t>Help form an “outside” organization</a:t>
            </a:r>
          </a:p>
          <a:p>
            <a:r>
              <a:rPr lang="en-US" altLang="en-US" sz="3000" dirty="0"/>
              <a:t>Cultivate insider political champions</a:t>
            </a:r>
          </a:p>
          <a:p>
            <a:r>
              <a:rPr lang="en-US" altLang="en-US" sz="3000" dirty="0"/>
              <a:t>Push from the inside</a:t>
            </a:r>
          </a:p>
          <a:p>
            <a:r>
              <a:rPr lang="en-US" altLang="en-US" sz="3000" dirty="0"/>
              <a:t>Move outside government</a:t>
            </a:r>
          </a:p>
          <a:p>
            <a:r>
              <a:rPr lang="en-US" altLang="en-US" sz="3000" dirty="0"/>
              <a:t>Be as bold as possible – don’t be intimidated</a:t>
            </a:r>
          </a:p>
          <a:p>
            <a:endParaRPr lang="en-US" altLang="en-US" sz="2667" dirty="0"/>
          </a:p>
          <a:p>
            <a:pPr marL="0" indent="0">
              <a:buNone/>
            </a:pPr>
            <a:endParaRPr lang="en-US" altLang="en-US" sz="2667" dirty="0"/>
          </a:p>
          <a:p>
            <a:endParaRPr lang="en-US" altLang="en-US" sz="2667" dirty="0"/>
          </a:p>
          <a:p>
            <a:pPr marL="0" indent="0">
              <a:buNone/>
            </a:pPr>
            <a:endParaRPr lang="en-US" altLang="en-US" sz="2667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753448" y="0"/>
            <a:ext cx="7428025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US" altLang="en-US" sz="2400" dirty="0">
                <a:cs typeface="ＭＳ Ｐゴシック" charset="0"/>
              </a:rPr>
            </a:br>
            <a:r>
              <a:rPr lang="en-US" altLang="en-US" sz="27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FIRST 5’S CAN BUILD THE SKILLS AND POLITICAL CAPITAL TO PLAY A POWERFUL ROLE IN PUBLIC FINANCE DECISIONS</a:t>
            </a:r>
          </a:p>
        </p:txBody>
      </p:sp>
      <p:pic>
        <p:nvPicPr>
          <p:cNvPr id="6" name="Picture 1" descr="iStock_000002129339_Double.jpg">
            <a:extLst>
              <a:ext uri="{FF2B5EF4-FFF2-40B4-BE49-F238E27FC236}">
                <a16:creationId xmlns:a16="http://schemas.microsoft.com/office/drawing/2014/main" id="{50FBF211-0459-44D7-B737-42DA396FB1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9" r="9259"/>
          <a:stretch>
            <a:fillRect/>
          </a:stretch>
        </p:blipFill>
        <p:spPr bwMode="auto">
          <a:xfrm>
            <a:off x="8474982" y="99011"/>
            <a:ext cx="3543597" cy="672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666459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481342"/>
            <a:ext cx="9850541" cy="615526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USE THE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411" y="2361084"/>
            <a:ext cx="543697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HAVE A SIMPLE MESSAGE</a:t>
            </a:r>
          </a:p>
          <a:p>
            <a:r>
              <a:rPr lang="en-US" dirty="0"/>
              <a:t>Press conferences</a:t>
            </a:r>
          </a:p>
          <a:p>
            <a:r>
              <a:rPr lang="en-US" dirty="0"/>
              <a:t>Op-eds</a:t>
            </a:r>
          </a:p>
          <a:p>
            <a:r>
              <a:rPr lang="en-US" dirty="0"/>
              <a:t>News releases</a:t>
            </a:r>
          </a:p>
          <a:p>
            <a:r>
              <a:rPr lang="en-US" dirty="0"/>
              <a:t>Feature stories</a:t>
            </a:r>
          </a:p>
          <a:p>
            <a:r>
              <a:rPr lang="en-US" dirty="0"/>
              <a:t>Follow the c’s – crisis, conflict, </a:t>
            </a:r>
            <a:r>
              <a:rPr lang="en-US" dirty="0" err="1"/>
              <a:t>constumes</a:t>
            </a:r>
            <a:r>
              <a:rPr lang="en-US" dirty="0"/>
              <a:t>, celebrities</a:t>
            </a:r>
          </a:p>
          <a:p>
            <a:r>
              <a:rPr lang="en-US" dirty="0"/>
              <a:t>Find a news hook.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OFTEN MORE IMPORTANT TO TALK TO THE MEDIA, THAN DIRECTLY TO DECISION-MAKERS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76" y="52974"/>
            <a:ext cx="52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6431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65913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321735" y="2549237"/>
            <a:ext cx="7496954" cy="4079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/>
              <a:t>Candidate forums</a:t>
            </a:r>
          </a:p>
          <a:p>
            <a:pPr marL="0" indent="0">
              <a:buNone/>
            </a:pPr>
            <a:r>
              <a:rPr lang="en-US" altLang="en-US" sz="4000" dirty="0"/>
              <a:t>Candidate questionnaires</a:t>
            </a:r>
          </a:p>
          <a:p>
            <a:pPr marL="0" indent="0">
              <a:buNone/>
            </a:pPr>
            <a:r>
              <a:rPr lang="en-US" altLang="en-US" sz="4000" dirty="0"/>
              <a:t>Educating candidates</a:t>
            </a:r>
          </a:p>
          <a:p>
            <a:pPr marL="0" indent="0">
              <a:buNone/>
            </a:pPr>
            <a:r>
              <a:rPr lang="en-US" altLang="en-US" sz="4000" dirty="0"/>
              <a:t>Placing measures on ballot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701420" y="366185"/>
            <a:ext cx="4559925" cy="1011202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Elections are</a:t>
            </a:r>
            <a:b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</a:b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Great Opportunities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45" y="4119572"/>
            <a:ext cx="5479806" cy="2508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25579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29322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759663"/>
            <a:ext cx="5742516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REFORM THE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576" y="2228851"/>
            <a:ext cx="5090788" cy="4351338"/>
          </a:xfrm>
        </p:spPr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Creating accessible forums for public input at all levels and at all points in the process</a:t>
            </a:r>
          </a:p>
          <a:p>
            <a:r>
              <a:rPr lang="en-US" dirty="0"/>
              <a:t>Creating access to decision-makers</a:t>
            </a:r>
          </a:p>
          <a:p>
            <a:r>
              <a:rPr lang="en-US" dirty="0"/>
              <a:t>Empowering the legislative body</a:t>
            </a:r>
          </a:p>
          <a:p>
            <a:r>
              <a:rPr lang="en-US" dirty="0"/>
              <a:t>Strengthen budget policy support</a:t>
            </a:r>
          </a:p>
          <a:p>
            <a:r>
              <a:rPr lang="en-US" dirty="0"/>
              <a:t>TRANSPARENCY, TRANSPARENCY, TRANSPARENCY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48811F-1E21-4304-91C4-374F388853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9"/>
          <a:stretch/>
        </p:blipFill>
        <p:spPr>
          <a:xfrm>
            <a:off x="5631809" y="2228851"/>
            <a:ext cx="6560191" cy="354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51627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912283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67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7"/>
          <p:cNvSpPr>
            <a:spLocks noGrp="1"/>
          </p:cNvSpPr>
          <p:nvPr>
            <p:ph idx="1"/>
          </p:nvPr>
        </p:nvSpPr>
        <p:spPr>
          <a:xfrm>
            <a:off x="807719" y="2732618"/>
            <a:ext cx="7397895" cy="3897862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Lack of staff is biggest barrier to moving forward.</a:t>
            </a:r>
          </a:p>
          <a:p>
            <a:pPr>
              <a:spcAft>
                <a:spcPts val="1200"/>
              </a:spcAft>
              <a:defRPr/>
            </a:pPr>
            <a:r>
              <a:rPr lang="en-US" altLang="en-US" sz="2400" b="1" dirty="0">
                <a:cs typeface="ＭＳ Ｐゴシック" charset="0"/>
              </a:rPr>
              <a:t>Staff can mobilize the resources of a network and ensure ongoing momentum: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Research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Convene meetings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Develop materials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Train parents, volunteers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Liaison with decision-makers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Outreach to media</a:t>
            </a:r>
          </a:p>
          <a:p>
            <a:pPr lvl="1">
              <a:spcAft>
                <a:spcPts val="1200"/>
              </a:spcAft>
              <a:defRPr/>
            </a:pPr>
            <a:r>
              <a:rPr lang="en-US" altLang="en-US" sz="2000" b="1" dirty="0">
                <a:cs typeface="ＭＳ Ｐゴシック" charset="0"/>
              </a:rPr>
              <a:t>Build the coalition</a:t>
            </a:r>
          </a:p>
          <a:p>
            <a:pPr lvl="1">
              <a:spcAft>
                <a:spcPts val="1200"/>
              </a:spcAft>
              <a:defRPr/>
            </a:pPr>
            <a:endParaRPr lang="en-US" altLang="en-US" sz="2000" b="1" dirty="0"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400" b="1" dirty="0">
              <a:cs typeface="ＭＳ Ｐゴシック" charset="0"/>
            </a:endParaRPr>
          </a:p>
          <a:p>
            <a:pPr marL="0" indent="0">
              <a:spcAft>
                <a:spcPts val="1200"/>
              </a:spcAft>
              <a:buNone/>
              <a:defRPr/>
            </a:pPr>
            <a:endParaRPr lang="en-US" altLang="en-US" sz="2133" dirty="0">
              <a:cs typeface="ＭＳ Ｐゴシック" charset="0"/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818" y="645584"/>
            <a:ext cx="5989464" cy="412749"/>
          </a:xfrm>
        </p:spPr>
        <p:txBody>
          <a:bodyPr anchor="t">
            <a:normAutofit fontScale="90000"/>
          </a:bodyPr>
          <a:lstStyle/>
          <a:p>
            <a:r>
              <a:rPr lang="en-US" altLang="en-US" dirty="0"/>
              <a:t>MAKING REVENUE ADVOCACY A PART OF YOUR WORKPLAN</a:t>
            </a:r>
            <a:r>
              <a:rPr lang="en-US" altLang="en-US" b="1" dirty="0"/>
              <a:t> </a:t>
            </a:r>
          </a:p>
        </p:txBody>
      </p:sp>
      <p:sp>
        <p:nvSpPr>
          <p:cNvPr id="28679" name="Rectangle 2"/>
          <p:cNvSpPr txBox="1">
            <a:spLocks noChangeArrowheads="1"/>
          </p:cNvSpPr>
          <p:nvPr/>
        </p:nvSpPr>
        <p:spPr bwMode="auto">
          <a:xfrm>
            <a:off x="1919818" y="1718734"/>
            <a:ext cx="6419849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STAFF IS ESSENTIAL.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59" y="112714"/>
            <a:ext cx="4282718" cy="32120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495CB2-1870-4D58-BC2C-1AB33DC4F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480" y="3688445"/>
            <a:ext cx="4076150" cy="3058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85697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10" y="1352021"/>
            <a:ext cx="7304939" cy="776816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723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9" y="509588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Content Placeholder 7"/>
          <p:cNvSpPr>
            <a:spLocks noGrp="1"/>
          </p:cNvSpPr>
          <p:nvPr>
            <p:ph idx="1"/>
          </p:nvPr>
        </p:nvSpPr>
        <p:spPr>
          <a:xfrm>
            <a:off x="230659" y="2583200"/>
            <a:ext cx="6281509" cy="3693319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All ages – San Francisco, 8 counties in Florida, Seattle, Portland, Oakland, Baltimore, King County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Preschool – Denver, San Antonio, San Francisco, Cincinnati, Kent County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Violence Prevention – Little Rock, San Bernardino, Oakland, Santa Rosa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Mental health – 8 counties in Missouri, 3 counties in Ohio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altLang="en-US" sz="2000" dirty="0">
                <a:cs typeface="ＭＳ Ｐゴシック" charset="0"/>
              </a:rPr>
              <a:t>Soda – Philadelphia, San Francisco, Oakland, Albany, Berkeley, Boulder</a:t>
            </a: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457" y="459751"/>
            <a:ext cx="9855199" cy="564321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r>
              <a:rPr lang="en-US" altLang="en-US" sz="4267" dirty="0">
                <a:ea typeface="MS PGothic" charset="-128"/>
                <a:cs typeface="ＭＳ Ｐゴシック" charset="0"/>
              </a:rPr>
              <a:t>An Emerging Movement</a:t>
            </a:r>
          </a:p>
        </p:txBody>
      </p:sp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775066" y="1487281"/>
            <a:ext cx="6563283" cy="41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CHILDREN’S FUNDS IN U.S.</a:t>
            </a:r>
          </a:p>
        </p:txBody>
      </p:sp>
      <p:pic>
        <p:nvPicPr>
          <p:cNvPr id="10" name="Picture 8" descr="children-silhouet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477309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42" r="12081"/>
          <a:stretch/>
        </p:blipFill>
        <p:spPr>
          <a:xfrm>
            <a:off x="6898034" y="1352021"/>
            <a:ext cx="4926427" cy="41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12364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5650"/>
            <a:ext cx="12192000" cy="1143882"/>
          </a:xfrm>
          <a:solidFill>
            <a:srgbClr val="E6AF00"/>
          </a:solidFill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b="1" dirty="0"/>
              <a:t>     </a:t>
            </a:r>
            <a:r>
              <a:rPr lang="en-US" b="1" dirty="0">
                <a:solidFill>
                  <a:schemeClr val="tx1"/>
                </a:solidFill>
              </a:rPr>
              <a:t>ELECTIONS 2016 &amp; 2018: WHAT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9130"/>
            <a:ext cx="12192000" cy="6375961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NAPA – 45% 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MARIN – </a:t>
            </a:r>
            <a:r>
              <a:rPr lang="en-US" sz="3200" b="1" dirty="0">
                <a:solidFill>
                  <a:srgbClr val="C00000"/>
                </a:solidFill>
              </a:rPr>
              <a:t>63%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SOLANO – 59%***/45%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SACRAMENTO – </a:t>
            </a:r>
            <a:r>
              <a:rPr lang="en-US" sz="3200" b="1" dirty="0">
                <a:solidFill>
                  <a:srgbClr val="C00000"/>
                </a:solidFill>
              </a:rPr>
              <a:t>65.8%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RICHMOND – 76, 65, 63%***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ALAMEDA – </a:t>
            </a:r>
            <a:r>
              <a:rPr lang="en-US" sz="3200" b="1" dirty="0">
                <a:solidFill>
                  <a:srgbClr val="C00000"/>
                </a:solidFill>
              </a:rPr>
              <a:t>66.2%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SAN FRANCISCO – </a:t>
            </a:r>
            <a:r>
              <a:rPr lang="en-US" sz="3200" b="1" dirty="0">
                <a:solidFill>
                  <a:srgbClr val="C00000"/>
                </a:solidFill>
              </a:rPr>
              <a:t>50.9%**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OAKLAND – </a:t>
            </a:r>
            <a:r>
              <a:rPr lang="en-US" sz="3200" b="1" dirty="0">
                <a:solidFill>
                  <a:srgbClr val="C00000"/>
                </a:solidFill>
              </a:rPr>
              <a:t>61.8%**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SAN JOQUIN COUNTY – </a:t>
            </a:r>
            <a:r>
              <a:rPr lang="en-US" sz="3200" b="1" dirty="0">
                <a:solidFill>
                  <a:srgbClr val="C00000"/>
                </a:solidFill>
              </a:rPr>
              <a:t>63.5%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CAPITOLA – 75%***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38" y="2481882"/>
            <a:ext cx="1784314" cy="1215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230" y="2732156"/>
            <a:ext cx="1324955" cy="1324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542" y="2717166"/>
            <a:ext cx="1784314" cy="1339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00" y="5871345"/>
            <a:ext cx="1967358" cy="964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856" y="1246914"/>
            <a:ext cx="2244389" cy="83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708" y="1078232"/>
            <a:ext cx="2360410" cy="1289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06" y="4316015"/>
            <a:ext cx="1784314" cy="980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5136DC-0390-4D05-822B-D061F819D7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5050" y="4376118"/>
            <a:ext cx="1941560" cy="1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0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7" name="Picture 5" descr="FUNDINGtheNEXTGEN-logo-f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33" y="1708151"/>
            <a:ext cx="2777067" cy="2956983"/>
          </a:xfrm>
          <a:prstGeom prst="rect">
            <a:avLst/>
          </a:prstGeom>
          <a:noFill/>
          <a:ln w="38100">
            <a:solidFill>
              <a:srgbClr val="EBAB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itle 2"/>
          <p:cNvSpPr>
            <a:spLocks noGrp="1"/>
          </p:cNvSpPr>
          <p:nvPr>
            <p:ph type="ctrTitle"/>
          </p:nvPr>
        </p:nvSpPr>
        <p:spPr>
          <a:xfrm>
            <a:off x="4375150" y="2593227"/>
            <a:ext cx="7086600" cy="1186830"/>
          </a:xfrm>
        </p:spPr>
        <p:txBody>
          <a:bodyPr/>
          <a:lstStyle/>
          <a:p>
            <a:r>
              <a:rPr lang="en-US" altLang="en-US" sz="7200" dirty="0"/>
              <a:t>FIRST 5 EXAMPLES</a:t>
            </a:r>
            <a:br>
              <a:rPr lang="en-US" altLang="en-US" sz="7200" dirty="0"/>
            </a:br>
            <a:endParaRPr lang="en-US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55415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136" y="1328695"/>
            <a:ext cx="12195672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MARIN STORY</a:t>
            </a:r>
          </a:p>
        </p:txBody>
      </p:sp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142097" y="2444713"/>
            <a:ext cx="5950231" cy="4348487"/>
          </a:xfrm>
        </p:spPr>
        <p:txBody>
          <a:bodyPr>
            <a:normAutofit/>
          </a:bodyPr>
          <a:lstStyle/>
          <a:p>
            <a:endParaRPr lang="en-US" altLang="en-US" b="1" dirty="0"/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538" y="322487"/>
            <a:ext cx="4887449" cy="1001221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 </a:t>
            </a:r>
          </a:p>
        </p:txBody>
      </p:sp>
      <p:pic>
        <p:nvPicPr>
          <p:cNvPr id="9" name="Picture 8" descr="MarinStrongStart-Logo.jpg">
            <a:extLst>
              <a:ext uri="{FF2B5EF4-FFF2-40B4-BE49-F238E27FC236}">
                <a16:creationId xmlns:a16="http://schemas.microsoft.com/office/drawing/2014/main" id="{31A196C2-7203-410B-95AE-6D31A3FF9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72" y="22628"/>
            <a:ext cx="2128074" cy="12629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8FD697-785B-4891-979E-812C731B7009}"/>
              </a:ext>
            </a:extLst>
          </p:cNvPr>
          <p:cNvSpPr/>
          <p:nvPr/>
        </p:nvSpPr>
        <p:spPr>
          <a:xfrm>
            <a:off x="519471" y="2150825"/>
            <a:ext cx="595023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2009 - Formed MarinKids  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Debated options for local revenue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2012 – Decision to create sales tax measure – WHY:  survey by Parent Voices, promising polls, support from Board of Supervisors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Developed Governance and Spending plan.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2014 - Postponed putting measure on 2014 ballot due to competing public safety measure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2016 - Supervisors placed on ballot – conducted traditional campaign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Created campaign committee – Strong Start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Lost with 63% of vote. 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WHY? 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Bottom of ballot    Focus on Presidential</a:t>
            </a:r>
          </a:p>
          <a:p>
            <a:pPr lvl="2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Not enough $         Not universal</a:t>
            </a:r>
          </a:p>
          <a:p>
            <a:pPr lvl="2"/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9D192-1CE7-4943-998E-A22268F688F4}"/>
              </a:ext>
            </a:extLst>
          </p:cNvPr>
          <p:cNvSpPr/>
          <p:nvPr/>
        </p:nvSpPr>
        <p:spPr>
          <a:xfrm>
            <a:off x="7975203" y="1779687"/>
            <a:ext cx="380638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Essential element: Marinkids, a coalition of organizations and local leaders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Critical to building the case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Got broad buy-in for a children’s agenda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Neutral player with no hidden agenda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Shepherded public education on children issues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Produced Action Guide – used by providers and policy folks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Grassroots and Grass tops represented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CHALLENGE: Became too grass-tops, risk-averse, timid</a:t>
            </a:r>
          </a:p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pic>
        <p:nvPicPr>
          <p:cNvPr id="8" name="Picture 2" descr="First 5 Marin">
            <a:extLst>
              <a:ext uri="{FF2B5EF4-FFF2-40B4-BE49-F238E27FC236}">
                <a16:creationId xmlns:a16="http://schemas.microsoft.com/office/drawing/2014/main" id="{40EEADDD-A522-4C12-84C2-FFCAD795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5" y="157663"/>
            <a:ext cx="3077864" cy="105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56ADE5-9790-40CF-883B-A14AC16FF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21" y="70087"/>
            <a:ext cx="1839633" cy="1253621"/>
          </a:xfrm>
          <a:prstGeom prst="rect">
            <a:avLst/>
          </a:prstGeom>
        </p:spPr>
      </p:pic>
      <p:pic>
        <p:nvPicPr>
          <p:cNvPr id="1028" name="Picture 4" descr="Image result for marinkids">
            <a:extLst>
              <a:ext uri="{FF2B5EF4-FFF2-40B4-BE49-F238E27FC236}">
                <a16:creationId xmlns:a16="http://schemas.microsoft.com/office/drawing/2014/main" id="{A52F1A4F-8E98-45EC-86E1-F9E10564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8" y="0"/>
            <a:ext cx="1310988" cy="13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42332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49ED-1EC5-4FBC-95B9-980A86EF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24" y="676275"/>
            <a:ext cx="6348057" cy="1308588"/>
          </a:xfrm>
        </p:spPr>
        <p:txBody>
          <a:bodyPr/>
          <a:lstStyle/>
          <a:p>
            <a:r>
              <a:rPr lang="en-US" sz="2400" b="1" dirty="0">
                <a:cs typeface="Times New Roman" panose="02020603050405020304" pitchFamily="18" charset="0"/>
              </a:rPr>
              <a:t>Alameda County Children’s Health and Child Care and Initiative (Care for our Kids) – Measure C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961E-8FB9-4946-8E2A-28A7A189D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28" y="2456600"/>
            <a:ext cx="10003808" cy="4052757"/>
          </a:xfrm>
        </p:spPr>
        <p:txBody>
          <a:bodyPr>
            <a:no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County-Wide Half-Percent Sales Tax Measure, (2</a:t>
            </a:r>
            <a:r>
              <a:rPr lang="en-US" baseline="300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attempt); Election March 3</a:t>
            </a:r>
            <a:r>
              <a:rPr lang="en-US" baseline="300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2020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endParaRPr lang="en-US" sz="6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$150 million/year 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funding for Child Care &amp; Early Education (80%) &amp; Children’s Hospital Trauma Center (20%)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endParaRPr lang="en-US" sz="6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Driven (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 Voices, Resource &amp; Referral Agencies, Labor, UCSF Benioff Children’s Hospital Oakland, Providers and ECE stakeholders</a:t>
            </a:r>
            <a:r>
              <a:rPr lang="en-US" dirty="0">
                <a:solidFill>
                  <a:srgbClr val="3E3E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community accountability, First 5 Alameda identified as Administrator of the 80% ECE Fund</a:t>
            </a: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endParaRPr lang="en-US" sz="8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access to </a:t>
            </a: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enrollments 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rates 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support </a:t>
            </a: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care for participating providers, ensuring </a:t>
            </a: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wages</a:t>
            </a: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a min. of $15 with annual increase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2F78C-3CFC-46E8-9C94-76896A77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42799-31AF-4FF8-9D79-C1A3E01FB207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2F57F921-82B2-4BE6-A8CE-2C4AB1BB9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5" y="213096"/>
            <a:ext cx="3494540" cy="2011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0E4EA4-D96F-45EB-AD2E-4AE4060E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52" y="620432"/>
            <a:ext cx="1674128" cy="11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9803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2BCB-1685-48EF-A70F-56B658D5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528" y="973668"/>
            <a:ext cx="7650838" cy="706964"/>
          </a:xfrm>
        </p:spPr>
        <p:txBody>
          <a:bodyPr/>
          <a:lstStyle/>
          <a:p>
            <a:r>
              <a:rPr lang="en-US" sz="2400" b="1" dirty="0">
                <a:cs typeface="Times New Roman" panose="02020603050405020304" pitchFamily="18" charset="0"/>
              </a:rPr>
              <a:t>Alameda County Children’s Health and Child Care and Initiative (Care for our Kids) – Measure C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6BEB-27E7-4139-833D-68DB27093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17" y="2207713"/>
            <a:ext cx="10417921" cy="3933778"/>
          </a:xfrm>
        </p:spPr>
        <p:txBody>
          <a:bodyPr>
            <a:noAutofit/>
          </a:bodyPr>
          <a:lstStyle/>
          <a:p>
            <a:pPr marL="0" lvl="0" indent="0" defTabSz="914400"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Negotiating and compromising across stakeholders in development of a codified ordinance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Readying the system for an infusion of funding 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organization (e.g. office space, financial modeling, technology, staffing growth, contracts)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field with stakeholders (e.g. workforce, facilities, reporting, technology, outreach &amp; recruitment)</a:t>
            </a:r>
          </a:p>
          <a:p>
            <a:pPr marL="0" indent="0" defTabSz="914400"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en-US" b="1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Learned: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 understanding and articulation of community need, and policy opportunity…use KRA research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Articulate administrative competency (e.g. financial management, contract administration, programmatic expertise)</a:t>
            </a: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F1F62-1190-4DB4-894F-56BE3C494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42799-31AF-4FF8-9D79-C1A3E01FB207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2FF28-99FA-43D2-BDD6-FCE4890F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52" y="620432"/>
            <a:ext cx="1674128" cy="11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28228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/>
              </a:rPr>
              <a:t>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0000"/>
                </a:solidFill>
                <a:latin typeface="Arial"/>
              </a:rPr>
              <a:t>                   </a:t>
            </a:r>
            <a:r>
              <a:rPr lang="en-US" altLang="en-US" sz="3200" b="1" dirty="0">
                <a:solidFill>
                  <a:schemeClr val="bg1"/>
                </a:solidFill>
                <a:latin typeface="Arial"/>
              </a:rPr>
              <a:t>Each strategy has built-in resistance.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83" y="576889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-130174" y="2424642"/>
            <a:ext cx="8229600" cy="4265082"/>
          </a:xfrm>
        </p:spPr>
        <p:txBody>
          <a:bodyPr>
            <a:normAutofit fontScale="25000" lnSpcReduction="20000"/>
          </a:bodyPr>
          <a:lstStyle/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1. Reallocate existing dollars</a:t>
            </a: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2. Generate new dollars</a:t>
            </a: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3000" b="1" dirty="0">
              <a:solidFill>
                <a:srgbClr val="000000"/>
              </a:solidFill>
              <a:latin typeface="Arial"/>
            </a:endParaRPr>
          </a:p>
          <a:p>
            <a:pPr marL="914400" lvl="2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3000" b="1" dirty="0">
                <a:solidFill>
                  <a:srgbClr val="000000"/>
                </a:solidFill>
                <a:latin typeface="Arial"/>
              </a:rPr>
              <a:t>Three arenas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Budget process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Legislative policies</a:t>
            </a:r>
          </a:p>
          <a:p>
            <a:pPr marL="1371600" lvl="3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12800" b="1" dirty="0">
                <a:solidFill>
                  <a:srgbClr val="000000"/>
                </a:solidFill>
                <a:latin typeface="Arial"/>
              </a:rPr>
              <a:t>Ballot  </a:t>
            </a:r>
          </a:p>
          <a:p>
            <a:pPr marL="0" lvl="0" indent="0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1800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endParaRPr lang="en-US" altLang="en-US" sz="2100" b="1" dirty="0">
              <a:solidFill>
                <a:srgbClr val="000000"/>
              </a:solidFill>
              <a:latin typeface="Arial"/>
            </a:endParaRPr>
          </a:p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0" indent="0">
              <a:buNone/>
            </a:pPr>
            <a:endParaRPr lang="en-US" altLang="en-US" sz="40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8010" y="138546"/>
            <a:ext cx="9807835" cy="1280776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br>
              <a:rPr lang="en-US" altLang="en-US" sz="2400" dirty="0">
                <a:cs typeface="ＭＳ Ｐゴシック" charset="0"/>
              </a:rPr>
            </a:br>
            <a:r>
              <a:rPr lang="en-US" altLang="en-US" sz="40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ONLY 2 WAYS TO GET PUBLIC DOLLARS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43A975-DCE5-4D12-A959-B462D7945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886" y="2239860"/>
            <a:ext cx="5608608" cy="57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9843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1593851"/>
            <a:ext cx="8428347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 DIEGO ECE COALITION</a:t>
            </a:r>
          </a:p>
        </p:txBody>
      </p:sp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2435" y="2340528"/>
            <a:ext cx="7895979" cy="434848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Came together to influence CA budget decisions last spring.</a:t>
            </a:r>
          </a:p>
          <a:p>
            <a:r>
              <a:rPr lang="en-US" dirty="0"/>
              <a:t>Key coalition supporters and partners included the community foundation, political champions, and workforce sector.</a:t>
            </a:r>
          </a:p>
          <a:p>
            <a:r>
              <a:rPr lang="en-US" dirty="0"/>
              <a:t>Organic next step: What to do collectively in San Diego for our sustainability.  </a:t>
            </a:r>
          </a:p>
          <a:p>
            <a:r>
              <a:rPr lang="en-US" dirty="0"/>
              <a:t>Built on synergy from past initiatives, new research and media attention which created a new urgency across sectors and with elected officials. </a:t>
            </a:r>
          </a:p>
          <a:p>
            <a:r>
              <a:rPr lang="en-US" dirty="0"/>
              <a:t>Coalition established its first budget priority – addressing loss of Quality Preschool Initiative – asking for $3.4M would go through First 5.</a:t>
            </a:r>
          </a:p>
          <a:p>
            <a:r>
              <a:rPr lang="en-US" dirty="0"/>
              <a:t>In February, began strategy to influence local budget – addressing Board of Supervisors for addition to local budget.  </a:t>
            </a:r>
          </a:p>
          <a:p>
            <a:r>
              <a:rPr lang="en-US" dirty="0"/>
              <a:t>Campaign plans include letters, meetings, testimony. </a:t>
            </a:r>
          </a:p>
          <a:p>
            <a:r>
              <a:rPr lang="en-US" dirty="0"/>
              <a:t>Unique role of First 5 in budget advocacy – what to consider.</a:t>
            </a:r>
          </a:p>
          <a:p>
            <a:r>
              <a:rPr lang="en-US" dirty="0"/>
              <a:t>Coalition members “are all passionate about the families we work with, and genuinely enjoy each other.”</a:t>
            </a:r>
            <a:endParaRPr lang="en-US" altLang="en-US" b="1" dirty="0"/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5219" y="592630"/>
            <a:ext cx="5832689" cy="1001221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5FA403-93A6-4ADE-8DEB-A2165AFD3311}"/>
              </a:ext>
            </a:extLst>
          </p:cNvPr>
          <p:cNvSpPr/>
          <p:nvPr/>
        </p:nvSpPr>
        <p:spPr>
          <a:xfrm>
            <a:off x="8428346" y="166568"/>
            <a:ext cx="3551219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</a:rPr>
              <a:t>Coalition Engaged With: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The Chicano Federation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Cajon Valley Union School District,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Early Childhood Programs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Child Development Associates (CDA)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Children’s Paradise Preschool &amp; Infant Centers Inc.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Coronado Unified School District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Educational Enrichment Systems (EES)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Escondido Community 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First 5 San Diego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Child Development Center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The San Diego Foundation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Neighborhood House Association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Metropolitan Area Advisory Committee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Grossmont College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Higher Learning Academy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Parent Voices San Diego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Man. Empire Unified School District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San Ysidro School District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San Diego for Every Child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San Diego County Office of Education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San Diego Workforce Partnership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SAY San Diego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South Bay Union School District</a:t>
            </a:r>
          </a:p>
          <a:p>
            <a:r>
              <a:rPr lang="en-US" sz="16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YMCA Childcare Resource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3D13FC-53A6-4799-938B-7F5AD4AF9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970" y="335845"/>
            <a:ext cx="1829737" cy="1216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53C5E9-7127-4B38-829C-936B30A97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540" y="345176"/>
            <a:ext cx="1756923" cy="1216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D31B2-14C9-4B92-B115-2BB4225BF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646" y="346076"/>
            <a:ext cx="1603444" cy="121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70323F-3D25-4F4F-9B49-5EAB5D515D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052" y="345176"/>
            <a:ext cx="1746611" cy="122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38600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7E1C8F-2465-DF45-81B6-E2BB40A29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32" r="23266"/>
          <a:stretch/>
        </p:blipFill>
        <p:spPr>
          <a:xfrm>
            <a:off x="6844152" y="3323980"/>
            <a:ext cx="1828260" cy="21648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90DEAC-33A1-6945-A60D-D41FF2544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36" r="31235"/>
          <a:stretch/>
        </p:blipFill>
        <p:spPr>
          <a:xfrm>
            <a:off x="6844151" y="3332625"/>
            <a:ext cx="1828259" cy="215618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BF3C736-CF7A-B644-8302-637453C0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91" y="315380"/>
            <a:ext cx="10515600" cy="574297"/>
          </a:xfrm>
        </p:spPr>
        <p:txBody>
          <a:bodyPr/>
          <a:lstStyle/>
          <a:p>
            <a:r>
              <a:rPr lang="en-US" sz="3600" dirty="0"/>
              <a:t>Funding Early Childhood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F617AF9-557B-F54B-A87D-7FCDCE77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300" normalizeH="0" baseline="0" noProof="0" dirty="0">
                <a:ln>
                  <a:noFill/>
                </a:ln>
                <a:solidFill>
                  <a:srgbClr val="51B34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WWW.FIRST5MONTEREY.ORG | 831-444-8549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DF1405-B78C-1041-82BE-79CEEE4E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B347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2020 Child Health, Education, and Care Summit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448DD-7C55-D64E-9845-379E3BD6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B1755-70C6-0A4B-AD96-18A172FD0B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287D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9287D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31F78CB-FF36-5C4F-AD96-C1A01026056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7291" y="848962"/>
            <a:ext cx="5616472" cy="5527935"/>
          </a:xfrm>
        </p:spPr>
        <p:txBody>
          <a:bodyPr/>
          <a:lstStyle/>
          <a:p>
            <a:r>
              <a:rPr lang="en-US" sz="2400" dirty="0"/>
              <a:t>Strategies:</a:t>
            </a:r>
          </a:p>
          <a:p>
            <a:pPr lvl="1"/>
            <a:r>
              <a:rPr lang="en-US" dirty="0"/>
              <a:t>Advocating for County cannabis revenue</a:t>
            </a:r>
          </a:p>
          <a:p>
            <a:pPr lvl="1"/>
            <a:r>
              <a:rPr lang="en-US" dirty="0"/>
              <a:t>Polling for a local ballot measure</a:t>
            </a:r>
          </a:p>
          <a:p>
            <a:r>
              <a:rPr lang="en-US" sz="2400" dirty="0"/>
              <a:t>Challenges:</a:t>
            </a:r>
          </a:p>
          <a:p>
            <a:pPr lvl="1"/>
            <a:r>
              <a:rPr lang="en-US" dirty="0"/>
              <a:t>Communicating early childhood easily</a:t>
            </a:r>
          </a:p>
          <a:p>
            <a:pPr lvl="1"/>
            <a:r>
              <a:rPr lang="en-US" dirty="0"/>
              <a:t>No sense of urgency for early childhood</a:t>
            </a:r>
          </a:p>
          <a:p>
            <a:pPr lvl="1"/>
            <a:r>
              <a:rPr lang="en-US" dirty="0"/>
              <a:t>Need to ‘put on our own mask first’</a:t>
            </a:r>
          </a:p>
          <a:p>
            <a:pPr lvl="1"/>
            <a:r>
              <a:rPr lang="en-US" dirty="0"/>
              <a:t>Shifting paradigms creates uncertainty/fear</a:t>
            </a:r>
          </a:p>
          <a:p>
            <a:r>
              <a:rPr lang="en-US" sz="2400" dirty="0"/>
              <a:t>Lessons:</a:t>
            </a:r>
          </a:p>
          <a:p>
            <a:pPr lvl="1"/>
            <a:r>
              <a:rPr lang="en-US" dirty="0"/>
              <a:t>Those that know us </a:t>
            </a:r>
            <a:r>
              <a:rPr lang="en-US" b="1" i="1" dirty="0"/>
              <a:t>love </a:t>
            </a:r>
            <a:r>
              <a:rPr lang="en-US" dirty="0"/>
              <a:t>us; most don’t know us</a:t>
            </a:r>
          </a:p>
          <a:p>
            <a:pPr lvl="1"/>
            <a:r>
              <a:rPr lang="en-US" dirty="0"/>
              <a:t>Local advocacy key</a:t>
            </a:r>
          </a:p>
          <a:p>
            <a:pPr lvl="1"/>
            <a:r>
              <a:rPr lang="en-US" dirty="0"/>
              <a:t>Partnerships are critical</a:t>
            </a:r>
          </a:p>
          <a:p>
            <a:pPr lvl="1"/>
            <a:r>
              <a:rPr lang="en-US" dirty="0"/>
              <a:t>Relationships matter</a:t>
            </a:r>
          </a:p>
          <a:p>
            <a:pPr lvl="1"/>
            <a:r>
              <a:rPr lang="en-US" dirty="0"/>
              <a:t>Multiple approaches needed</a:t>
            </a:r>
          </a:p>
        </p:txBody>
      </p:sp>
      <p:pic>
        <p:nvPicPr>
          <p:cNvPr id="2050" name="Picture 2" hidden="1">
            <a:extLst>
              <a:ext uri="{FF2B5EF4-FFF2-40B4-BE49-F238E27FC236}">
                <a16:creationId xmlns:a16="http://schemas.microsoft.com/office/drawing/2014/main" id="{C02A9A0D-F96D-EC48-AB03-0C3D7ABD6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991"/>
            <a:ext cx="121920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A45C9E-FEF7-EC41-96FB-C4B4653D5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713" y="1303015"/>
            <a:ext cx="2892368" cy="19282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797" y="3921171"/>
            <a:ext cx="2662201" cy="1986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64" y="624777"/>
            <a:ext cx="2986145" cy="223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Mechanisms Explored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dirty="0"/>
              <a:t>Pay for Success (Social Impact Bond)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Ballot measure – Sales Tax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Fee on single-use plastics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City dedicate local cannabis tax revenue</a:t>
            </a:r>
          </a:p>
          <a:p>
            <a:pPr>
              <a:spcAft>
                <a:spcPts val="1800"/>
              </a:spcAft>
            </a:pPr>
            <a:r>
              <a:rPr lang="en-US" sz="3200" dirty="0"/>
              <a:t>Cannabis industry “partnerships” </a:t>
            </a:r>
          </a:p>
        </p:txBody>
      </p:sp>
    </p:spTree>
    <p:extLst>
      <p:ext uri="{BB962C8B-B14F-4D97-AF65-F5344CB8AC3E}">
        <p14:creationId xmlns:p14="http://schemas.microsoft.com/office/powerpoint/2010/main" val="4898962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383" y="1825625"/>
            <a:ext cx="7706967" cy="4351338"/>
          </a:xfrm>
        </p:spPr>
        <p:txBody>
          <a:bodyPr>
            <a:normAutofit/>
          </a:bodyPr>
          <a:lstStyle/>
          <a:p>
            <a:pPr marL="522288" indent="-287338">
              <a:spcAft>
                <a:spcPts val="1800"/>
              </a:spcAft>
            </a:pPr>
            <a:r>
              <a:rPr lang="en-US" sz="3200" dirty="0"/>
              <a:t>Recurring natural disasters have exacerbated competing priorities</a:t>
            </a:r>
          </a:p>
          <a:p>
            <a:pPr marL="522288" indent="-287338">
              <a:spcAft>
                <a:spcPts val="1800"/>
              </a:spcAft>
            </a:pPr>
            <a:r>
              <a:rPr lang="en-US" sz="3200" dirty="0"/>
              <a:t>Fundraising </a:t>
            </a:r>
          </a:p>
          <a:p>
            <a:pPr marL="522288" indent="-287338">
              <a:spcAft>
                <a:spcPts val="1800"/>
              </a:spcAft>
            </a:pPr>
            <a:r>
              <a:rPr lang="en-US" sz="3200" dirty="0"/>
              <a:t>Plastics &amp; cannabis: unsustainable declining revenue sources</a:t>
            </a:r>
          </a:p>
          <a:p>
            <a:pPr marL="522288" indent="-287338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26016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2383" y="1825625"/>
            <a:ext cx="7706967" cy="4351338"/>
          </a:xfrm>
        </p:spPr>
        <p:txBody>
          <a:bodyPr>
            <a:normAutofit/>
          </a:bodyPr>
          <a:lstStyle/>
          <a:p>
            <a:pPr marL="522288" indent="-287338">
              <a:spcAft>
                <a:spcPts val="1800"/>
              </a:spcAft>
            </a:pPr>
            <a:r>
              <a:rPr lang="en-US" sz="3200" dirty="0"/>
              <a:t>Keep the long view &amp; build political capital </a:t>
            </a:r>
          </a:p>
          <a:p>
            <a:pPr marL="522288" indent="-287338">
              <a:spcAft>
                <a:spcPts val="1800"/>
              </a:spcAft>
            </a:pPr>
            <a:r>
              <a:rPr lang="en-US" sz="3200" dirty="0"/>
              <a:t>Legal opinion &amp; polling are critical</a:t>
            </a:r>
          </a:p>
          <a:p>
            <a:pPr marL="522288" indent="-287338">
              <a:spcAft>
                <a:spcPts val="1800"/>
              </a:spcAft>
            </a:pPr>
            <a:r>
              <a:rPr lang="en-US" sz="3200" dirty="0"/>
              <a:t>Local First 5 Commission as administrator of revenue is feasible</a:t>
            </a:r>
          </a:p>
          <a:p>
            <a:pPr marL="522288" indent="-287338"/>
            <a:endParaRPr lang="en-US" sz="3200" dirty="0"/>
          </a:p>
          <a:p>
            <a:pPr marL="522288" indent="-287338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999431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3D6EF-CA8A-40D3-8017-FD9157C575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8CF97-016A-4C8F-8203-34F4D9AAB6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9320FF18-3A2B-4429-9A98-5D947DE6159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482" y="166600"/>
          <a:ext cx="11895823" cy="669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320FF18-3A2B-4429-9A98-5D947DE615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482" y="166600"/>
                        <a:ext cx="11895823" cy="669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9949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49ED-1EC5-4FBC-95B9-980A86EF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676275"/>
            <a:ext cx="7353300" cy="1308588"/>
          </a:xfrm>
        </p:spPr>
        <p:txBody>
          <a:bodyPr/>
          <a:lstStyle/>
          <a:p>
            <a:r>
              <a:rPr lang="en-US" sz="2400" b="1" dirty="0">
                <a:cs typeface="Times New Roman" panose="02020603050405020304" pitchFamily="18" charset="0"/>
              </a:rPr>
              <a:t>San Francisco – Local Children’s Initiatives, including First 5 Administered Preschool for All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961E-8FB9-4946-8E2A-28A7A189D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5" y="3073400"/>
            <a:ext cx="10822675" cy="4142887"/>
          </a:xfrm>
        </p:spPr>
        <p:txBody>
          <a:bodyPr>
            <a:noAutofit/>
          </a:bodyPr>
          <a:lstStyle/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County-Wide Public Education and Enrichment Fund, 2004 general fund set-aside,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of Sups driven with community support (School District, non-profits, community advocates, parents) with community accountability, First 5 SF identified as Administrator of the PFA Fund.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PEEF grew to $77 mil in FY 13-14.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funding for public schools (two-thirds) and Preschool for All (PFA) (one-third); Increased access to quality care, particularly for 4-year old's,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November 2014 reauthorized together with the Children’s Fund as “</a:t>
            </a:r>
            <a:r>
              <a:rPr lang="en-US" sz="1600" b="1" dirty="0"/>
              <a:t>Children and Families First" City Funds, Tax and Administration Proposal, Proposition C,  Total funding exceeds $200 mil. annually.</a:t>
            </a:r>
            <a:endParaRPr lang="en-US" sz="1600" dirty="0">
              <a:solidFill>
                <a:srgbClr val="2C2C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ordinance, Children and Families First, which includes PFA, sunsets in 25 years.(2040), </a:t>
            </a:r>
          </a:p>
          <a:p>
            <a:pPr lvl="0" defTabSz="914400"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2C2C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 is now administered through the Office of Early Care and Education</a:t>
            </a:r>
          </a:p>
          <a:p>
            <a:pPr marL="0" lvl="0" indent="0" defTabSz="914400"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2F78C-3CFC-46E8-9C94-76896A77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42799-31AF-4FF8-9D79-C1A3E01FB207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8" name="Picture 4" descr="https://ecesf.org/wp-content/uploads/2019/07/PropCJuly3Hearing.jpg">
            <a:extLst>
              <a:ext uri="{FF2B5EF4-FFF2-40B4-BE49-F238E27FC236}">
                <a16:creationId xmlns:a16="http://schemas.microsoft.com/office/drawing/2014/main" id="{B0C06DB2-2511-4A70-96AA-F0CBE5DA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97043"/>
            <a:ext cx="3795712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743676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F49ED-1EC5-4FBC-95B9-980A86EF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6" y="855180"/>
            <a:ext cx="7353300" cy="1510334"/>
          </a:xfrm>
        </p:spPr>
        <p:txBody>
          <a:bodyPr/>
          <a:lstStyle/>
          <a:p>
            <a:r>
              <a:rPr lang="en-US" sz="1600" b="1" dirty="0"/>
              <a:t>When expanding funds are forthcoming, the youngest often come last.  0-5 after other children and youth.  0-2 after 3-5.  First 5, by its very charge, must be the champion for families with infants and toddlers who often face the greatest barriers to accessing quality childcare.</a:t>
            </a:r>
            <a:br>
              <a:rPr lang="en-US" sz="1600" b="1" dirty="0"/>
            </a:br>
            <a:r>
              <a:rPr lang="en-US" sz="1600" b="1" dirty="0"/>
              <a:t>                               </a:t>
            </a:r>
            <a:br>
              <a:rPr lang="en-US" sz="1600" b="1" dirty="0"/>
            </a:br>
            <a:r>
              <a:rPr lang="en-US" sz="2000" b="1" dirty="0"/>
              <a:t>                                                                            </a:t>
            </a:r>
            <a:r>
              <a:rPr lang="en-US" sz="2400" b="1" dirty="0"/>
              <a:t>LESSONS</a:t>
            </a:r>
            <a:r>
              <a:rPr lang="en-US" sz="2000" b="1" dirty="0"/>
              <a:t>                               </a:t>
            </a:r>
            <a:br>
              <a:rPr lang="en-US" sz="1600" b="1" dirty="0"/>
            </a:br>
            <a:r>
              <a:rPr lang="en-US" sz="1600" b="1" dirty="0"/>
              <a:t>                                  </a:t>
            </a:r>
            <a:br>
              <a:rPr lang="en-US" sz="1600" b="1" dirty="0"/>
            </a:br>
            <a:endParaRPr lang="en-US" sz="1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B961E-8FB9-4946-8E2A-28A7A189D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" y="2564095"/>
            <a:ext cx="10822675" cy="4142887"/>
          </a:xfrm>
        </p:spPr>
        <p:txBody>
          <a:bodyPr>
            <a:no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Have to understand the political context; Advocates are your partners if you listen and work with them.  You need internal and external champions.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Community driven design and response to need leads to improved program design as long as children and families remain at the center of the planning. 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Partnership is EVERYTHING - Public agency partners, elected officials, community leaders, CBO’s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Program breadth and depth is important to real change and that takes real money.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Leadership matters.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Outsourcing the work is nimble and creates important partners increasing the external support . Also keeps resources close to communities and families.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Data and accountability for programs is important in garnering support and getting initiatives renewed.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400" b="1" dirty="0"/>
              <a:t>2/3rds votes is a difficult threshold but can be achieved - 50+1 is much more achievable.</a:t>
            </a:r>
          </a:p>
          <a:p>
            <a:pPr marL="0" indent="0">
              <a:buNone/>
            </a:pPr>
            <a:r>
              <a:rPr lang="en-US" sz="1400" b="1" dirty="0"/>
              <a:t>Note – SF voters approved an infant toddler initiative which raised $125 mil. For quality ECE for I/T’s.  This measure is tied up in the courts around the 50+1 threshold.  Won it’s first court decision.  But is continuing through appeals.</a:t>
            </a:r>
          </a:p>
          <a:p>
            <a:pPr marL="0" lvl="0" indent="0" defTabSz="914400"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2F78C-3CFC-46E8-9C94-76896A771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42799-31AF-4FF8-9D79-C1A3E01FB207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8" name="Picture 4" descr="https://ecesf.org/wp-content/uploads/2019/07/PropCJuly3Hearing.jpg">
            <a:extLst>
              <a:ext uri="{FF2B5EF4-FFF2-40B4-BE49-F238E27FC236}">
                <a16:creationId xmlns:a16="http://schemas.microsoft.com/office/drawing/2014/main" id="{B0C06DB2-2511-4A70-96AA-F0CBE5DA3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97043"/>
            <a:ext cx="3795712" cy="239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307700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823E-1D23-734B-8E97-46625236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70F8E-691C-1D4E-A587-D42F0903E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What alterative revenue streams are you exploring and/or contemplating in your county for children’s services? </a:t>
            </a:r>
          </a:p>
          <a:p>
            <a:r>
              <a:rPr lang="en-US" sz="2400" b="1" dirty="0"/>
              <a:t>Who are your critical partners in this work? </a:t>
            </a:r>
          </a:p>
          <a:p>
            <a:r>
              <a:rPr lang="en-US" sz="2400" b="1" dirty="0"/>
              <a:t>Are there revenue streams you are not interested in exploring? </a:t>
            </a:r>
          </a:p>
          <a:p>
            <a:r>
              <a:rPr lang="en-US" sz="2400" b="1" dirty="0"/>
              <a:t>What did today’s presentation spark for you?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461AD-7823-7044-AFFE-F05303D3A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42799-31AF-4FF8-9D79-C1A3E01FB207}" type="slidenum">
              <a:rPr lang="en-US" noProof="0" smtClean="0"/>
              <a:t>48</a:t>
            </a:fld>
            <a:endParaRPr lang="en-US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BF338-5C1C-C342-BCC0-576844AD8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457" y="17937"/>
            <a:ext cx="2891544" cy="215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32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0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FUNDING THE NEXT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0" y="1625600"/>
            <a:ext cx="8815203" cy="4904509"/>
          </a:xfrm>
        </p:spPr>
        <p:txBody>
          <a:bodyPr>
            <a:normAutofit/>
          </a:bodyPr>
          <a:lstStyle/>
          <a:p>
            <a:r>
              <a:rPr lang="en-US" dirty="0"/>
              <a:t>Provides technical assistance to coalitions working on local funding streams for children and youth</a:t>
            </a:r>
          </a:p>
          <a:p>
            <a:r>
              <a:rPr lang="en-US" dirty="0"/>
              <a:t>Sponsors learning communities and conferences</a:t>
            </a:r>
          </a:p>
          <a:p>
            <a:r>
              <a:rPr lang="en-US" dirty="0"/>
              <a:t>Support includes speaking, convening, facilitating, trouble-shooting, coaching, and more.</a:t>
            </a:r>
          </a:p>
          <a:p>
            <a:r>
              <a:rPr lang="en-US" dirty="0"/>
              <a:t>Numerous tools and resources are available.</a:t>
            </a:r>
          </a:p>
          <a:p>
            <a:pPr marL="0" indent="0">
              <a:buNone/>
            </a:pPr>
            <a:r>
              <a:rPr lang="en-US" dirty="0"/>
              <a:t>CONTACT:</a:t>
            </a:r>
          </a:p>
          <a:p>
            <a:pPr marL="0" indent="0">
              <a:buNone/>
            </a:pPr>
            <a:r>
              <a:rPr lang="en-US" dirty="0"/>
              <a:t>Margaret Brodkin, </a:t>
            </a:r>
            <a:r>
              <a:rPr lang="en-US" dirty="0">
                <a:hlinkClick r:id="rId2"/>
              </a:rPr>
              <a:t>Margaret@fundingthenextgeneration.org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415-794-4963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hlinkClick r:id="rId3"/>
              </a:rPr>
              <a:t>www.fundingthenextgeneration.org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453" y="0"/>
            <a:ext cx="1452511" cy="15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3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7122695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PRESERVING THE STATUS QUO</a:t>
            </a: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46" y="928664"/>
            <a:ext cx="1027866" cy="6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557628" y="2424135"/>
            <a:ext cx="7407885" cy="3729238"/>
          </a:xfrm>
        </p:spPr>
        <p:txBody>
          <a:bodyPr>
            <a:noAutofit/>
          </a:bodyPr>
          <a:lstStyle/>
          <a:p>
            <a:r>
              <a:rPr lang="en-US" altLang="en-US" sz="3600" dirty="0"/>
              <a:t>SACRED COWS</a:t>
            </a:r>
          </a:p>
          <a:p>
            <a:r>
              <a:rPr lang="en-US" altLang="en-US" sz="3600" dirty="0"/>
              <a:t>TURF</a:t>
            </a:r>
          </a:p>
          <a:p>
            <a:r>
              <a:rPr lang="en-US" altLang="en-US" sz="3600" dirty="0"/>
              <a:t>NEVER THE RIGHT TIME</a:t>
            </a:r>
          </a:p>
          <a:p>
            <a:r>
              <a:rPr lang="en-US" altLang="en-US" sz="3600" dirty="0"/>
              <a:t>NEVER THE RIGHT APPROACH</a:t>
            </a:r>
          </a:p>
          <a:p>
            <a:r>
              <a:rPr lang="en-US" altLang="en-US" sz="3600" dirty="0"/>
              <a:t>NO NEW MONEY</a:t>
            </a:r>
          </a:p>
          <a:p>
            <a:r>
              <a:rPr lang="en-US" altLang="en-US" sz="3600" dirty="0"/>
              <a:t>PENSION COSTS</a:t>
            </a:r>
          </a:p>
          <a:p>
            <a:r>
              <a:rPr lang="en-US" altLang="en-US" sz="3600" dirty="0"/>
              <a:t>PURPOSEFUL MYSTIFICATION</a:t>
            </a:r>
          </a:p>
          <a:p>
            <a:pPr marL="0" indent="0">
              <a:buNone/>
            </a:pPr>
            <a:endParaRPr lang="en-US" altLang="en-US" sz="3600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480" y="177802"/>
            <a:ext cx="5070930" cy="412749"/>
          </a:xfrm>
        </p:spPr>
        <p:txBody>
          <a:bodyPr anchor="t">
            <a:normAutofit fontScale="90000"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CHALLENGES IN CHANGING BUDGET PRIORITIES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B358B0-998A-4C75-BC34-A4003DA6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28" y="0"/>
            <a:ext cx="5815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02316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1" name="Rectangle 200">
            <a:extLst>
              <a:ext uri="{FF2B5EF4-FFF2-40B4-BE49-F238E27FC236}">
                <a16:creationId xmlns:a16="http://schemas.microsoft.com/office/drawing/2014/main" id="{E45CA849-654C-4173-AD99-B3A252827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561796" y="411480"/>
            <a:ext cx="11069372" cy="1106424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en-US" altLang="en-US" sz="2300" dirty="0">
                <a:solidFill>
                  <a:schemeClr val="accent5">
                    <a:lumMod val="50000"/>
                  </a:schemeClr>
                </a:solidFill>
                <a:cs typeface="ＭＳ Ｐゴシック" charset="0"/>
              </a:rPr>
            </a:b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  <a:cs typeface="ＭＳ Ｐゴシック" charset="0"/>
              </a:rPr>
              <a:t>CBO’S, COMMUNITY ADVOCATES, GENERAL PUBLIC ARE NOT PREPARED FOR BUDGET BATTLES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7931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7568439" y="1517904"/>
            <a:ext cx="4430735" cy="544210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WHO IS PREPARED? 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BUREACRATS – city agency directors, city finance experts, administrators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UNIONS - particularly public safety unions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CORPORATIONS – and others with financial power</a:t>
            </a:r>
          </a:p>
          <a:p>
            <a:pPr marL="0" indent="0">
              <a:buNone/>
            </a:pP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</a:rPr>
              <a:t>ENTRENCHED INTERESTS – already in budget</a:t>
            </a:r>
          </a:p>
          <a:p>
            <a:pPr marL="0" indent="0">
              <a:buNone/>
            </a:pPr>
            <a:endParaRPr lang="en-US" altLang="en-US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en-US" sz="1500" dirty="0"/>
          </a:p>
        </p:txBody>
      </p:sp>
      <p:pic>
        <p:nvPicPr>
          <p:cNvPr id="3074" name="Picture 2" descr="Richard Ross budget hearings 2019">
            <a:extLst>
              <a:ext uri="{FF2B5EF4-FFF2-40B4-BE49-F238E27FC236}">
                <a16:creationId xmlns:a16="http://schemas.microsoft.com/office/drawing/2014/main" id="{3B10EEA6-194F-4471-8AA4-8F70ABC6F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2" y="1721922"/>
            <a:ext cx="6323196" cy="47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044659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93851"/>
            <a:ext cx="12192000" cy="635000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REALLOCATING EXISTING DOLLARS – WHERE TO GET THE MONEY</a:t>
            </a: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4" y="778934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2435" y="2340528"/>
            <a:ext cx="6607006" cy="4517472"/>
          </a:xfrm>
        </p:spPr>
        <p:txBody>
          <a:bodyPr>
            <a:normAutofit fontScale="92500" lnSpcReduction="20000"/>
          </a:bodyPr>
          <a:lstStyle/>
          <a:p>
            <a:r>
              <a:rPr lang="en-US" altLang="en-US" b="1" dirty="0"/>
              <a:t>General budget request – no specific revenue source identified</a:t>
            </a:r>
          </a:p>
          <a:p>
            <a:r>
              <a:rPr lang="en-US" altLang="en-US" b="1" dirty="0"/>
              <a:t>Carve-out of new funds – e.g. increases in general fund, cannabis or realignment</a:t>
            </a:r>
          </a:p>
          <a:p>
            <a:r>
              <a:rPr lang="en-US" altLang="en-US" b="1" dirty="0"/>
              <a:t>Realignment of realignment $ – exploit flexibility in child welfare and behavioral health  </a:t>
            </a:r>
          </a:p>
          <a:p>
            <a:r>
              <a:rPr lang="en-US" altLang="en-US" b="1" dirty="0"/>
              <a:t>Unexpended dollars – e.g. mental health services act</a:t>
            </a:r>
          </a:p>
          <a:p>
            <a:r>
              <a:rPr lang="en-US" altLang="en-US" b="1" dirty="0"/>
              <a:t>Target low priority items for reallocation</a:t>
            </a:r>
          </a:p>
          <a:p>
            <a:r>
              <a:rPr lang="en-US" altLang="en-US" b="1" dirty="0"/>
              <a:t>Moving funds from punishment to prevention – e.g. juvenile halls</a:t>
            </a:r>
          </a:p>
          <a:p>
            <a:r>
              <a:rPr lang="en-US" altLang="en-US" b="1" dirty="0"/>
              <a:t>Pilot projects</a:t>
            </a:r>
          </a:p>
          <a:p>
            <a:endParaRPr lang="en-US" altLang="en-US" b="1" dirty="0"/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2343861" y="567269"/>
            <a:ext cx="8805107" cy="412749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LOCAL BUDGET PROCESS 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30C62A3-AADB-4CFC-9DDD-3A8EDC53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9"/>
          <a:stretch/>
        </p:blipFill>
        <p:spPr>
          <a:xfrm>
            <a:off x="6746414" y="3043768"/>
            <a:ext cx="5009473" cy="2953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988323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66513"/>
            <a:ext cx="12192000" cy="862338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CAN BE ON THE BALLOT – OR PASSED LEGISLATIVELY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EXISITING OR NEW DOLLARS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315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51" y="524080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Content Placeholder 7"/>
          <p:cNvSpPr>
            <a:spLocks noGrp="1"/>
          </p:cNvSpPr>
          <p:nvPr>
            <p:ph idx="1"/>
          </p:nvPr>
        </p:nvSpPr>
        <p:spPr>
          <a:xfrm>
            <a:off x="212435" y="2509513"/>
            <a:ext cx="7608215" cy="4348487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200" b="1" dirty="0">
                <a:solidFill>
                  <a:srgbClr val="C00000"/>
                </a:solidFill>
              </a:rPr>
              <a:t>Set-asides of existing dollars – e.g. SF PFA, Oakland Fund for Children, Sacramento Fund</a:t>
            </a:r>
          </a:p>
          <a:p>
            <a:r>
              <a:rPr lang="en-US" altLang="en-US" sz="3200" b="1" dirty="0"/>
              <a:t>Mitigations for making money, saving money or impacting a community – development impact fees, development agreements, community benefit agreements, PILOT (payment in lieu of taxes) i.e. hospitals – </a:t>
            </a:r>
            <a:r>
              <a:rPr lang="en-US" altLang="en-US" sz="2800" b="1" dirty="0"/>
              <a:t>Most are city strategies.</a:t>
            </a:r>
          </a:p>
          <a:p>
            <a:r>
              <a:rPr lang="en-US" altLang="en-US" sz="3200" b="1" dirty="0"/>
              <a:t>In-kind resources – facilities funds, loan funds, free admissions to city/county programs/facilities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3200" b="1" dirty="0"/>
              <a:t>Work with community development agencies and housing developers. </a:t>
            </a:r>
          </a:p>
          <a:p>
            <a:pPr marL="0" indent="0">
              <a:buNone/>
            </a:pPr>
            <a:endParaRPr lang="en-US" altLang="en-US" sz="3200" b="1" dirty="0"/>
          </a:p>
          <a:p>
            <a:endParaRPr lang="en-US" altLang="en-US" b="1" dirty="0"/>
          </a:p>
          <a:p>
            <a:pPr marL="0" indent="0">
              <a:buNone/>
            </a:pPr>
            <a:endParaRPr lang="en-US" altLang="en-US" b="1" dirty="0"/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2275" y="685782"/>
            <a:ext cx="4887449" cy="1001221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en-US" sz="3600" b="1" dirty="0">
                <a:solidFill>
                  <a:srgbClr val="0D0486"/>
                </a:solidFill>
                <a:latin typeface="Arial Rounded MT Bold" panose="020F0704030504030204" pitchFamily="34" charset="0"/>
                <a:cs typeface="ＭＳ Ｐゴシック" charset="0"/>
              </a:rPr>
              <a:t>LOCAL POLICIES </a:t>
            </a:r>
          </a:p>
        </p:txBody>
      </p:sp>
      <p:pic>
        <p:nvPicPr>
          <p:cNvPr id="1026" name="Picture 2" descr="Image result for cannabis image">
            <a:extLst>
              <a:ext uri="{FF2B5EF4-FFF2-40B4-BE49-F238E27FC236}">
                <a16:creationId xmlns:a16="http://schemas.microsoft.com/office/drawing/2014/main" id="{E5456CAF-C0A5-45B6-B97C-3C12EB3F5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0" y="2881122"/>
            <a:ext cx="4039784" cy="283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70880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564489"/>
            <a:ext cx="12192000" cy="883909"/>
          </a:xfrm>
          <a:prstGeom prst="rect">
            <a:avLst/>
          </a:prstGeom>
          <a:solidFill>
            <a:srgbClr val="EBA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483" name="Picture 8" descr="children-silhouet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8" y="320293"/>
            <a:ext cx="1301751" cy="84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ontent Placeholder 7"/>
          <p:cNvSpPr>
            <a:spLocks noGrp="1"/>
          </p:cNvSpPr>
          <p:nvPr>
            <p:ph idx="1"/>
          </p:nvPr>
        </p:nvSpPr>
        <p:spPr>
          <a:xfrm>
            <a:off x="972609" y="2933702"/>
            <a:ext cx="6699251" cy="369332"/>
          </a:xfrm>
        </p:spPr>
        <p:txBody>
          <a:bodyPr numCol="1">
            <a:normAutofit fontScale="92500" lnSpcReduction="10000"/>
          </a:bodyPr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altLang="en-US" sz="2400" b="1" dirty="0">
                <a:cs typeface="ＭＳ Ｐゴシック" charset="0"/>
              </a:rPr>
              <a:t> </a:t>
            </a:r>
          </a:p>
        </p:txBody>
      </p:sp>
      <p:sp>
        <p:nvSpPr>
          <p:cNvPr id="20487" name="Rectangle 2"/>
          <p:cNvSpPr txBox="1">
            <a:spLocks noChangeArrowheads="1"/>
          </p:cNvSpPr>
          <p:nvPr/>
        </p:nvSpPr>
        <p:spPr bwMode="auto">
          <a:xfrm>
            <a:off x="837283" y="1778901"/>
            <a:ext cx="10741445" cy="45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Aft>
                <a:spcPts val="900"/>
              </a:spcAft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FFFFFF"/>
                </a:solidFill>
              </a:rPr>
              <a:t>                    MUST BE ON THE BALLOT </a:t>
            </a:r>
            <a:endParaRPr kumimoji="0" lang="en-US" altLang="en-US" sz="26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A5DFC7-C54C-42F9-82B3-E73F29E6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271" y="872067"/>
            <a:ext cx="7299292" cy="30813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CITY AND COUNTY TAXES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F8D985-ED37-4DA2-BA47-32C8157A63D8}"/>
              </a:ext>
            </a:extLst>
          </p:cNvPr>
          <p:cNvSpPr/>
          <p:nvPr/>
        </p:nvSpPr>
        <p:spPr>
          <a:xfrm>
            <a:off x="639154" y="2448397"/>
            <a:ext cx="1113770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200" b="1" dirty="0">
                <a:solidFill>
                  <a:srgbClr val="000000"/>
                </a:solidFill>
                <a:ea typeface="MS PGothic" panose="020B0600070205080204" pitchFamily="34" charset="-128"/>
              </a:rPr>
              <a:t>Can be General or Special taxes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anose="020B0600070205080204" pitchFamily="34" charset="-128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Sales - combined limit 2% add-on to base of 7.5% - done in 1/8 cent increments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Real estate transfer – can be made progressive by increasing with value of property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Parcel – can be based on size of parcel, and can have many exceptions – always a special tax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Business -  gross receipts, car rental, parking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Utility (UUT) – gas, water, sewer, cable, phones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Hotel – Transient Occupancy Tax (TOT) – ranges from 8 – 14%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Marijuana – Cultivation, Manufacturing, Sales – can be passed by a percentage range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Admission – Parks, Sporting events, Concerts, etc.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MS PGothic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MS PGothic" panose="020B0600070205080204" pitchFamily="34" charset="-128"/>
                <a:cs typeface="+mn-cs"/>
              </a:rPr>
              <a:t>Some taxes are cities/county unincorporated areas only, i.e. business, UUT, marijuana, admission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46474"/>
      </p:ext>
    </p:extLst>
  </p:cSld>
  <p:clrMapOvr>
    <a:masterClrMapping/>
  </p:clrMapOvr>
  <p:transition spd="med">
    <p:fade/>
  </p:transition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KLM001_TU_2014_EXTERNAL_110514_5a">
  <a:themeElements>
    <a:clrScheme name="Solano Children">
      <a:dk1>
        <a:srgbClr val="000000"/>
      </a:dk1>
      <a:lt1>
        <a:srgbClr val="FFFFFF"/>
      </a:lt1>
      <a:dk2>
        <a:srgbClr val="1F9FBA"/>
      </a:dk2>
      <a:lt2>
        <a:srgbClr val="93D4E2"/>
      </a:lt2>
      <a:accent1>
        <a:srgbClr val="1F9FBA"/>
      </a:accent1>
      <a:accent2>
        <a:srgbClr val="E8E470"/>
      </a:accent2>
      <a:accent3>
        <a:srgbClr val="E1962F"/>
      </a:accent3>
      <a:accent4>
        <a:srgbClr val="C1BB00"/>
      </a:accent4>
      <a:accent5>
        <a:srgbClr val="0083BE"/>
      </a:accent5>
      <a:accent6>
        <a:srgbClr val="D4487E"/>
      </a:accent6>
      <a:hlink>
        <a:srgbClr val="0083BE"/>
      </a:hlink>
      <a:folHlink>
        <a:srgbClr val="0083B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First 5 Annual Report">
      <a:dk1>
        <a:srgbClr val="000000"/>
      </a:dk1>
      <a:lt1>
        <a:srgbClr val="FFFFFF"/>
      </a:lt1>
      <a:dk2>
        <a:srgbClr val="0092B3"/>
      </a:dk2>
      <a:lt2>
        <a:srgbClr val="E2E2E1"/>
      </a:lt2>
      <a:accent1>
        <a:srgbClr val="1F4079"/>
      </a:accent1>
      <a:accent2>
        <a:srgbClr val="51B347"/>
      </a:accent2>
      <a:accent3>
        <a:srgbClr val="E33B2B"/>
      </a:accent3>
      <a:accent4>
        <a:srgbClr val="89287D"/>
      </a:accent4>
      <a:accent5>
        <a:srgbClr val="FDBA19"/>
      </a:accent5>
      <a:accent6>
        <a:srgbClr val="E2E2E1"/>
      </a:accent6>
      <a:hlink>
        <a:srgbClr val="0092B3"/>
      </a:hlink>
      <a:folHlink>
        <a:srgbClr val="1F407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2 Plan 2020 Pwpt v steering committee" id="{BC6E88E9-4DBE-4003-8542-BCF4CD479428}" vid="{EC417230-B0BB-4471-A7E0-653968665465}"/>
    </a:ext>
  </a:extLst>
</a:theme>
</file>

<file path=ppt/theme/theme6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irst 5">
  <a:themeElements>
    <a:clrScheme name="First 5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62C91"/>
      </a:accent1>
      <a:accent2>
        <a:srgbClr val="24408E"/>
      </a:accent2>
      <a:accent3>
        <a:srgbClr val="7F8285"/>
      </a:accent3>
      <a:accent4>
        <a:srgbClr val="9FB54C"/>
      </a:accent4>
      <a:accent5>
        <a:srgbClr val="CAA7EA"/>
      </a:accent5>
      <a:accent6>
        <a:srgbClr val="BABEC4"/>
      </a:accent6>
      <a:hlink>
        <a:srgbClr val="89AAEA"/>
      </a:hlink>
      <a:folHlink>
        <a:srgbClr val="39185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rst 5" id="{83E30F80-9CC1-BD43-9C11-C1FE4DF04BE1}" vid="{FDC4013B-A3F0-0E4F-A3A1-CCA3246D52B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31101</TotalTime>
  <Words>3742</Words>
  <Application>Microsoft Office PowerPoint</Application>
  <PresentationFormat>Widescreen</PresentationFormat>
  <Paragraphs>480</Paragraphs>
  <Slides>49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73" baseType="lpstr">
      <vt:lpstr>Arial</vt:lpstr>
      <vt:lpstr>Arial Rounded MT Bold</vt:lpstr>
      <vt:lpstr>Calibri</vt:lpstr>
      <vt:lpstr>Calibri Light</vt:lpstr>
      <vt:lpstr>Century Gothic</vt:lpstr>
      <vt:lpstr>Franklin Gothic Book</vt:lpstr>
      <vt:lpstr>Helvetica</vt:lpstr>
      <vt:lpstr>Palatino Linotype</vt:lpstr>
      <vt:lpstr>Showcard Gothic</vt:lpstr>
      <vt:lpstr>Symbol</vt:lpstr>
      <vt:lpstr>System Font Regular</vt:lpstr>
      <vt:lpstr>Tw Cen MT</vt:lpstr>
      <vt:lpstr>Wingdings</vt:lpstr>
      <vt:lpstr>Wingdings 3</vt:lpstr>
      <vt:lpstr>1_Office Theme</vt:lpstr>
      <vt:lpstr>6_KLM001_TU_2014_EXTERNAL_110514_5a</vt:lpstr>
      <vt:lpstr>7_KLM001_TU_2014_EXTERNAL_110514_5a</vt:lpstr>
      <vt:lpstr>Office Theme</vt:lpstr>
      <vt:lpstr>Ion Boardroom</vt:lpstr>
      <vt:lpstr>1_Ion</vt:lpstr>
      <vt:lpstr>3_Office Theme</vt:lpstr>
      <vt:lpstr>First 5</vt:lpstr>
      <vt:lpstr>Worksheet</vt:lpstr>
      <vt:lpstr>Presentation</vt:lpstr>
      <vt:lpstr>GETTING LOCAL DOLLARS  FOR EARLY CARE AND EDUCATION: STRATEGIES, CHALLENGES, LESSONS, NEW DIRECTIONS</vt:lpstr>
      <vt:lpstr>THE TRUTH ABOUT SUSTAINABLE FUNDING</vt:lpstr>
      <vt:lpstr> FIRST 5’S CAN BUILD THE SKILLS AND POLITICAL CAPITAL TO PLAY A POWERFUL ROLE IN PUBLIC FINANCE DECISIONS</vt:lpstr>
      <vt:lpstr> ONLY 2 WAYS TO GET PUBLIC DOLLARS </vt:lpstr>
      <vt:lpstr>CHALLENGES IN CHANGING BUDGET PRIORITIES</vt:lpstr>
      <vt:lpstr> CBO’S, COMMUNITY ADVOCATES, GENERAL PUBLIC ARE NOT PREPARED FOR BUDGET BATTLES</vt:lpstr>
      <vt:lpstr>LOCAL BUDGET PROCESS </vt:lpstr>
      <vt:lpstr>LOCAL POLICIES </vt:lpstr>
      <vt:lpstr>CITY AND COUNTY TAXES</vt:lpstr>
      <vt:lpstr> SAN FRANCISCO CHILDREN’S FUND SOTYR </vt:lpstr>
      <vt:lpstr>The First Lesson                </vt:lpstr>
      <vt:lpstr>                </vt:lpstr>
      <vt:lpstr>Amending the City Charter               </vt:lpstr>
      <vt:lpstr>                GOING TO THE PUBLIC Circumventing City Hall           </vt:lpstr>
      <vt:lpstr>                     BENEFITS OF THE SAN FRANCISCO CHILDREN &amp; YOUTH FUND</vt:lpstr>
      <vt:lpstr>ADVOCACY TIPS </vt:lpstr>
      <vt:lpstr>WHERE TO START: UNDERSTANDING THE BUDGET </vt:lpstr>
      <vt:lpstr>MAKING THE CASE WITH BUDGET STATISTICS IN SAN JOQUIN</vt:lpstr>
      <vt:lpstr>ONLY .1% OF SAN JOAQUIN’S DISCRETIONARY DOLLARS GO TO PREVENTION SERVICES FOR CHILDREN.</vt:lpstr>
      <vt:lpstr>Roadmap to Influence Local Fiscal Policy</vt:lpstr>
      <vt:lpstr>1. MAKING THE CASE</vt:lpstr>
      <vt:lpstr>CREATING A CHILDREN’S BUDGET</vt:lpstr>
      <vt:lpstr>       Economic Impact of Child Care Industry in San Francisco  Generates $191 M annually  Provides 4,415 jobs annually  Enables parents to work  Prepares future generations for the workforce.  </vt:lpstr>
      <vt:lpstr>COMMUNICATING THE NEED</vt:lpstr>
      <vt:lpstr>2. CRAFTING A PROPOSAL</vt:lpstr>
      <vt:lpstr>WHAT TO CONSIDER IN MAKING DECISIONS  ABOUT FUNDING STRATEGY?</vt:lpstr>
      <vt:lpstr>3. BUILDING THE BASE</vt:lpstr>
      <vt:lpstr>Coalitions can include individuals or organizations, including businesses, religious organizations, allied children’s organizations, parents, elected officials, community activists, labor, community foundations, civic organizations.</vt:lpstr>
      <vt:lpstr>4. MOUNTING A CAMPAIGN</vt:lpstr>
      <vt:lpstr>USE THE MEDIA</vt:lpstr>
      <vt:lpstr>Elections are Great Opportunities </vt:lpstr>
      <vt:lpstr>REFORM THE PROCESS</vt:lpstr>
      <vt:lpstr>MAKING REVENUE ADVOCACY A PART OF YOUR WORKPLAN </vt:lpstr>
      <vt:lpstr>An Emerging Movement</vt:lpstr>
      <vt:lpstr>     ELECTIONS 2016 &amp; 2018: WHAT HAPPENED?</vt:lpstr>
      <vt:lpstr>FIRST 5 EXAMPLES </vt:lpstr>
      <vt:lpstr> </vt:lpstr>
      <vt:lpstr>Alameda County Children’s Health and Child Care and Initiative (Care for our Kids) – Measure C</vt:lpstr>
      <vt:lpstr>Alameda County Children’s Health and Child Care and Initiative (Care for our Kids) – Measure C</vt:lpstr>
      <vt:lpstr> </vt:lpstr>
      <vt:lpstr>Funding Early Childhood</vt:lpstr>
      <vt:lpstr>Mechanisms Explored</vt:lpstr>
      <vt:lpstr>Challenges</vt:lpstr>
      <vt:lpstr>Lessons Learned</vt:lpstr>
      <vt:lpstr>PowerPoint Presentation</vt:lpstr>
      <vt:lpstr>San Francisco – Local Children’s Initiatives, including First 5 Administered Preschool for All</vt:lpstr>
      <vt:lpstr>When expanding funds are forthcoming, the youngest often come last.  0-5 after other children and youth.  0-2 after 3-5.  First 5, by its very charge, must be the champion for families with infants and toddlers who often face the greatest barriers to accessing quality childcare.                                                                                                             LESSONS                                                                   </vt:lpstr>
      <vt:lpstr>Table Discussions</vt:lpstr>
      <vt:lpstr>FUNDING THE NEXT GENERATION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LOCAL DOLLARS FOR EARLY CARE AND EDUCATION</dc:title>
  <dc:creator>Margaret Brodkin</dc:creator>
  <cp:lastModifiedBy>Margaret Brodkin</cp:lastModifiedBy>
  <cp:revision>113</cp:revision>
  <dcterms:created xsi:type="dcterms:W3CDTF">2020-01-24T19:00:10Z</dcterms:created>
  <dcterms:modified xsi:type="dcterms:W3CDTF">2020-04-05T00:18:18Z</dcterms:modified>
</cp:coreProperties>
</file>