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 id="2147483703" r:id="rId4"/>
    <p:sldMasterId id="2147483715" r:id="rId5"/>
  </p:sldMasterIdLst>
  <p:notesMasterIdLst>
    <p:notesMasterId r:id="rId36"/>
  </p:notesMasterIdLst>
  <p:sldIdLst>
    <p:sldId id="415" r:id="rId6"/>
    <p:sldId id="418" r:id="rId7"/>
    <p:sldId id="258" r:id="rId8"/>
    <p:sldId id="1393" r:id="rId9"/>
    <p:sldId id="1401" r:id="rId10"/>
    <p:sldId id="1395" r:id="rId11"/>
    <p:sldId id="1402" r:id="rId12"/>
    <p:sldId id="1397" r:id="rId13"/>
    <p:sldId id="1398" r:id="rId14"/>
    <p:sldId id="1400" r:id="rId15"/>
    <p:sldId id="436" r:id="rId16"/>
    <p:sldId id="424" r:id="rId17"/>
    <p:sldId id="426" r:id="rId18"/>
    <p:sldId id="425" r:id="rId19"/>
    <p:sldId id="261" r:id="rId20"/>
    <p:sldId id="431" r:id="rId21"/>
    <p:sldId id="432" r:id="rId22"/>
    <p:sldId id="428" r:id="rId23"/>
    <p:sldId id="433" r:id="rId24"/>
    <p:sldId id="434" r:id="rId25"/>
    <p:sldId id="1394" r:id="rId26"/>
    <p:sldId id="385" r:id="rId27"/>
    <p:sldId id="1331" r:id="rId28"/>
    <p:sldId id="1335" r:id="rId29"/>
    <p:sldId id="1385" r:id="rId30"/>
    <p:sldId id="802" r:id="rId31"/>
    <p:sldId id="1228" r:id="rId32"/>
    <p:sldId id="1231" r:id="rId33"/>
    <p:sldId id="414" r:id="rId34"/>
    <p:sldId id="421"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78915135608045E-2"/>
          <c:y val="4.8726467331118496E-2"/>
          <c:w val="0.87949568803899514"/>
          <c:h val="0.82200085454434479"/>
        </c:manualLayout>
      </c:layout>
      <c:barChart>
        <c:barDir val="col"/>
        <c:grouping val="stacked"/>
        <c:varyColors val="0"/>
        <c:ser>
          <c:idx val="0"/>
          <c:order val="0"/>
          <c:tx>
            <c:strRef>
              <c:f>Sheet1!$B$1</c:f>
              <c:strCache>
                <c:ptCount val="1"/>
                <c:pt idx="0">
                  <c:v>Pass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June 2006</c:v>
                </c:pt>
                <c:pt idx="1">
                  <c:v>Nov 2006</c:v>
                </c:pt>
                <c:pt idx="2">
                  <c:v>June 2008</c:v>
                </c:pt>
                <c:pt idx="3">
                  <c:v>Nov 2008</c:v>
                </c:pt>
                <c:pt idx="4">
                  <c:v>June 2010</c:v>
                </c:pt>
                <c:pt idx="5">
                  <c:v>Nov 2010</c:v>
                </c:pt>
                <c:pt idx="6">
                  <c:v>June 2012</c:v>
                </c:pt>
                <c:pt idx="7">
                  <c:v>Nov 2012</c:v>
                </c:pt>
                <c:pt idx="8">
                  <c:v>June 2014</c:v>
                </c:pt>
                <c:pt idx="9">
                  <c:v>Nov 2014</c:v>
                </c:pt>
                <c:pt idx="10">
                  <c:v>June 2016</c:v>
                </c:pt>
                <c:pt idx="11">
                  <c:v>Nov 2016</c:v>
                </c:pt>
                <c:pt idx="12">
                  <c:v>June 2018</c:v>
                </c:pt>
                <c:pt idx="13">
                  <c:v>Nov 2018</c:v>
                </c:pt>
                <c:pt idx="14">
                  <c:v>March 2020</c:v>
                </c:pt>
                <c:pt idx="15">
                  <c:v>Nov 2020</c:v>
                </c:pt>
              </c:strCache>
            </c:strRef>
          </c:cat>
          <c:val>
            <c:numRef>
              <c:f>Sheet1!$B$2:$B$17</c:f>
              <c:numCache>
                <c:formatCode>General</c:formatCode>
                <c:ptCount val="16"/>
                <c:pt idx="0">
                  <c:v>56</c:v>
                </c:pt>
                <c:pt idx="1">
                  <c:v>132</c:v>
                </c:pt>
                <c:pt idx="2">
                  <c:v>52</c:v>
                </c:pt>
                <c:pt idx="3">
                  <c:v>177</c:v>
                </c:pt>
                <c:pt idx="4">
                  <c:v>58</c:v>
                </c:pt>
                <c:pt idx="5">
                  <c:v>112</c:v>
                </c:pt>
                <c:pt idx="6">
                  <c:v>58</c:v>
                </c:pt>
                <c:pt idx="7">
                  <c:v>178</c:v>
                </c:pt>
                <c:pt idx="8">
                  <c:v>65</c:v>
                </c:pt>
                <c:pt idx="9">
                  <c:v>191</c:v>
                </c:pt>
                <c:pt idx="10">
                  <c:v>72</c:v>
                </c:pt>
                <c:pt idx="11">
                  <c:v>335</c:v>
                </c:pt>
                <c:pt idx="12">
                  <c:v>85</c:v>
                </c:pt>
                <c:pt idx="13">
                  <c:v>313</c:v>
                </c:pt>
                <c:pt idx="14">
                  <c:v>95</c:v>
                </c:pt>
                <c:pt idx="15">
                  <c:v>195</c:v>
                </c:pt>
              </c:numCache>
            </c:numRef>
          </c:val>
          <c:extLst>
            <c:ext xmlns:c16="http://schemas.microsoft.com/office/drawing/2014/chart" uri="{C3380CC4-5D6E-409C-BE32-E72D297353CC}">
              <c16:uniqueId val="{00000000-C11F-4F5F-A193-23BC25129C71}"/>
            </c:ext>
          </c:extLst>
        </c:ser>
        <c:ser>
          <c:idx val="1"/>
          <c:order val="1"/>
          <c:tx>
            <c:strRef>
              <c:f>Sheet1!$C$1</c:f>
              <c:strCache>
                <c:ptCount val="1"/>
                <c:pt idx="0">
                  <c:v>Fail</c:v>
                </c:pt>
              </c:strCache>
            </c:strRef>
          </c:tx>
          <c:spPr>
            <a:solidFill>
              <a:schemeClr val="accent4"/>
            </a:solidFill>
            <a:ln>
              <a:noFill/>
            </a:ln>
            <a:effectLst/>
          </c:spPr>
          <c:invertIfNegative val="0"/>
          <c:dLbls>
            <c:dLbl>
              <c:idx val="1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11F-4F5F-A193-23BC25129C71}"/>
                </c:ext>
              </c:extLst>
            </c:dLbl>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June 2006</c:v>
                </c:pt>
                <c:pt idx="1">
                  <c:v>Nov 2006</c:v>
                </c:pt>
                <c:pt idx="2">
                  <c:v>June 2008</c:v>
                </c:pt>
                <c:pt idx="3">
                  <c:v>Nov 2008</c:v>
                </c:pt>
                <c:pt idx="4">
                  <c:v>June 2010</c:v>
                </c:pt>
                <c:pt idx="5">
                  <c:v>Nov 2010</c:v>
                </c:pt>
                <c:pt idx="6">
                  <c:v>June 2012</c:v>
                </c:pt>
                <c:pt idx="7">
                  <c:v>Nov 2012</c:v>
                </c:pt>
                <c:pt idx="8">
                  <c:v>June 2014</c:v>
                </c:pt>
                <c:pt idx="9">
                  <c:v>Nov 2014</c:v>
                </c:pt>
                <c:pt idx="10">
                  <c:v>June 2016</c:v>
                </c:pt>
                <c:pt idx="11">
                  <c:v>Nov 2016</c:v>
                </c:pt>
                <c:pt idx="12">
                  <c:v>June 2018</c:v>
                </c:pt>
                <c:pt idx="13">
                  <c:v>Nov 2018</c:v>
                </c:pt>
                <c:pt idx="14">
                  <c:v>March 2020</c:v>
                </c:pt>
                <c:pt idx="15">
                  <c:v>Nov 2020</c:v>
                </c:pt>
              </c:strCache>
            </c:strRef>
          </c:cat>
          <c:val>
            <c:numRef>
              <c:f>Sheet1!$C$2:$C$17</c:f>
              <c:numCache>
                <c:formatCode>General</c:formatCode>
                <c:ptCount val="16"/>
                <c:pt idx="0">
                  <c:v>47</c:v>
                </c:pt>
                <c:pt idx="1">
                  <c:v>72</c:v>
                </c:pt>
                <c:pt idx="2">
                  <c:v>26</c:v>
                </c:pt>
                <c:pt idx="3">
                  <c:v>56</c:v>
                </c:pt>
                <c:pt idx="4">
                  <c:v>21</c:v>
                </c:pt>
                <c:pt idx="5">
                  <c:v>79</c:v>
                </c:pt>
                <c:pt idx="6">
                  <c:v>29</c:v>
                </c:pt>
                <c:pt idx="7">
                  <c:v>62</c:v>
                </c:pt>
                <c:pt idx="8">
                  <c:v>20</c:v>
                </c:pt>
                <c:pt idx="9">
                  <c:v>77</c:v>
                </c:pt>
                <c:pt idx="10">
                  <c:v>17</c:v>
                </c:pt>
                <c:pt idx="11">
                  <c:v>75</c:v>
                </c:pt>
                <c:pt idx="12">
                  <c:v>26</c:v>
                </c:pt>
                <c:pt idx="13">
                  <c:v>73</c:v>
                </c:pt>
                <c:pt idx="14">
                  <c:v>143</c:v>
                </c:pt>
                <c:pt idx="15">
                  <c:v>65</c:v>
                </c:pt>
              </c:numCache>
            </c:numRef>
          </c:val>
          <c:extLst>
            <c:ext xmlns:c16="http://schemas.microsoft.com/office/drawing/2014/chart" uri="{C3380CC4-5D6E-409C-BE32-E72D297353CC}">
              <c16:uniqueId val="{00000001-C11F-4F5F-A193-23BC25129C71}"/>
            </c:ext>
          </c:extLst>
        </c:ser>
        <c:dLbls>
          <c:showLegendKey val="0"/>
          <c:showVal val="0"/>
          <c:showCatName val="0"/>
          <c:showSerName val="0"/>
          <c:showPercent val="0"/>
          <c:showBubbleSize val="0"/>
        </c:dLbls>
        <c:gapWidth val="25"/>
        <c:overlap val="100"/>
        <c:axId val="481650328"/>
        <c:axId val="481651312"/>
      </c:barChart>
      <c:catAx>
        <c:axId val="481650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81651312"/>
        <c:crosses val="autoZero"/>
        <c:auto val="1"/>
        <c:lblAlgn val="ctr"/>
        <c:lblOffset val="100"/>
        <c:noMultiLvlLbl val="0"/>
      </c:catAx>
      <c:valAx>
        <c:axId val="481651312"/>
        <c:scaling>
          <c:orientation val="minMax"/>
          <c:max val="475"/>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solidFill>
                      <a:schemeClr val="tx1"/>
                    </a:solidFill>
                  </a:rPr>
                  <a:t>Number of Measures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81650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090319006420762"/>
          <c:y val="8.1531729028518893E-2"/>
          <c:w val="0.55188621964697471"/>
          <c:h val="0.85175024853310921"/>
        </c:manualLayout>
      </c:layout>
      <c:barChart>
        <c:barDir val="bar"/>
        <c:grouping val="stacked"/>
        <c:varyColors val="0"/>
        <c:ser>
          <c:idx val="0"/>
          <c:order val="0"/>
          <c:tx>
            <c:strRef>
              <c:f>Sheet1!$B$1</c:f>
              <c:strCache>
                <c:ptCount val="1"/>
                <c:pt idx="0">
                  <c:v>Pass</c:v>
                </c:pt>
              </c:strCache>
            </c:strRef>
          </c:tx>
          <c:spPr>
            <a:solidFill>
              <a:schemeClr val="accent1"/>
            </a:solidFill>
            <a:ln>
              <a:noFill/>
            </a:ln>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9F-43CE-BD87-56EAB3F6001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39F-43CE-BD87-56EAB3F60016}"/>
                </c:ext>
              </c:extLst>
            </c:dLbl>
            <c:dLbl>
              <c:idx val="9"/>
              <c:delete val="1"/>
              <c:extLst>
                <c:ext xmlns:c15="http://schemas.microsoft.com/office/drawing/2012/chart" uri="{CE6537A1-D6FC-4f65-9D91-7224C49458BB}"/>
                <c:ext xmlns:c16="http://schemas.microsoft.com/office/drawing/2014/chart" uri="{C3380CC4-5D6E-409C-BE32-E72D297353CC}">
                  <c16:uniqueId val="{00000005-539F-43CE-BD87-56EAB3F60016}"/>
                </c:ext>
              </c:extLst>
            </c:dLbl>
            <c:dLbl>
              <c:idx val="10"/>
              <c:delete val="1"/>
              <c:extLst>
                <c:ext xmlns:c15="http://schemas.microsoft.com/office/drawing/2012/chart" uri="{CE6537A1-D6FC-4f65-9D91-7224C49458BB}"/>
                <c:ext xmlns:c16="http://schemas.microsoft.com/office/drawing/2014/chart" uri="{C3380CC4-5D6E-409C-BE32-E72D297353CC}">
                  <c16:uniqueId val="{00000006-539F-43CE-BD87-56EAB3F60016}"/>
                </c:ext>
              </c:extLst>
            </c:dLbl>
            <c:dLbl>
              <c:idx val="11"/>
              <c:delete val="1"/>
              <c:extLst>
                <c:ext xmlns:c15="http://schemas.microsoft.com/office/drawing/2012/chart" uri="{CE6537A1-D6FC-4f65-9D91-7224C49458BB}"/>
                <c:ext xmlns:c16="http://schemas.microsoft.com/office/drawing/2014/chart" uri="{C3380CC4-5D6E-409C-BE32-E72D297353CC}">
                  <c16:uniqueId val="{00000007-539F-43CE-BD87-56EAB3F60016}"/>
                </c:ext>
              </c:extLst>
            </c:dLbl>
            <c:dLbl>
              <c:idx val="12"/>
              <c:delete val="1"/>
              <c:extLst>
                <c:ext xmlns:c15="http://schemas.microsoft.com/office/drawing/2012/chart" uri="{CE6537A1-D6FC-4f65-9D91-7224C49458BB}"/>
                <c:ext xmlns:c16="http://schemas.microsoft.com/office/drawing/2014/chart" uri="{C3380CC4-5D6E-409C-BE32-E72D297353CC}">
                  <c16:uniqueId val="{00000008-539F-43CE-BD87-56EAB3F60016}"/>
                </c:ext>
              </c:extLst>
            </c:dLbl>
            <c:spPr>
              <a:noFill/>
              <a:ln>
                <a:noFill/>
              </a:ln>
              <a:effectLst/>
            </c:spPr>
            <c:txPr>
              <a:bodyPr/>
              <a:lstStyle/>
              <a:p>
                <a:pPr>
                  <a:defRPr sz="1800">
                    <a:solidFill>
                      <a:schemeClr val="accent3"/>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Sales Tax</c:v>
                </c:pt>
                <c:pt idx="1">
                  <c:v>City/SpD. Parcel Tax 2/3</c:v>
                </c:pt>
                <c:pt idx="2">
                  <c:v>Cannabis Tax</c:v>
                </c:pt>
                <c:pt idx="3">
                  <c:v>Lodging Tax (TOT)</c:v>
                </c:pt>
                <c:pt idx="4">
                  <c:v>Utility Users Tax</c:v>
                </c:pt>
                <c:pt idx="5">
                  <c:v>Sales Tax 2/3</c:v>
                </c:pt>
                <c:pt idx="6">
                  <c:v>Busn. Lic. Tax - Other</c:v>
                </c:pt>
                <c:pt idx="7">
                  <c:v>Property Transfer Tax</c:v>
                </c:pt>
                <c:pt idx="8">
                  <c:v>G.O. Bond 2/3</c:v>
                </c:pt>
                <c:pt idx="9">
                  <c:v>Lodging Tax (TOT) 2/3</c:v>
                </c:pt>
                <c:pt idx="10">
                  <c:v>Utility Transfer</c:v>
                </c:pt>
                <c:pt idx="11">
                  <c:v>Admissions Tax 2/3</c:v>
                </c:pt>
                <c:pt idx="12">
                  <c:v>Cannabis Tax 2/3</c:v>
                </c:pt>
              </c:strCache>
            </c:strRef>
          </c:cat>
          <c:val>
            <c:numRef>
              <c:f>Sheet1!$B$2:$B$14</c:f>
              <c:numCache>
                <c:formatCode>General</c:formatCode>
                <c:ptCount val="13"/>
                <c:pt idx="0">
                  <c:v>60</c:v>
                </c:pt>
                <c:pt idx="1">
                  <c:v>14</c:v>
                </c:pt>
                <c:pt idx="2">
                  <c:v>24</c:v>
                </c:pt>
                <c:pt idx="3">
                  <c:v>14</c:v>
                </c:pt>
                <c:pt idx="4">
                  <c:v>6</c:v>
                </c:pt>
                <c:pt idx="5">
                  <c:v>4</c:v>
                </c:pt>
                <c:pt idx="6">
                  <c:v>6</c:v>
                </c:pt>
                <c:pt idx="7">
                  <c:v>5</c:v>
                </c:pt>
                <c:pt idx="8">
                  <c:v>4</c:v>
                </c:pt>
                <c:pt idx="9">
                  <c:v>1</c:v>
                </c:pt>
                <c:pt idx="10">
                  <c:v>1</c:v>
                </c:pt>
                <c:pt idx="11">
                  <c:v>1</c:v>
                </c:pt>
                <c:pt idx="12">
                  <c:v>0</c:v>
                </c:pt>
              </c:numCache>
            </c:numRef>
          </c:val>
          <c:extLst>
            <c:ext xmlns:c16="http://schemas.microsoft.com/office/drawing/2014/chart" uri="{C3380CC4-5D6E-409C-BE32-E72D297353CC}">
              <c16:uniqueId val="{00000000-539F-43CE-BD87-56EAB3F60016}"/>
            </c:ext>
          </c:extLst>
        </c:ser>
        <c:ser>
          <c:idx val="1"/>
          <c:order val="1"/>
          <c:tx>
            <c:strRef>
              <c:f>Sheet1!$C$1</c:f>
              <c:strCache>
                <c:ptCount val="1"/>
                <c:pt idx="0">
                  <c:v>Fail</c:v>
                </c:pt>
              </c:strCache>
            </c:strRef>
          </c:tx>
          <c:spPr>
            <a:solidFill>
              <a:schemeClr val="accent4"/>
            </a:solidFill>
            <a:ln w="9525">
              <a:noFill/>
            </a:ln>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9F-43CE-BD87-56EAB3F60016}"/>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39F-43CE-BD87-56EAB3F60016}"/>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6E-41C9-9326-1C614C67BDC9}"/>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39F-43CE-BD87-56EAB3F60016}"/>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6E-41C9-9326-1C614C67BDC9}"/>
                </c:ext>
              </c:extLst>
            </c:dLbl>
            <c:spPr>
              <a:noFill/>
              <a:ln>
                <a:noFill/>
              </a:ln>
              <a:effectLst/>
            </c:spPr>
            <c:txPr>
              <a:bodyPr wrap="square" lIns="38100" tIns="19050" rIns="38100" bIns="19050" anchor="ctr">
                <a:spAutoFit/>
              </a:bodyPr>
              <a:lstStyle/>
              <a:p>
                <a:pPr>
                  <a:defRPr>
                    <a:solidFill>
                      <a:schemeClr val="accent3"/>
                    </a:solidFill>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Sheet1!$A$2:$A$14</c:f>
              <c:strCache>
                <c:ptCount val="13"/>
                <c:pt idx="0">
                  <c:v>Sales Tax</c:v>
                </c:pt>
                <c:pt idx="1">
                  <c:v>City/SpD. Parcel Tax 2/3</c:v>
                </c:pt>
                <c:pt idx="2">
                  <c:v>Cannabis Tax</c:v>
                </c:pt>
                <c:pt idx="3">
                  <c:v>Lodging Tax (TOT)</c:v>
                </c:pt>
                <c:pt idx="4">
                  <c:v>Utility Users Tax</c:v>
                </c:pt>
                <c:pt idx="5">
                  <c:v>Sales Tax 2/3</c:v>
                </c:pt>
                <c:pt idx="6">
                  <c:v>Busn. Lic. Tax - Other</c:v>
                </c:pt>
                <c:pt idx="7">
                  <c:v>Property Transfer Tax</c:v>
                </c:pt>
                <c:pt idx="8">
                  <c:v>G.O. Bond 2/3</c:v>
                </c:pt>
                <c:pt idx="9">
                  <c:v>Lodging Tax (TOT) 2/3</c:v>
                </c:pt>
                <c:pt idx="10">
                  <c:v>Utility Transfer</c:v>
                </c:pt>
                <c:pt idx="11">
                  <c:v>Admissions Tax 2/3</c:v>
                </c:pt>
                <c:pt idx="12">
                  <c:v>Cannabis Tax 2/3</c:v>
                </c:pt>
              </c:strCache>
            </c:strRef>
          </c:cat>
          <c:val>
            <c:numRef>
              <c:f>Sheet1!$C$2:$C$14</c:f>
              <c:numCache>
                <c:formatCode>General</c:formatCode>
                <c:ptCount val="13"/>
                <c:pt idx="0">
                  <c:v>11</c:v>
                </c:pt>
                <c:pt idx="1">
                  <c:v>16</c:v>
                </c:pt>
                <c:pt idx="2">
                  <c:v>2</c:v>
                </c:pt>
                <c:pt idx="3">
                  <c:v>4</c:v>
                </c:pt>
                <c:pt idx="4">
                  <c:v>5</c:v>
                </c:pt>
                <c:pt idx="5">
                  <c:v>4</c:v>
                </c:pt>
                <c:pt idx="6">
                  <c:v>1</c:v>
                </c:pt>
                <c:pt idx="7">
                  <c:v>1</c:v>
                </c:pt>
                <c:pt idx="8">
                  <c:v>1</c:v>
                </c:pt>
                <c:pt idx="9">
                  <c:v>1</c:v>
                </c:pt>
                <c:pt idx="10">
                  <c:v>0</c:v>
                </c:pt>
                <c:pt idx="11">
                  <c:v>0</c:v>
                </c:pt>
                <c:pt idx="12">
                  <c:v>1</c:v>
                </c:pt>
              </c:numCache>
            </c:numRef>
          </c:val>
          <c:extLst>
            <c:ext xmlns:c16="http://schemas.microsoft.com/office/drawing/2014/chart" uri="{C3380CC4-5D6E-409C-BE32-E72D297353CC}">
              <c16:uniqueId val="{00000001-539F-43CE-BD87-56EAB3F60016}"/>
            </c:ext>
          </c:extLst>
        </c:ser>
        <c:dLbls>
          <c:dLblPos val="ctr"/>
          <c:showLegendKey val="0"/>
          <c:showVal val="1"/>
          <c:showCatName val="0"/>
          <c:showSerName val="0"/>
          <c:showPercent val="0"/>
          <c:showBubbleSize val="0"/>
        </c:dLbls>
        <c:gapWidth val="18"/>
        <c:overlap val="100"/>
        <c:axId val="337592784"/>
        <c:axId val="337593176"/>
      </c:barChart>
      <c:catAx>
        <c:axId val="337592784"/>
        <c:scaling>
          <c:orientation val="maxMin"/>
        </c:scaling>
        <c:delete val="0"/>
        <c:axPos val="l"/>
        <c:numFmt formatCode="General" sourceLinked="1"/>
        <c:majorTickMark val="none"/>
        <c:minorTickMark val="none"/>
        <c:tickLblPos val="nextTo"/>
        <c:spPr>
          <a:ln>
            <a:noFill/>
          </a:ln>
        </c:spPr>
        <c:txPr>
          <a:bodyPr/>
          <a:lstStyle/>
          <a:p>
            <a:pPr algn="r">
              <a:lnSpc>
                <a:spcPct val="100000"/>
              </a:lnSpc>
              <a:defRPr sz="1800"/>
            </a:pPr>
            <a:endParaRPr lang="en-US"/>
          </a:p>
        </c:txPr>
        <c:crossAx val="337593176"/>
        <c:crosses val="autoZero"/>
        <c:auto val="1"/>
        <c:lblAlgn val="ctr"/>
        <c:lblOffset val="5"/>
        <c:noMultiLvlLbl val="0"/>
      </c:catAx>
      <c:valAx>
        <c:axId val="337593176"/>
        <c:scaling>
          <c:orientation val="minMax"/>
          <c:min val="0"/>
        </c:scaling>
        <c:delete val="1"/>
        <c:axPos val="b"/>
        <c:numFmt formatCode="General" sourceLinked="1"/>
        <c:majorTickMark val="out"/>
        <c:minorTickMark val="none"/>
        <c:tickLblPos val="nextTo"/>
        <c:crossAx val="337592784"/>
        <c:crosses val="max"/>
        <c:crossBetween val="between"/>
        <c:majorUnit val="0.15000000000000002"/>
      </c:valAx>
    </c:plotArea>
    <c:legend>
      <c:legendPos val="t"/>
      <c:layout>
        <c:manualLayout>
          <c:xMode val="edge"/>
          <c:yMode val="edge"/>
          <c:x val="0.60140133041139998"/>
          <c:y val="1.4711307956906294E-2"/>
          <c:w val="0.1272341697483407"/>
          <c:h val="5.501812036275883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658794156446252"/>
          <c:y val="6.6052582042979605E-2"/>
          <c:w val="0.53424027762046389"/>
          <c:h val="0.93093650804213723"/>
        </c:manualLayout>
      </c:layout>
      <c:barChart>
        <c:barDir val="bar"/>
        <c:grouping val="percentStacked"/>
        <c:varyColors val="0"/>
        <c:ser>
          <c:idx val="0"/>
          <c:order val="0"/>
          <c:tx>
            <c:strRef>
              <c:f>Sheet1!$B$1</c:f>
              <c:strCache>
                <c:ptCount val="1"/>
                <c:pt idx="0">
                  <c:v>Ext. Ser. Prob.</c:v>
                </c:pt>
              </c:strCache>
            </c:strRef>
          </c:tx>
          <c:spPr>
            <a:solidFill>
              <a:schemeClr val="accent4"/>
            </a:solidFill>
            <a:ln>
              <a:no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The economic impacts of the coronavirus pandemic</c:v>
                </c:pt>
                <c:pt idx="1">
                  <c:v>The challenge parents face balancing childcare and work responsibilities during the pandemic</c:v>
                </c:pt>
                <c:pt idx="2">
                  <c:v>The health impacts of the
coronavirus pandemic</c:v>
                </c:pt>
                <c:pt idx="3">
                  <c:v>The cost of housing</c:v>
                </c:pt>
                <c:pt idx="4">
                  <c:v>The economy and jobs</c:v>
                </c:pt>
                <c:pt idx="5">
                  <c:v>The cost of living</c:v>
                </c:pt>
              </c:strCache>
            </c:strRef>
          </c:cat>
          <c:val>
            <c:numRef>
              <c:f>Sheet1!$B$2:$B$7</c:f>
              <c:numCache>
                <c:formatCode>0%</c:formatCode>
                <c:ptCount val="6"/>
                <c:pt idx="0">
                  <c:v>0.45</c:v>
                </c:pt>
                <c:pt idx="1">
                  <c:v>0.32</c:v>
                </c:pt>
                <c:pt idx="2">
                  <c:v>0.31</c:v>
                </c:pt>
                <c:pt idx="3">
                  <c:v>0.32</c:v>
                </c:pt>
                <c:pt idx="4">
                  <c:v>0.28999999999999998</c:v>
                </c:pt>
                <c:pt idx="5">
                  <c:v>0.24</c:v>
                </c:pt>
              </c:numCache>
            </c:numRef>
          </c:val>
          <c:extLst>
            <c:ext xmlns:c16="http://schemas.microsoft.com/office/drawing/2014/chart" uri="{C3380CC4-5D6E-409C-BE32-E72D297353CC}">
              <c16:uniqueId val="{00000000-83AA-4124-BA4B-1707C4CC7E75}"/>
            </c:ext>
          </c:extLst>
        </c:ser>
        <c:ser>
          <c:idx val="1"/>
          <c:order val="1"/>
          <c:tx>
            <c:strRef>
              <c:f>Sheet1!$C$1</c:f>
              <c:strCache>
                <c:ptCount val="1"/>
                <c:pt idx="0">
                  <c:v>Very Ser. Prob.</c:v>
                </c:pt>
              </c:strCache>
            </c:strRef>
          </c:tx>
          <c:spPr>
            <a:solidFill>
              <a:schemeClr val="accent5"/>
            </a:solidFill>
            <a:ln w="9525">
              <a:noFill/>
            </a:ln>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The economic impacts of the coronavirus pandemic</c:v>
                </c:pt>
                <c:pt idx="1">
                  <c:v>The challenge parents face balancing childcare and work responsibilities during the pandemic</c:v>
                </c:pt>
                <c:pt idx="2">
                  <c:v>The health impacts of the
coronavirus pandemic</c:v>
                </c:pt>
                <c:pt idx="3">
                  <c:v>The cost of housing</c:v>
                </c:pt>
                <c:pt idx="4">
                  <c:v>The economy and jobs</c:v>
                </c:pt>
                <c:pt idx="5">
                  <c:v>The cost of living</c:v>
                </c:pt>
              </c:strCache>
            </c:strRef>
          </c:cat>
          <c:val>
            <c:numRef>
              <c:f>Sheet1!$C$2:$C$7</c:f>
              <c:numCache>
                <c:formatCode>0%</c:formatCode>
                <c:ptCount val="6"/>
                <c:pt idx="0">
                  <c:v>0.42</c:v>
                </c:pt>
                <c:pt idx="1">
                  <c:v>0.39</c:v>
                </c:pt>
                <c:pt idx="2">
                  <c:v>0.35</c:v>
                </c:pt>
                <c:pt idx="3">
                  <c:v>0.33</c:v>
                </c:pt>
                <c:pt idx="4">
                  <c:v>0.35</c:v>
                </c:pt>
                <c:pt idx="5">
                  <c:v>0.36</c:v>
                </c:pt>
              </c:numCache>
            </c:numRef>
          </c:val>
          <c:extLst>
            <c:ext xmlns:c16="http://schemas.microsoft.com/office/drawing/2014/chart" uri="{C3380CC4-5D6E-409C-BE32-E72D297353CC}">
              <c16:uniqueId val="{00000006-3189-49B6-9C6A-312EEFBA405F}"/>
            </c:ext>
          </c:extLst>
        </c:ser>
        <c:ser>
          <c:idx val="2"/>
          <c:order val="2"/>
          <c:tx>
            <c:strRef>
              <c:f>Sheet1!$D$1</c:f>
              <c:strCache>
                <c:ptCount val="1"/>
                <c:pt idx="0">
                  <c:v>Smwt. Ser. Prob.</c:v>
                </c:pt>
              </c:strCache>
            </c:strRef>
          </c:tx>
          <c:spPr>
            <a:solidFill>
              <a:schemeClr val="accent5">
                <a:lumMod val="40000"/>
                <a:lumOff val="60000"/>
              </a:schemeClr>
            </a:solidFill>
            <a:ln>
              <a:noFill/>
            </a:ln>
          </c:spPr>
          <c:invertIfNegative val="0"/>
          <c:dLbls>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The economic impacts of the coronavirus pandemic</c:v>
                </c:pt>
                <c:pt idx="1">
                  <c:v>The challenge parents face balancing childcare and work responsibilities during the pandemic</c:v>
                </c:pt>
                <c:pt idx="2">
                  <c:v>The health impacts of the
coronavirus pandemic</c:v>
                </c:pt>
                <c:pt idx="3">
                  <c:v>The cost of housing</c:v>
                </c:pt>
                <c:pt idx="4">
                  <c:v>The economy and jobs</c:v>
                </c:pt>
                <c:pt idx="5">
                  <c:v>The cost of living</c:v>
                </c:pt>
              </c:strCache>
            </c:strRef>
          </c:cat>
          <c:val>
            <c:numRef>
              <c:f>Sheet1!$D$2:$D$7</c:f>
              <c:numCache>
                <c:formatCode>0%</c:formatCode>
                <c:ptCount val="6"/>
                <c:pt idx="0">
                  <c:v>0.1</c:v>
                </c:pt>
                <c:pt idx="1">
                  <c:v>0.18</c:v>
                </c:pt>
                <c:pt idx="2">
                  <c:v>0.2</c:v>
                </c:pt>
                <c:pt idx="3">
                  <c:v>0.26</c:v>
                </c:pt>
                <c:pt idx="4">
                  <c:v>0.26</c:v>
                </c:pt>
                <c:pt idx="5">
                  <c:v>0.3</c:v>
                </c:pt>
              </c:numCache>
            </c:numRef>
          </c:val>
          <c:extLst>
            <c:ext xmlns:c16="http://schemas.microsoft.com/office/drawing/2014/chart" uri="{C3380CC4-5D6E-409C-BE32-E72D297353CC}">
              <c16:uniqueId val="{0000000B-3189-49B6-9C6A-312EEFBA405F}"/>
            </c:ext>
          </c:extLst>
        </c:ser>
        <c:ser>
          <c:idx val="3"/>
          <c:order val="3"/>
          <c:tx>
            <c:strRef>
              <c:f>Sheet1!$E$1</c:f>
              <c:strCache>
                <c:ptCount val="1"/>
                <c:pt idx="0">
                  <c:v>Not a Ser. Prob.</c:v>
                </c:pt>
              </c:strCache>
            </c:strRef>
          </c:tx>
          <c:spPr>
            <a:solidFill>
              <a:schemeClr val="accent1"/>
            </a:solidFill>
            <a:ln>
              <a:no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755B-4F0E-A9DA-088E4ECF2CD0}"/>
                </c:ext>
              </c:extLst>
            </c:dLbl>
            <c:dLbl>
              <c:idx val="1"/>
              <c:spPr>
                <a:noFill/>
                <a:ln>
                  <a:noFill/>
                </a:ln>
                <a:effectLst/>
              </c:spPr>
              <c:txPr>
                <a:bodyPr wrap="square" lIns="38100" tIns="19050" rIns="38100" bIns="19050" anchor="ctr">
                  <a:spAutoFit/>
                </a:bodyPr>
                <a:lstStyle/>
                <a:p>
                  <a:pPr>
                    <a:defRPr sz="15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55B-4F0E-A9DA-088E4ECF2CD0}"/>
                </c:ext>
              </c:extLst>
            </c:dLbl>
            <c:dLbl>
              <c:idx val="3"/>
              <c:spPr>
                <a:noFill/>
                <a:ln>
                  <a:noFill/>
                </a:ln>
                <a:effectLst/>
              </c:spPr>
              <c:txPr>
                <a:bodyPr wrap="square" lIns="38100" tIns="19050" rIns="38100" bIns="19050" anchor="ctr">
                  <a:spAutoFit/>
                </a:bodyPr>
                <a:lstStyle/>
                <a:p>
                  <a:pPr>
                    <a:defRPr sz="15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55B-4F0E-A9DA-088E4ECF2CD0}"/>
                </c:ext>
              </c:extLst>
            </c:dLbl>
            <c:spPr>
              <a:noFill/>
              <a:ln>
                <a:noFill/>
              </a:ln>
              <a:effectLst/>
            </c:spPr>
            <c:txPr>
              <a:bodyPr wrap="square" lIns="38100" tIns="19050" rIns="38100" bIns="19050" anchor="ctr">
                <a:spAutoFit/>
              </a:bodyPr>
              <a:lstStyle/>
              <a:p>
                <a:pPr>
                  <a:defRPr sz="1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The economic impacts of the coronavirus pandemic</c:v>
                </c:pt>
                <c:pt idx="1">
                  <c:v>The challenge parents face balancing childcare and work responsibilities during the pandemic</c:v>
                </c:pt>
                <c:pt idx="2">
                  <c:v>The health impacts of the
coronavirus pandemic</c:v>
                </c:pt>
                <c:pt idx="3">
                  <c:v>The cost of housing</c:v>
                </c:pt>
                <c:pt idx="4">
                  <c:v>The economy and jobs</c:v>
                </c:pt>
                <c:pt idx="5">
                  <c:v>The cost of living</c:v>
                </c:pt>
              </c:strCache>
            </c:strRef>
          </c:cat>
          <c:val>
            <c:numRef>
              <c:f>Sheet1!$E$2:$E$7</c:f>
              <c:numCache>
                <c:formatCode>0%</c:formatCode>
                <c:ptCount val="6"/>
                <c:pt idx="0">
                  <c:v>0.03</c:v>
                </c:pt>
                <c:pt idx="1">
                  <c:v>0.06</c:v>
                </c:pt>
                <c:pt idx="2">
                  <c:v>0.11</c:v>
                </c:pt>
                <c:pt idx="3">
                  <c:v>0.06</c:v>
                </c:pt>
                <c:pt idx="4">
                  <c:v>0.08</c:v>
                </c:pt>
                <c:pt idx="5">
                  <c:v>0.08</c:v>
                </c:pt>
              </c:numCache>
            </c:numRef>
          </c:val>
          <c:extLst>
            <c:ext xmlns:c16="http://schemas.microsoft.com/office/drawing/2014/chart" uri="{C3380CC4-5D6E-409C-BE32-E72D297353CC}">
              <c16:uniqueId val="{0000000C-3189-49B6-9C6A-312EEFBA405F}"/>
            </c:ext>
          </c:extLst>
        </c:ser>
        <c:ser>
          <c:idx val="4"/>
          <c:order val="4"/>
          <c:tx>
            <c:strRef>
              <c:f>Sheet1!$F$1</c:f>
              <c:strCache>
                <c:ptCount val="1"/>
                <c:pt idx="0">
                  <c:v>Don't Know</c:v>
                </c:pt>
              </c:strCache>
            </c:strRef>
          </c:tx>
          <c:spPr>
            <a:solidFill>
              <a:schemeClr val="accent6"/>
            </a:solidFill>
            <a:ln>
              <a:noFill/>
            </a:ln>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5B-4F0E-A9DA-088E4ECF2CD0}"/>
                </c:ext>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Sheet1!$A$2:$A$7</c:f>
              <c:strCache>
                <c:ptCount val="6"/>
                <c:pt idx="0">
                  <c:v>The economic impacts of the coronavirus pandemic</c:v>
                </c:pt>
                <c:pt idx="1">
                  <c:v>The challenge parents face balancing childcare and work responsibilities during the pandemic</c:v>
                </c:pt>
                <c:pt idx="2">
                  <c:v>The health impacts of the
coronavirus pandemic</c:v>
                </c:pt>
                <c:pt idx="3">
                  <c:v>The cost of housing</c:v>
                </c:pt>
                <c:pt idx="4">
                  <c:v>The economy and jobs</c:v>
                </c:pt>
                <c:pt idx="5">
                  <c:v>The cost of living</c:v>
                </c:pt>
              </c:strCache>
            </c:strRef>
          </c:cat>
          <c:val>
            <c:numRef>
              <c:f>Sheet1!$F$2:$F$7</c:f>
              <c:numCache>
                <c:formatCode>0%</c:formatCode>
                <c:ptCount val="6"/>
                <c:pt idx="0">
                  <c:v>0.01</c:v>
                </c:pt>
                <c:pt idx="1">
                  <c:v>0.05</c:v>
                </c:pt>
                <c:pt idx="2">
                  <c:v>0.02</c:v>
                </c:pt>
                <c:pt idx="3">
                  <c:v>0.03</c:v>
                </c:pt>
                <c:pt idx="4">
                  <c:v>0.01</c:v>
                </c:pt>
                <c:pt idx="5">
                  <c:v>0.02</c:v>
                </c:pt>
              </c:numCache>
            </c:numRef>
          </c:val>
          <c:extLst>
            <c:ext xmlns:c16="http://schemas.microsoft.com/office/drawing/2014/chart" uri="{C3380CC4-5D6E-409C-BE32-E72D297353CC}">
              <c16:uniqueId val="{0000000D-3189-49B6-9C6A-312EEFBA405F}"/>
            </c:ext>
          </c:extLst>
        </c:ser>
        <c:dLbls>
          <c:showLegendKey val="0"/>
          <c:showVal val="1"/>
          <c:showCatName val="0"/>
          <c:showSerName val="0"/>
          <c:showPercent val="0"/>
          <c:showBubbleSize val="0"/>
        </c:dLbls>
        <c:gapWidth val="60"/>
        <c:overlap val="100"/>
        <c:axId val="248961216"/>
        <c:axId val="248961608"/>
      </c:barChart>
      <c:catAx>
        <c:axId val="248961216"/>
        <c:scaling>
          <c:orientation val="maxMin"/>
        </c:scaling>
        <c:delete val="0"/>
        <c:axPos val="l"/>
        <c:numFmt formatCode="General" sourceLinked="1"/>
        <c:majorTickMark val="none"/>
        <c:minorTickMark val="none"/>
        <c:tickLblPos val="nextTo"/>
        <c:spPr>
          <a:ln>
            <a:noFill/>
          </a:ln>
        </c:spPr>
        <c:txPr>
          <a:bodyPr/>
          <a:lstStyle/>
          <a:p>
            <a:pPr algn="r">
              <a:lnSpc>
                <a:spcPts val="1500"/>
              </a:lnSpc>
              <a:defRPr sz="1800"/>
            </a:pPr>
            <a:endParaRPr lang="en-US"/>
          </a:p>
        </c:txPr>
        <c:crossAx val="248961608"/>
        <c:crosses val="autoZero"/>
        <c:auto val="1"/>
        <c:lblAlgn val="ctr"/>
        <c:lblOffset val="2"/>
        <c:noMultiLvlLbl val="0"/>
      </c:catAx>
      <c:valAx>
        <c:axId val="248961608"/>
        <c:scaling>
          <c:orientation val="minMax"/>
          <c:max val="1"/>
          <c:min val="0"/>
        </c:scaling>
        <c:delete val="1"/>
        <c:axPos val="b"/>
        <c:numFmt formatCode="0%" sourceLinked="1"/>
        <c:majorTickMark val="out"/>
        <c:minorTickMark val="none"/>
        <c:tickLblPos val="nextTo"/>
        <c:crossAx val="248961216"/>
        <c:crosses val="max"/>
        <c:crossBetween val="between"/>
        <c:majorUnit val="0.2"/>
      </c:valAx>
    </c:plotArea>
    <c:legend>
      <c:legendPos val="t"/>
      <c:layout>
        <c:manualLayout>
          <c:xMode val="edge"/>
          <c:yMode val="edge"/>
          <c:x val="0.2945861391985729"/>
          <c:y val="1.1406428533399952E-2"/>
          <c:w val="0.68526892420857533"/>
          <c:h val="6.6651189505973124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9550711078934"/>
          <c:y val="2.8548094069623928E-2"/>
          <c:w val="0.49650006890227022"/>
          <c:h val="0.93283298298899675"/>
        </c:manualLayout>
      </c:layout>
      <c:barChart>
        <c:barDir val="bar"/>
        <c:grouping val="clustered"/>
        <c:varyColors val="0"/>
        <c:ser>
          <c:idx val="0"/>
          <c:order val="0"/>
          <c:tx>
            <c:strRef>
              <c:f>Sheet1!$B$1</c:f>
              <c:strCache>
                <c:ptCount val="1"/>
                <c:pt idx="0">
                  <c:v>Q10</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106-4DD4-99B1-6BB5DA2295FA}"/>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C106-4DD4-99B1-6BB5DA2295FA}"/>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D-CC1A-4826-A177-033BF6B11B2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Will work for the long-term</c:v>
                </c:pt>
                <c:pt idx="1">
                  <c:v>Will work only for the short-term</c:v>
                </c:pt>
                <c:pt idx="2">
                  <c:v>Is not working well now</c:v>
                </c:pt>
                <c:pt idx="3">
                  <c:v>Don’t know</c:v>
                </c:pt>
              </c:strCache>
            </c:strRef>
          </c:cat>
          <c:val>
            <c:numRef>
              <c:f>Sheet1!$B$2:$B$5</c:f>
              <c:numCache>
                <c:formatCode>0%</c:formatCode>
                <c:ptCount val="4"/>
                <c:pt idx="0">
                  <c:v>0.44</c:v>
                </c:pt>
                <c:pt idx="1">
                  <c:v>0.37</c:v>
                </c:pt>
                <c:pt idx="2">
                  <c:v>0.16</c:v>
                </c:pt>
                <c:pt idx="3">
                  <c:v>0.03</c:v>
                </c:pt>
              </c:numCache>
            </c:numRef>
          </c:val>
          <c:extLst>
            <c:ext xmlns:c16="http://schemas.microsoft.com/office/drawing/2014/chart" uri="{C3380CC4-5D6E-409C-BE32-E72D297353CC}">
              <c16:uniqueId val="{0000000C-C106-4DD4-99B1-6BB5DA2295FA}"/>
            </c:ext>
          </c:extLst>
        </c:ser>
        <c:dLbls>
          <c:showLegendKey val="0"/>
          <c:showVal val="0"/>
          <c:showCatName val="0"/>
          <c:showSerName val="0"/>
          <c:showPercent val="0"/>
          <c:showBubbleSize val="0"/>
        </c:dLbls>
        <c:gapWidth val="21"/>
        <c:axId val="249318424"/>
        <c:axId val="249318816"/>
      </c:barChart>
      <c:catAx>
        <c:axId val="249318424"/>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49318816"/>
        <c:crosses val="autoZero"/>
        <c:auto val="1"/>
        <c:lblAlgn val="ctr"/>
        <c:lblOffset val="100"/>
        <c:noMultiLvlLbl val="0"/>
      </c:catAx>
      <c:valAx>
        <c:axId val="249318816"/>
        <c:scaling>
          <c:orientation val="minMax"/>
        </c:scaling>
        <c:delete val="1"/>
        <c:axPos val="b"/>
        <c:numFmt formatCode="0%" sourceLinked="0"/>
        <c:majorTickMark val="out"/>
        <c:minorTickMark val="none"/>
        <c:tickLblPos val="nextTo"/>
        <c:crossAx val="249318424"/>
        <c:crosses val="max"/>
        <c:crossBetween val="between"/>
        <c:majorUnit val="0.15000000000000002"/>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36500950603639"/>
          <c:y val="1.8928849302600161E-2"/>
          <c:w val="0.61504398547527606"/>
          <c:h val="0.91053962000358313"/>
        </c:manualLayout>
      </c:layout>
      <c:barChart>
        <c:barDir val="bar"/>
        <c:grouping val="clustered"/>
        <c:varyColors val="0"/>
        <c:ser>
          <c:idx val="0"/>
          <c:order val="0"/>
          <c:tx>
            <c:strRef>
              <c:f>Sheet1!$B$1</c:f>
              <c:strCache>
                <c:ptCount val="1"/>
                <c:pt idx="0">
                  <c:v>Column2</c:v>
                </c:pt>
              </c:strCache>
            </c:strRef>
          </c:tx>
          <c:spPr>
            <a:solidFill>
              <a:schemeClr val="accent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1-3118-43D8-9355-6A4FA0B5CEEB}"/>
              </c:ext>
            </c:extLst>
          </c:dPt>
          <c:dPt>
            <c:idx val="1"/>
            <c:invertIfNegative val="0"/>
            <c:bubble3D val="0"/>
            <c:extLst>
              <c:ext xmlns:c16="http://schemas.microsoft.com/office/drawing/2014/chart" uri="{C3380CC4-5D6E-409C-BE32-E72D297353CC}">
                <c16:uniqueId val="{00000002-3118-43D8-9355-6A4FA0B5CEEB}"/>
              </c:ext>
            </c:extLst>
          </c:dPt>
          <c:dPt>
            <c:idx val="2"/>
            <c:invertIfNegative val="0"/>
            <c:bubble3D val="0"/>
            <c:spPr>
              <a:solidFill>
                <a:schemeClr val="accent2">
                  <a:lumMod val="40000"/>
                  <a:lumOff val="60000"/>
                </a:schemeClr>
              </a:solidFill>
              <a:ln>
                <a:noFill/>
              </a:ln>
            </c:spPr>
            <c:extLst>
              <c:ext xmlns:c16="http://schemas.microsoft.com/office/drawing/2014/chart" uri="{C3380CC4-5D6E-409C-BE32-E72D297353CC}">
                <c16:uniqueId val="{00000004-3118-43D8-9355-6A4FA0B5CEEB}"/>
              </c:ext>
            </c:extLst>
          </c:dPt>
          <c:dPt>
            <c:idx val="3"/>
            <c:invertIfNegative val="0"/>
            <c:bubble3D val="0"/>
            <c:spPr>
              <a:solidFill>
                <a:schemeClr val="accent6">
                  <a:lumMod val="50000"/>
                </a:schemeClr>
              </a:solidFill>
              <a:ln>
                <a:noFill/>
              </a:ln>
            </c:spPr>
            <c:extLst>
              <c:ext xmlns:c16="http://schemas.microsoft.com/office/drawing/2014/chart" uri="{C3380CC4-5D6E-409C-BE32-E72D297353CC}">
                <c16:uniqueId val="{00000006-3118-43D8-9355-6A4FA0B5CEEB}"/>
              </c:ext>
            </c:extLst>
          </c:dPt>
          <c:dPt>
            <c:idx val="4"/>
            <c:invertIfNegative val="0"/>
            <c:bubble3D val="0"/>
            <c:spPr>
              <a:solidFill>
                <a:schemeClr val="accent4"/>
              </a:solidFill>
              <a:ln>
                <a:noFill/>
              </a:ln>
            </c:spPr>
            <c:extLst>
              <c:ext xmlns:c16="http://schemas.microsoft.com/office/drawing/2014/chart" uri="{C3380CC4-5D6E-409C-BE32-E72D297353CC}">
                <c16:uniqueId val="{00000008-3118-43D8-9355-6A4FA0B5CEEB}"/>
              </c:ext>
            </c:extLst>
          </c:dPt>
          <c:dPt>
            <c:idx val="5"/>
            <c:invertIfNegative val="0"/>
            <c:bubble3D val="0"/>
            <c:spPr>
              <a:solidFill>
                <a:schemeClr val="accent5">
                  <a:lumMod val="75000"/>
                </a:schemeClr>
              </a:solidFill>
              <a:ln>
                <a:noFill/>
              </a:ln>
            </c:spPr>
            <c:extLst>
              <c:ext xmlns:c16="http://schemas.microsoft.com/office/drawing/2014/chart" uri="{C3380CC4-5D6E-409C-BE32-E72D297353CC}">
                <c16:uniqueId val="{0000000A-3118-43D8-9355-6A4FA0B5CEEB}"/>
              </c:ext>
            </c:extLst>
          </c:dPt>
          <c:dPt>
            <c:idx val="6"/>
            <c:invertIfNegative val="0"/>
            <c:bubble3D val="0"/>
            <c:spPr>
              <a:solidFill>
                <a:schemeClr val="accent4"/>
              </a:solidFill>
              <a:ln>
                <a:noFill/>
              </a:ln>
            </c:spPr>
            <c:extLst>
              <c:ext xmlns:c16="http://schemas.microsoft.com/office/drawing/2014/chart" uri="{C3380CC4-5D6E-409C-BE32-E72D297353CC}">
                <c16:uniqueId val="{0000000C-3118-43D8-9355-6A4FA0B5CEEB}"/>
              </c:ext>
            </c:extLst>
          </c:dPt>
          <c:dPt>
            <c:idx val="8"/>
            <c:invertIfNegative val="0"/>
            <c:bubble3D val="0"/>
            <c:spPr>
              <a:solidFill>
                <a:schemeClr val="accent6"/>
              </a:solidFill>
              <a:ln>
                <a:noFill/>
              </a:ln>
            </c:spPr>
            <c:extLst>
              <c:ext xmlns:c16="http://schemas.microsoft.com/office/drawing/2014/chart" uri="{C3380CC4-5D6E-409C-BE32-E72D297353CC}">
                <c16:uniqueId val="{0000000E-3118-43D8-9355-6A4FA0B5CEEB}"/>
              </c:ext>
            </c:extLst>
          </c:dPt>
          <c:dPt>
            <c:idx val="9"/>
            <c:invertIfNegative val="0"/>
            <c:bubble3D val="0"/>
            <c:extLst>
              <c:ext xmlns:c16="http://schemas.microsoft.com/office/drawing/2014/chart" uri="{C3380CC4-5D6E-409C-BE32-E72D297353CC}">
                <c16:uniqueId val="{0000000F-3118-43D8-9355-6A4FA0B5CEEB}"/>
              </c:ext>
            </c:extLst>
          </c:dPt>
          <c:dPt>
            <c:idx val="10"/>
            <c:invertIfNegative val="0"/>
            <c:bubble3D val="0"/>
            <c:extLst>
              <c:ext xmlns:c16="http://schemas.microsoft.com/office/drawing/2014/chart" uri="{C3380CC4-5D6E-409C-BE32-E72D297353CC}">
                <c16:uniqueId val="{00000010-3118-43D8-9355-6A4FA0B5CEEB}"/>
              </c:ext>
            </c:extLst>
          </c:dPt>
          <c:dPt>
            <c:idx val="12"/>
            <c:invertIfNegative val="0"/>
            <c:bubble3D val="0"/>
            <c:extLst>
              <c:ext xmlns:c16="http://schemas.microsoft.com/office/drawing/2014/chart" uri="{C3380CC4-5D6E-409C-BE32-E72D297353CC}">
                <c16:uniqueId val="{00000011-3118-43D8-9355-6A4FA0B5CEEB}"/>
              </c:ext>
            </c:extLst>
          </c:dPt>
          <c:dPt>
            <c:idx val="15"/>
            <c:invertIfNegative val="0"/>
            <c:bubble3D val="0"/>
            <c:extLst>
              <c:ext xmlns:c16="http://schemas.microsoft.com/office/drawing/2014/chart" uri="{C3380CC4-5D6E-409C-BE32-E72D297353CC}">
                <c16:uniqueId val="{00000012-3118-43D8-9355-6A4FA0B5CEEB}"/>
              </c:ext>
            </c:extLst>
          </c:dPt>
          <c:dPt>
            <c:idx val="18"/>
            <c:invertIfNegative val="0"/>
            <c:bubble3D val="0"/>
            <c:extLst>
              <c:ext xmlns:c16="http://schemas.microsoft.com/office/drawing/2014/chart" uri="{C3380CC4-5D6E-409C-BE32-E72D297353CC}">
                <c16:uniqueId val="{00000013-3118-43D8-9355-6A4FA0B5CEEB}"/>
              </c:ext>
            </c:extLst>
          </c:dPt>
          <c:dLbls>
            <c:spPr>
              <a:noFill/>
              <a:ln>
                <a:noFill/>
              </a:ln>
              <a:effectLst/>
            </c:spPr>
            <c:txPr>
              <a:bodyPr wrap="none"/>
              <a:lstStyle/>
              <a:p>
                <a:pPr>
                  <a:defRPr sz="1700"/>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Sheet1!$A$2:$A$10</c:f>
              <c:strCache>
                <c:ptCount val="9"/>
                <c:pt idx="0">
                  <c:v>Much more important</c:v>
                </c:pt>
                <c:pt idx="1">
                  <c:v>Somewhat more important</c:v>
                </c:pt>
                <c:pt idx="3">
                  <c:v>No difference</c:v>
                </c:pt>
                <c:pt idx="5">
                  <c:v>Somewhat less important</c:v>
                </c:pt>
                <c:pt idx="6">
                  <c:v>Much less important</c:v>
                </c:pt>
                <c:pt idx="8">
                  <c:v>Don't know</c:v>
                </c:pt>
              </c:strCache>
            </c:strRef>
          </c:cat>
          <c:val>
            <c:numRef>
              <c:f>Sheet1!$B$2:$B$10</c:f>
              <c:numCache>
                <c:formatCode>0%</c:formatCode>
                <c:ptCount val="9"/>
                <c:pt idx="0">
                  <c:v>0.31</c:v>
                </c:pt>
                <c:pt idx="1">
                  <c:v>0.3</c:v>
                </c:pt>
                <c:pt idx="3">
                  <c:v>0.21</c:v>
                </c:pt>
                <c:pt idx="5">
                  <c:v>0.06</c:v>
                </c:pt>
                <c:pt idx="6">
                  <c:v>7.0000000000000007E-2</c:v>
                </c:pt>
                <c:pt idx="8">
                  <c:v>0.05</c:v>
                </c:pt>
              </c:numCache>
            </c:numRef>
          </c:val>
          <c:extLst>
            <c:ext xmlns:c16="http://schemas.microsoft.com/office/drawing/2014/chart" uri="{C3380CC4-5D6E-409C-BE32-E72D297353CC}">
              <c16:uniqueId val="{00000014-3118-43D8-9355-6A4FA0B5CEEB}"/>
            </c:ext>
          </c:extLst>
        </c:ser>
        <c:dLbls>
          <c:showLegendKey val="0"/>
          <c:showVal val="0"/>
          <c:showCatName val="0"/>
          <c:showSerName val="0"/>
          <c:showPercent val="0"/>
          <c:showBubbleSize val="0"/>
        </c:dLbls>
        <c:gapWidth val="21"/>
        <c:axId val="523239816"/>
        <c:axId val="523240208"/>
      </c:barChart>
      <c:catAx>
        <c:axId val="523239816"/>
        <c:scaling>
          <c:orientation val="maxMin"/>
        </c:scaling>
        <c:delete val="0"/>
        <c:axPos val="l"/>
        <c:numFmt formatCode="General" sourceLinked="0"/>
        <c:majorTickMark val="none"/>
        <c:minorTickMark val="none"/>
        <c:tickLblPos val="nextTo"/>
        <c:spPr>
          <a:ln>
            <a:noFill/>
          </a:ln>
        </c:spPr>
        <c:txPr>
          <a:bodyPr/>
          <a:lstStyle/>
          <a:p>
            <a:pPr>
              <a:defRPr sz="1800"/>
            </a:pPr>
            <a:endParaRPr lang="en-US"/>
          </a:p>
        </c:txPr>
        <c:crossAx val="523240208"/>
        <c:crosses val="autoZero"/>
        <c:auto val="1"/>
        <c:lblAlgn val="ctr"/>
        <c:lblOffset val="5"/>
        <c:noMultiLvlLbl val="0"/>
      </c:catAx>
      <c:valAx>
        <c:axId val="523240208"/>
        <c:scaling>
          <c:orientation val="minMax"/>
          <c:max val="0.45"/>
        </c:scaling>
        <c:delete val="1"/>
        <c:axPos val="b"/>
        <c:numFmt formatCode="0%" sourceLinked="1"/>
        <c:majorTickMark val="out"/>
        <c:minorTickMark val="none"/>
        <c:tickLblPos val="nextTo"/>
        <c:crossAx val="523239816"/>
        <c:crosses val="max"/>
        <c:crossBetween val="between"/>
        <c:majorUnit val="0.15000000000000002"/>
      </c:valAx>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225290121603218"/>
          <c:y val="8.6435549064701939E-2"/>
          <c:w val="0.4521545074700794"/>
          <c:h val="0.87364131761906505"/>
        </c:manualLayout>
      </c:layout>
      <c:barChart>
        <c:barDir val="bar"/>
        <c:grouping val="percentStacked"/>
        <c:varyColors val="0"/>
        <c:ser>
          <c:idx val="0"/>
          <c:order val="0"/>
          <c:tx>
            <c:strRef>
              <c:f>Sheet1!$B$1</c:f>
              <c:strCache>
                <c:ptCount val="1"/>
                <c:pt idx="0">
                  <c:v>Strng. Agree</c:v>
                </c:pt>
              </c:strCache>
            </c:strRef>
          </c:tx>
          <c:spPr>
            <a:solidFill>
              <a:schemeClr val="accent1"/>
            </a:solidFill>
            <a:ln>
              <a:noFill/>
            </a:ln>
          </c:spPr>
          <c:invertIfNegative val="0"/>
          <c:dLbls>
            <c:spPr>
              <a:noFill/>
              <a:ln>
                <a:noFill/>
              </a:ln>
              <a:effectLst/>
            </c:spPr>
            <c:txPr>
              <a:bodyPr/>
              <a:lstStyle/>
              <a:p>
                <a:pPr>
                  <a:defRPr sz="1700">
                    <a:solidFill>
                      <a:schemeClr val="accent3"/>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National Sept. 2020</c:v>
                </c:pt>
                <c:pt idx="1">
                  <c:v>National Sept. 2020</c:v>
                </c:pt>
                <c:pt idx="2">
                  <c:v>National Sept. 2020</c:v>
                </c:pt>
              </c:strCache>
            </c:strRef>
          </c:cat>
          <c:val>
            <c:numRef>
              <c:f>Sheet1!$B$2:$B$4</c:f>
              <c:numCache>
                <c:formatCode>0%</c:formatCode>
                <c:ptCount val="3"/>
                <c:pt idx="0">
                  <c:v>0.55000000000000004</c:v>
                </c:pt>
                <c:pt idx="1">
                  <c:v>0.53</c:v>
                </c:pt>
                <c:pt idx="2">
                  <c:v>0.48</c:v>
                </c:pt>
              </c:numCache>
            </c:numRef>
          </c:val>
          <c:extLst>
            <c:ext xmlns:c16="http://schemas.microsoft.com/office/drawing/2014/chart" uri="{C3380CC4-5D6E-409C-BE32-E72D297353CC}">
              <c16:uniqueId val="{00000000-CF53-47B3-90F2-DB50A104168C}"/>
            </c:ext>
          </c:extLst>
        </c:ser>
        <c:ser>
          <c:idx val="1"/>
          <c:order val="1"/>
          <c:tx>
            <c:strRef>
              <c:f>Sheet1!$C$1</c:f>
              <c:strCache>
                <c:ptCount val="1"/>
                <c:pt idx="0">
                  <c:v>Smwt. Agree</c:v>
                </c:pt>
              </c:strCache>
            </c:strRef>
          </c:tx>
          <c:spPr>
            <a:solidFill>
              <a:schemeClr val="accent2"/>
            </a:solidFill>
            <a:ln w="9525">
              <a:noFill/>
            </a:ln>
          </c:spPr>
          <c:invertIfNegative val="0"/>
          <c:dLbls>
            <c:spPr>
              <a:noFill/>
              <a:ln>
                <a:noFill/>
              </a:ln>
              <a:effectLst/>
            </c:spPr>
            <c:txPr>
              <a:bodyPr wrap="square" lIns="38100" tIns="19050" rIns="38100" bIns="19050" anchor="ctr">
                <a:spAutoFit/>
              </a:bodyPr>
              <a:lstStyle/>
              <a:p>
                <a:pPr>
                  <a:defRPr sz="17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National Sept. 2020</c:v>
                </c:pt>
                <c:pt idx="1">
                  <c:v>National Sept. 2020</c:v>
                </c:pt>
                <c:pt idx="2">
                  <c:v>National Sept. 2020</c:v>
                </c:pt>
              </c:strCache>
            </c:strRef>
          </c:cat>
          <c:val>
            <c:numRef>
              <c:f>Sheet1!$C$2:$C$4</c:f>
              <c:numCache>
                <c:formatCode>0%</c:formatCode>
                <c:ptCount val="3"/>
                <c:pt idx="0">
                  <c:v>0.28999999999999998</c:v>
                </c:pt>
                <c:pt idx="1">
                  <c:v>0.26</c:v>
                </c:pt>
                <c:pt idx="2">
                  <c:v>0.28999999999999998</c:v>
                </c:pt>
              </c:numCache>
            </c:numRef>
          </c:val>
          <c:extLst>
            <c:ext xmlns:c16="http://schemas.microsoft.com/office/drawing/2014/chart" uri="{C3380CC4-5D6E-409C-BE32-E72D297353CC}">
              <c16:uniqueId val="{00000001-CF53-47B3-90F2-DB50A104168C}"/>
            </c:ext>
          </c:extLst>
        </c:ser>
        <c:ser>
          <c:idx val="2"/>
          <c:order val="2"/>
          <c:tx>
            <c:strRef>
              <c:f>Sheet1!$D$1</c:f>
              <c:strCache>
                <c:ptCount val="1"/>
                <c:pt idx="0">
                  <c:v>Smwt. Disagree</c:v>
                </c:pt>
              </c:strCache>
            </c:strRef>
          </c:tx>
          <c:spPr>
            <a:solidFill>
              <a:schemeClr val="accent5"/>
            </a:solidFill>
            <a:ln>
              <a:noFill/>
            </a:ln>
          </c:spPr>
          <c:invertIfNegative val="0"/>
          <c:dLbls>
            <c:dLbl>
              <c:idx val="0"/>
              <c:spPr>
                <a:noFill/>
                <a:ln>
                  <a:noFill/>
                </a:ln>
                <a:effectLst/>
              </c:spPr>
              <c:txPr>
                <a:bodyPr wrap="square" lIns="38100" tIns="19050" rIns="38100" bIns="19050" anchor="ctr">
                  <a:spAutoFit/>
                </a:bodyPr>
                <a:lstStyle/>
                <a:p>
                  <a:pPr>
                    <a:defRPr sz="15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558D-4716-BBC8-CD2077697C4D}"/>
                </c:ext>
              </c:extLst>
            </c:dLbl>
            <c:dLbl>
              <c:idx val="1"/>
              <c:spPr>
                <a:noFill/>
                <a:ln>
                  <a:noFill/>
                </a:ln>
                <a:effectLst/>
              </c:spPr>
              <c:txPr>
                <a:bodyPr wrap="square" lIns="38100" tIns="19050" rIns="38100" bIns="19050" anchor="ctr">
                  <a:spAutoFit/>
                </a:bodyPr>
                <a:lstStyle/>
                <a:p>
                  <a:pPr>
                    <a:defRPr sz="16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762F-4693-A172-4B7FF4B8F556}"/>
                </c:ext>
              </c:extLst>
            </c:dLbl>
            <c:dLbl>
              <c:idx val="4"/>
              <c:spPr>
                <a:noFill/>
                <a:ln>
                  <a:noFill/>
                </a:ln>
                <a:effectLst/>
              </c:spPr>
              <c:txPr>
                <a:bodyPr wrap="square" lIns="38100" tIns="19050" rIns="38100" bIns="19050" anchor="ctr">
                  <a:spAutoFit/>
                </a:bodyPr>
                <a:lstStyle/>
                <a:p>
                  <a:pPr>
                    <a:defRPr sz="15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ADC4-4698-9CC5-836F8677455B}"/>
                </c:ext>
              </c:extLst>
            </c:dLbl>
            <c:dLbl>
              <c:idx val="5"/>
              <c:spPr>
                <a:noFill/>
                <a:ln>
                  <a:noFill/>
                </a:ln>
                <a:effectLst/>
              </c:spPr>
              <c:txPr>
                <a:bodyPr wrap="square" lIns="38100" tIns="19050" rIns="38100" bIns="19050" anchor="ctr">
                  <a:spAutoFit/>
                </a:bodyPr>
                <a:lstStyle/>
                <a:p>
                  <a:pPr>
                    <a:defRPr sz="15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762F-4693-A172-4B7FF4B8F556}"/>
                </c:ext>
              </c:extLst>
            </c:dLbl>
            <c:dLbl>
              <c:idx val="10"/>
              <c:spPr>
                <a:noFill/>
                <a:ln>
                  <a:noFill/>
                </a:ln>
                <a:effectLst/>
              </c:spPr>
              <c:txPr>
                <a:bodyPr wrap="square" lIns="38100" tIns="19050" rIns="38100" bIns="19050" anchor="ctr">
                  <a:spAutoFit/>
                </a:bodyPr>
                <a:lstStyle/>
                <a:p>
                  <a:pPr>
                    <a:defRPr sz="14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762F-4693-A172-4B7FF4B8F556}"/>
                </c:ext>
              </c:extLst>
            </c:dLbl>
            <c:spPr>
              <a:noFill/>
              <a:ln>
                <a:noFill/>
              </a:ln>
              <a:effectLst/>
            </c:spPr>
            <c:txPr>
              <a:bodyPr wrap="square" lIns="38100" tIns="19050" rIns="38100" bIns="19050" anchor="ctr">
                <a:spAutoFit/>
              </a:bodyPr>
              <a:lstStyle/>
              <a:p>
                <a:pPr>
                  <a:defRPr sz="17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National Sept. 2020</c:v>
                </c:pt>
                <c:pt idx="1">
                  <c:v>National Sept. 2020</c:v>
                </c:pt>
                <c:pt idx="2">
                  <c:v>National Sept. 2020</c:v>
                </c:pt>
              </c:strCache>
            </c:strRef>
          </c:cat>
          <c:val>
            <c:numRef>
              <c:f>Sheet1!$D$2:$D$4</c:f>
              <c:numCache>
                <c:formatCode>0%</c:formatCode>
                <c:ptCount val="3"/>
                <c:pt idx="0">
                  <c:v>0.08</c:v>
                </c:pt>
                <c:pt idx="1">
                  <c:v>0.1</c:v>
                </c:pt>
                <c:pt idx="2">
                  <c:v>0.09</c:v>
                </c:pt>
              </c:numCache>
            </c:numRef>
          </c:val>
          <c:extLst>
            <c:ext xmlns:c16="http://schemas.microsoft.com/office/drawing/2014/chart" uri="{C3380CC4-5D6E-409C-BE32-E72D297353CC}">
              <c16:uniqueId val="{00000002-CF53-47B3-90F2-DB50A104168C}"/>
            </c:ext>
          </c:extLst>
        </c:ser>
        <c:ser>
          <c:idx val="3"/>
          <c:order val="3"/>
          <c:tx>
            <c:strRef>
              <c:f>Sheet1!$E$1</c:f>
              <c:strCache>
                <c:ptCount val="1"/>
                <c:pt idx="0">
                  <c:v>Strng. Disagree</c:v>
                </c:pt>
              </c:strCache>
            </c:strRef>
          </c:tx>
          <c:spPr>
            <a:solidFill>
              <a:schemeClr val="accent4"/>
            </a:solidFill>
            <a:ln>
              <a:noFill/>
            </a:ln>
          </c:spPr>
          <c:invertIfNegative val="0"/>
          <c:dLbls>
            <c:dLbl>
              <c:idx val="0"/>
              <c:layout>
                <c:manualLayout>
                  <c:x val="-1.499892795779792E-2"/>
                  <c:y val="2.4323318573994694E-3"/>
                </c:manualLayout>
              </c:layout>
              <c:spPr>
                <a:noFill/>
                <a:ln>
                  <a:noFill/>
                </a:ln>
                <a:effectLst/>
              </c:spPr>
              <c:txPr>
                <a:bodyPr wrap="square" lIns="38100" tIns="19050" rIns="38100" bIns="19050" anchor="ctr">
                  <a:spAutoFit/>
                </a:bodyPr>
                <a:lstStyle/>
                <a:p>
                  <a:pPr>
                    <a:defRPr sz="1600">
                      <a:solidFill>
                        <a:schemeClr val="accent3"/>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2F-4693-A172-4B7FF4B8F556}"/>
                </c:ext>
              </c:extLst>
            </c:dLbl>
            <c:dLbl>
              <c:idx val="1"/>
              <c:layout>
                <c:manualLayout>
                  <c:x val="-1.9089490990926668E-2"/>
                  <c:y val="0"/>
                </c:manualLayout>
              </c:layout>
              <c:spPr>
                <a:noFill/>
                <a:ln>
                  <a:noFill/>
                </a:ln>
                <a:effectLst/>
              </c:spPr>
              <c:txPr>
                <a:bodyPr wrap="square" lIns="38100" tIns="19050" rIns="38100" bIns="19050" anchor="ctr">
                  <a:noAutofit/>
                </a:bodyPr>
                <a:lstStyle/>
                <a:p>
                  <a:pPr>
                    <a:defRPr sz="1400">
                      <a:solidFill>
                        <a:schemeClr val="accent3"/>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2412823965302118E-2"/>
                      <c:h val="6.1027206302152692E-2"/>
                    </c:manualLayout>
                  </c15:layout>
                </c:ext>
                <c:ext xmlns:c16="http://schemas.microsoft.com/office/drawing/2014/chart" uri="{C3380CC4-5D6E-409C-BE32-E72D297353CC}">
                  <c16:uniqueId val="{00000004-558D-4716-BBC8-CD2077697C4D}"/>
                </c:ext>
              </c:extLst>
            </c:dLbl>
            <c:dLbl>
              <c:idx val="2"/>
              <c:layout>
                <c:manualLayout>
                  <c:x val="-2.3180107706689684E-2"/>
                  <c:y val="7.2968998111016606E-3"/>
                </c:manualLayout>
              </c:layout>
              <c:spPr>
                <a:noFill/>
                <a:ln>
                  <a:noFill/>
                </a:ln>
                <a:effectLst/>
              </c:spPr>
              <c:txPr>
                <a:bodyPr wrap="square" lIns="38100" tIns="19050" rIns="38100" bIns="19050" anchor="ctr">
                  <a:noAutofit/>
                </a:bodyPr>
                <a:lstStyle/>
                <a:p>
                  <a:pPr>
                    <a:defRPr sz="1600">
                      <a:solidFill>
                        <a:schemeClr val="accent3"/>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3019652460774362E-2"/>
                      <c:h val="7.1826759749006319E-2"/>
                    </c:manualLayout>
                  </c15:layout>
                </c:ext>
                <c:ext xmlns:c16="http://schemas.microsoft.com/office/drawing/2014/chart" uri="{C3380CC4-5D6E-409C-BE32-E72D297353CC}">
                  <c16:uniqueId val="{00000003-558D-4716-BBC8-CD2077697C4D}"/>
                </c:ext>
              </c:extLst>
            </c:dLbl>
            <c:dLbl>
              <c:idx val="4"/>
              <c:spPr>
                <a:noFill/>
                <a:ln>
                  <a:noFill/>
                </a:ln>
                <a:effectLst/>
              </c:spPr>
              <c:txPr>
                <a:bodyPr wrap="square" lIns="38100" tIns="19050" rIns="38100" bIns="19050" anchor="ctr">
                  <a:spAutoFit/>
                </a:bodyPr>
                <a:lstStyle/>
                <a:p>
                  <a:pPr>
                    <a:defRPr sz="1500">
                      <a:solidFill>
                        <a:schemeClr val="accent3"/>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ADC4-4698-9CC5-836F8677455B}"/>
                </c:ext>
              </c:extLst>
            </c:dLbl>
            <c:dLbl>
              <c:idx val="5"/>
              <c:spPr>
                <a:noFill/>
                <a:ln>
                  <a:noFill/>
                </a:ln>
                <a:effectLst/>
              </c:spPr>
              <c:txPr>
                <a:bodyPr wrap="square" lIns="38100" tIns="19050" rIns="38100" bIns="19050" anchor="ctr">
                  <a:spAutoFit/>
                </a:bodyPr>
                <a:lstStyle/>
                <a:p>
                  <a:pPr>
                    <a:defRPr sz="1500">
                      <a:solidFill>
                        <a:schemeClr val="accent3"/>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762F-4693-A172-4B7FF4B8F556}"/>
                </c:ext>
              </c:extLst>
            </c:dLbl>
            <c:spPr>
              <a:noFill/>
              <a:ln>
                <a:noFill/>
              </a:ln>
              <a:effectLst/>
            </c:spPr>
            <c:txPr>
              <a:bodyPr wrap="square" lIns="38100" tIns="19050" rIns="38100" bIns="19050" anchor="ctr">
                <a:spAutoFit/>
              </a:bodyPr>
              <a:lstStyle/>
              <a:p>
                <a:pPr>
                  <a:defRPr sz="1700">
                    <a:solidFill>
                      <a:schemeClr val="accent3"/>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National Sept. 2020</c:v>
                </c:pt>
                <c:pt idx="1">
                  <c:v>National Sept. 2020</c:v>
                </c:pt>
                <c:pt idx="2">
                  <c:v>National Sept. 2020</c:v>
                </c:pt>
              </c:strCache>
            </c:strRef>
          </c:cat>
          <c:val>
            <c:numRef>
              <c:f>Sheet1!$E$2:$E$4</c:f>
              <c:numCache>
                <c:formatCode>0%</c:formatCode>
                <c:ptCount val="3"/>
                <c:pt idx="0">
                  <c:v>7.0000000000000007E-2</c:v>
                </c:pt>
                <c:pt idx="1">
                  <c:v>0.1</c:v>
                </c:pt>
                <c:pt idx="2">
                  <c:v>0.13</c:v>
                </c:pt>
              </c:numCache>
            </c:numRef>
          </c:val>
          <c:extLst>
            <c:ext xmlns:c16="http://schemas.microsoft.com/office/drawing/2014/chart" uri="{C3380CC4-5D6E-409C-BE32-E72D297353CC}">
              <c16:uniqueId val="{0000000A-CF53-47B3-90F2-DB50A104168C}"/>
            </c:ext>
          </c:extLst>
        </c:ser>
        <c:ser>
          <c:idx val="4"/>
          <c:order val="4"/>
          <c:tx>
            <c:strRef>
              <c:f>Sheet1!$F$1</c:f>
              <c:strCache>
                <c:ptCount val="1"/>
                <c:pt idx="0">
                  <c:v>Don't Know</c:v>
                </c:pt>
              </c:strCache>
            </c:strRef>
          </c:tx>
          <c:spPr>
            <a:solidFill>
              <a:schemeClr val="accent4"/>
            </a:solidFill>
            <a:ln>
              <a:noFill/>
            </a:ln>
          </c:spPr>
          <c:invertIfNegative val="0"/>
          <c:dLbls>
            <c:dLbl>
              <c:idx val="0"/>
              <c:layout>
                <c:manualLayout>
                  <c:x val="-1.499892795779792E-2"/>
                  <c:y val="2.4323318573994694E-3"/>
                </c:manualLayout>
              </c:layout>
              <c:spPr>
                <a:noFill/>
                <a:ln>
                  <a:noFill/>
                </a:ln>
                <a:effectLst/>
              </c:spPr>
              <c:txPr>
                <a:bodyPr wrap="square" lIns="38100" tIns="19050" rIns="38100" bIns="19050" anchor="ctr">
                  <a:spAutoFit/>
                </a:bodyPr>
                <a:lstStyle/>
                <a:p>
                  <a:pPr>
                    <a:defRPr sz="1600">
                      <a:solidFill>
                        <a:schemeClr val="accent3"/>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D-42D6-819B-9244C737C835}"/>
                </c:ext>
              </c:extLst>
            </c:dLbl>
            <c:dLbl>
              <c:idx val="1"/>
              <c:layout>
                <c:manualLayout>
                  <c:x val="-1.9089490990926668E-2"/>
                  <c:y val="0"/>
                </c:manualLayout>
              </c:layout>
              <c:spPr>
                <a:noFill/>
                <a:ln>
                  <a:noFill/>
                </a:ln>
                <a:effectLst/>
              </c:spPr>
              <c:txPr>
                <a:bodyPr wrap="square" lIns="38100" tIns="19050" rIns="38100" bIns="19050" anchor="ctr">
                  <a:noAutofit/>
                </a:bodyPr>
                <a:lstStyle/>
                <a:p>
                  <a:pPr>
                    <a:defRPr sz="1400">
                      <a:solidFill>
                        <a:schemeClr val="accent3"/>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2412823965302118E-2"/>
                      <c:h val="6.1027206302152692E-2"/>
                    </c:manualLayout>
                  </c15:layout>
                </c:ext>
                <c:ext xmlns:c16="http://schemas.microsoft.com/office/drawing/2014/chart" uri="{C3380CC4-5D6E-409C-BE32-E72D297353CC}">
                  <c16:uniqueId val="{00000001-DE7D-42D6-819B-9244C737C835}"/>
                </c:ext>
              </c:extLst>
            </c:dLbl>
            <c:dLbl>
              <c:idx val="2"/>
              <c:layout>
                <c:manualLayout>
                  <c:x val="-2.3180107706689684E-2"/>
                  <c:y val="7.2968998111016606E-3"/>
                </c:manualLayout>
              </c:layout>
              <c:spPr>
                <a:noFill/>
                <a:ln>
                  <a:noFill/>
                </a:ln>
                <a:effectLst/>
              </c:spPr>
              <c:txPr>
                <a:bodyPr wrap="square" lIns="38100" tIns="19050" rIns="38100" bIns="19050" anchor="ctr">
                  <a:noAutofit/>
                </a:bodyPr>
                <a:lstStyle/>
                <a:p>
                  <a:pPr>
                    <a:defRPr sz="1600">
                      <a:solidFill>
                        <a:schemeClr val="accent3"/>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3019652460774362E-2"/>
                      <c:h val="7.1826759749006319E-2"/>
                    </c:manualLayout>
                  </c15:layout>
                </c:ext>
                <c:ext xmlns:c16="http://schemas.microsoft.com/office/drawing/2014/chart" uri="{C3380CC4-5D6E-409C-BE32-E72D297353CC}">
                  <c16:uniqueId val="{00000002-DE7D-42D6-819B-9244C737C835}"/>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National Sept. 2020</c:v>
                </c:pt>
                <c:pt idx="1">
                  <c:v>National Sept. 2020</c:v>
                </c:pt>
                <c:pt idx="2">
                  <c:v>National Sept. 2020</c:v>
                </c:pt>
              </c:strCache>
            </c:strRef>
          </c:cat>
          <c:val>
            <c:numRef>
              <c:f>Sheet1!$F$2:$F$4</c:f>
              <c:numCache>
                <c:formatCode>0%</c:formatCode>
                <c:ptCount val="3"/>
                <c:pt idx="0">
                  <c:v>0.01</c:v>
                </c:pt>
                <c:pt idx="1">
                  <c:v>0.01</c:v>
                </c:pt>
                <c:pt idx="2">
                  <c:v>0.01</c:v>
                </c:pt>
              </c:numCache>
            </c:numRef>
          </c:val>
          <c:extLst>
            <c:ext xmlns:c16="http://schemas.microsoft.com/office/drawing/2014/chart" uri="{C3380CC4-5D6E-409C-BE32-E72D297353CC}">
              <c16:uniqueId val="{00000000-D6A3-4032-AB76-132D388D5365}"/>
            </c:ext>
          </c:extLst>
        </c:ser>
        <c:dLbls>
          <c:dLblPos val="ctr"/>
          <c:showLegendKey val="0"/>
          <c:showVal val="1"/>
          <c:showCatName val="0"/>
          <c:showSerName val="0"/>
          <c:showPercent val="0"/>
          <c:showBubbleSize val="0"/>
        </c:dLbls>
        <c:gapWidth val="35"/>
        <c:overlap val="100"/>
        <c:axId val="337592784"/>
        <c:axId val="337593176"/>
      </c:barChart>
      <c:catAx>
        <c:axId val="337592784"/>
        <c:scaling>
          <c:orientation val="maxMin"/>
        </c:scaling>
        <c:delete val="1"/>
        <c:axPos val="l"/>
        <c:numFmt formatCode="General" sourceLinked="1"/>
        <c:majorTickMark val="none"/>
        <c:minorTickMark val="none"/>
        <c:tickLblPos val="nextTo"/>
        <c:crossAx val="337593176"/>
        <c:crosses val="autoZero"/>
        <c:auto val="1"/>
        <c:lblAlgn val="ctr"/>
        <c:lblOffset val="10"/>
        <c:noMultiLvlLbl val="0"/>
      </c:catAx>
      <c:valAx>
        <c:axId val="337593176"/>
        <c:scaling>
          <c:orientation val="minMax"/>
          <c:max val="1"/>
          <c:min val="0"/>
        </c:scaling>
        <c:delete val="1"/>
        <c:axPos val="b"/>
        <c:numFmt formatCode="0%" sourceLinked="1"/>
        <c:majorTickMark val="out"/>
        <c:minorTickMark val="none"/>
        <c:tickLblPos val="nextTo"/>
        <c:crossAx val="337592784"/>
        <c:crosses val="max"/>
        <c:crossBetween val="between"/>
        <c:majorUnit val="0.2"/>
      </c:valAx>
    </c:plotArea>
    <c:legend>
      <c:legendPos val="t"/>
      <c:layout>
        <c:manualLayout>
          <c:xMode val="edge"/>
          <c:yMode val="edge"/>
          <c:x val="0.20429916702985881"/>
          <c:y val="2.1356448274547829E-2"/>
          <c:w val="0.75331358742898713"/>
          <c:h val="5.5746556383080396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3T23:12:04.579"/>
    </inkml:context>
    <inkml:brush xml:id="br0">
      <inkml:brushProperty name="width" value="0.05" units="cm"/>
      <inkml:brushProperty name="height" value="0.05" units="cm"/>
    </inkml:brush>
  </inkml:definitions>
  <inkml:trace contextRef="#ctx0" brushRef="#br0">0 0 32,'0'0'64,"0"0"32,0 0 32,0 0 129,0 0 223,0 0 65,0 0 63,0 0-63,0 0-1,0 0 1,0 0 1184,0 0-2113,0 0 192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668134C-109B-495C-B0F7-F0307BEAD739}" type="datetimeFigureOut">
              <a:rPr lang="en-US" smtClean="0"/>
              <a:t>1/21/2021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BE0C5F3-1D8E-4DE0-A5CB-600CB4D51863}" type="slidenum">
              <a:rPr lang="en-US" smtClean="0"/>
              <a:t>‹#›</a:t>
            </a:fld>
            <a:endParaRPr lang="en-US"/>
          </a:p>
        </p:txBody>
      </p:sp>
    </p:spTree>
    <p:extLst>
      <p:ext uri="{BB962C8B-B14F-4D97-AF65-F5344CB8AC3E}">
        <p14:creationId xmlns:p14="http://schemas.microsoft.com/office/powerpoint/2010/main" val="58332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76418-18A0-404E-81A8-07F3EAE17D1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5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76418-18A0-404E-81A8-07F3EAE17D1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64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65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40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200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191001" y="4364887"/>
            <a:ext cx="7086599" cy="1297621"/>
          </a:xfrm>
        </p:spPr>
        <p:txBody>
          <a:bodyPr>
            <a:noAutofit/>
          </a:bodyPr>
          <a:lstStyle>
            <a:lvl1pPr marL="0" indent="0" algn="l">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black">
          <a:xfrm>
            <a:off x="4191001" y="3709247"/>
            <a:ext cx="7086599" cy="474663"/>
          </a:xfrm>
          <a:prstGeom prst="rect">
            <a:avLst/>
          </a:prstGeom>
        </p:spPr>
        <p:txBody>
          <a:bodyPr>
            <a:noAutofit/>
          </a:bodyPr>
          <a:lstStyle>
            <a:lvl1pPr>
              <a:defRPr sz="3733">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186631" y="5970316"/>
            <a:ext cx="4458240" cy="205184"/>
          </a:xfrm>
        </p:spPr>
        <p:txBody>
          <a:bodyPr/>
          <a:lstStyle>
            <a:lvl1pPr marL="0" indent="0">
              <a:buNone/>
              <a:defRPr sz="1333"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233746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A27233-BDAF-4E2E-A37E-EE41EC2511E3}"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9D71911-F53D-445D-81AE-6CEFA318844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63146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6F23-F949-440B-8214-DDA89297A9B5}"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F3B4563-4C76-41E4-819E-CABCE3BB675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951618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76C600-DBB9-4266-A328-BBDE936259A1}"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24A5ECC-6ED8-4B0B-99B7-939B756DDA0D}" type="slidenum">
              <a:rPr lang="en-US" altLang="en-US" smtClean="0">
                <a:solidFill>
                  <a:prstClr val="white">
                    <a:tint val="75000"/>
                  </a:prstClr>
                </a:solidFill>
              </a:rPr>
              <a:pPr/>
              <a:t>‹#›</a:t>
            </a:fld>
            <a:endParaRPr lang="en-US" altLang="en-US">
              <a:solidFill>
                <a:prstClr val="white">
                  <a:tint val="75000"/>
                </a:prstClr>
              </a:solidFill>
            </a:endParaRPr>
          </a:p>
        </p:txBody>
      </p:sp>
      <p:pic>
        <p:nvPicPr>
          <p:cNvPr id="7" name="Picture 6" descr="BHFY Talent Show Fly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4914900"/>
            <a:ext cx="12255500" cy="1190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12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B2EB53-86D9-43C6-9ED9-98BD5DFE9B2B}"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98D2511-7129-4610-BE57-4167B22CF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90957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8B207-F7CC-4B44-B95D-E25500CAD715}"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D2CDDD1-7BD8-4CCC-84D2-2A502762F00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21271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31FF82-5020-4E32-8244-2E5FECB376DF}"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211C426-A5EB-4853-B8A2-101A3D06BBE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19480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595E34-0BE2-4573-888A-4B189AF54ADD}"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87FC90C-3C5F-4526-B245-00F78B43D07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03514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843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EA8C44F-699F-4DB2-8D68-20B7102740CB}"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6C41ED05-4DD9-45ED-8A77-2FA97CA2EF9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238151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78DCA2-437D-4C89-BC4C-BF4527EB644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BC24398-4990-4AE4-8DC5-32A6530E96F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50330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46399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231387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754021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323273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641314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572970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D9ABE-B0C2-4D05-AAE6-B0307095EABF}"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AAE33858-85A6-4948-849A-708DD0135152}"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637962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0ECFC7-9C0C-43ED-AC1E-92D3E456891F}"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148DF9B6-77F0-4043-B995-0608EDD77497}"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14574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615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961F-44A4-4451-AF8D-D8D0BB18C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A9F2FE-A5F1-4054-8372-024ADF14E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52869-F09E-4ADB-9D1A-A959A90A1E0F}"/>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5" name="Footer Placeholder 4">
            <a:extLst>
              <a:ext uri="{FF2B5EF4-FFF2-40B4-BE49-F238E27FC236}">
                <a16:creationId xmlns:a16="http://schemas.microsoft.com/office/drawing/2014/main" id="{C23C43C6-6362-4373-8A83-4C7FC2D7C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9E4A5-3543-42EC-8085-38D545401502}"/>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1633193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B05C-AAA1-494A-A3B0-E707A0307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8AAAF-BC4E-4C7E-B207-1D6582CFC0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06B49-48FB-4BA3-918C-332E2E350432}"/>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5" name="Footer Placeholder 4">
            <a:extLst>
              <a:ext uri="{FF2B5EF4-FFF2-40B4-BE49-F238E27FC236}">
                <a16:creationId xmlns:a16="http://schemas.microsoft.com/office/drawing/2014/main" id="{57FC016B-9144-4101-A8CD-5C11923B0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3D8CC-5378-44C8-838E-D66466FAA420}"/>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3823826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5A39-AA42-4340-AA61-0572BC5E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30EAB7-A4FB-42CF-8759-1746C71EB3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4DF800-0030-434A-B482-F8A0AA9111B0}"/>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5" name="Footer Placeholder 4">
            <a:extLst>
              <a:ext uri="{FF2B5EF4-FFF2-40B4-BE49-F238E27FC236}">
                <a16:creationId xmlns:a16="http://schemas.microsoft.com/office/drawing/2014/main" id="{E2CECCD2-C198-4AEF-AAD3-4A0E8A4DC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99DD3-CE80-41AE-8513-53D0F45B551D}"/>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290473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BF66-740B-4C6D-ABE1-8B6BD80C2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0EB9A-B3F5-46FE-B149-1EA188CC81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CFD165-3F2A-45AF-B464-8BB2C1E4D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F5782-EECE-4C63-B686-C172B4C1E724}"/>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6" name="Footer Placeholder 5">
            <a:extLst>
              <a:ext uri="{FF2B5EF4-FFF2-40B4-BE49-F238E27FC236}">
                <a16:creationId xmlns:a16="http://schemas.microsoft.com/office/drawing/2014/main" id="{01C19FA9-2780-4569-A9B7-96B5445A9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D09EB-E1D2-429E-BDA3-71B1465CAB60}"/>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1575225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438D-2C03-40F8-9739-F5945FEFCC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48DEC7-37ED-4901-939D-DB54FEC808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22804C-A16A-47C8-BE81-CBB8BC9950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1725E-B3ED-4449-A463-23F407E9F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FD7064-0685-42B9-A76C-ACE4A033D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2703A-E8D9-428F-8C28-713CBACCB150}"/>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8" name="Footer Placeholder 7">
            <a:extLst>
              <a:ext uri="{FF2B5EF4-FFF2-40B4-BE49-F238E27FC236}">
                <a16:creationId xmlns:a16="http://schemas.microsoft.com/office/drawing/2014/main" id="{51411D42-C5F3-415D-9F2D-6C176EA85F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E67ECC-442C-4803-A2BD-D75D5FDD0262}"/>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722744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E096-A5CC-4F3A-A269-FD2B4D1EA4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9757F-987B-4910-A022-8A0F4C46578B}"/>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4" name="Footer Placeholder 3">
            <a:extLst>
              <a:ext uri="{FF2B5EF4-FFF2-40B4-BE49-F238E27FC236}">
                <a16:creationId xmlns:a16="http://schemas.microsoft.com/office/drawing/2014/main" id="{9064EE83-4E69-4C69-A2DC-52C4E5096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A0DD3-0BBE-4012-83FD-751DCB9AB237}"/>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3478853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5D7BC-543E-4FE1-817F-4F2BCA0B80EA}"/>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3" name="Footer Placeholder 2">
            <a:extLst>
              <a:ext uri="{FF2B5EF4-FFF2-40B4-BE49-F238E27FC236}">
                <a16:creationId xmlns:a16="http://schemas.microsoft.com/office/drawing/2014/main" id="{48F3C347-D30D-4F1F-A537-56C872116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0867DA-E7C9-4679-87F9-BC4BE49D6A6A}"/>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3431174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E1E2-98C8-4EBE-A8CA-E07330B67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BC54C-80C2-4E0F-A998-53AF979DA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E90C1-405B-40BD-B1C8-4F3D78486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779AB5-7C90-4B9D-AB7B-9328D6D65057}"/>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6" name="Footer Placeholder 5">
            <a:extLst>
              <a:ext uri="{FF2B5EF4-FFF2-40B4-BE49-F238E27FC236}">
                <a16:creationId xmlns:a16="http://schemas.microsoft.com/office/drawing/2014/main" id="{624BA77B-8B0F-4332-B7CC-0A2804B1C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814D1-8A4F-45F1-AEA7-7D575C570761}"/>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375551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9367-545C-470D-81E4-F20C1FF40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1D4790-EB17-477B-82D0-F2D3C0025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AB7AEF-8084-402A-AEFE-B0A964FBE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96C3C-346F-48ED-B4C7-5B44A8DF3A5F}"/>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6" name="Footer Placeholder 5">
            <a:extLst>
              <a:ext uri="{FF2B5EF4-FFF2-40B4-BE49-F238E27FC236}">
                <a16:creationId xmlns:a16="http://schemas.microsoft.com/office/drawing/2014/main" id="{C50824E0-6CD3-426D-9FEF-A12B315D4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5393D-F929-480D-A8A1-B57756E7BC79}"/>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1244357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6EB7-0F50-412B-8606-271076C426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E90BF-D375-4A58-8786-48AF573D8D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94A60-56B8-4FA7-9671-A98969E65F39}"/>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5" name="Footer Placeholder 4">
            <a:extLst>
              <a:ext uri="{FF2B5EF4-FFF2-40B4-BE49-F238E27FC236}">
                <a16:creationId xmlns:a16="http://schemas.microsoft.com/office/drawing/2014/main" id="{2B2F1519-C9DF-423A-894C-DB259D34C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2944C-1655-419D-A4C3-17DA9407B4F8}"/>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111527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917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BC465-2B3F-4341-A03E-08F5D3A48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A11BA-7A47-4C6B-A3A8-8F79F4D228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6E728-DF92-4BBB-9F14-009B83452265}"/>
              </a:ext>
            </a:extLst>
          </p:cNvPr>
          <p:cNvSpPr>
            <a:spLocks noGrp="1"/>
          </p:cNvSpPr>
          <p:nvPr>
            <p:ph type="dt" sz="half" idx="10"/>
          </p:nvPr>
        </p:nvSpPr>
        <p:spPr/>
        <p:txBody>
          <a:bodyPr/>
          <a:lstStyle/>
          <a:p>
            <a:fld id="{15C5F2B5-A7CD-4826-99E5-83280B04905A}" type="datetimeFigureOut">
              <a:rPr lang="en-US" smtClean="0"/>
              <a:t>1/15/2021</a:t>
            </a:fld>
            <a:endParaRPr lang="en-US"/>
          </a:p>
        </p:txBody>
      </p:sp>
      <p:sp>
        <p:nvSpPr>
          <p:cNvPr id="5" name="Footer Placeholder 4">
            <a:extLst>
              <a:ext uri="{FF2B5EF4-FFF2-40B4-BE49-F238E27FC236}">
                <a16:creationId xmlns:a16="http://schemas.microsoft.com/office/drawing/2014/main" id="{2B9EAE30-EA66-461A-A255-985F12861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8A09A-B3B7-4308-B565-2B8E46A76A3A}"/>
              </a:ext>
            </a:extLst>
          </p:cNvPr>
          <p:cNvSpPr>
            <a:spLocks noGrp="1"/>
          </p:cNvSpPr>
          <p:nvPr>
            <p:ph type="sldNum" sz="quarter" idx="12"/>
          </p:nvPr>
        </p:nvSpPr>
        <p:spPr/>
        <p:txBody>
          <a:bodyPr/>
          <a:lstStyle/>
          <a:p>
            <a:fld id="{C4737ABE-3A0C-44E9-B2BD-F47C56C95DCF}" type="slidenum">
              <a:rPr lang="en-US" smtClean="0"/>
              <a:t>‹#›</a:t>
            </a:fld>
            <a:endParaRPr lang="en-US"/>
          </a:p>
        </p:txBody>
      </p:sp>
    </p:spTree>
    <p:extLst>
      <p:ext uri="{BB962C8B-B14F-4D97-AF65-F5344CB8AC3E}">
        <p14:creationId xmlns:p14="http://schemas.microsoft.com/office/powerpoint/2010/main" val="2774433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30369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89896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0123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06499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541766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08665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02148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698649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638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253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0216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1/19/2021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85995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3"/>
        </a:solidFill>
        <a:effectLst/>
      </p:bgPr>
    </p:bg>
    <p:spTree>
      <p:nvGrpSpPr>
        <p:cNvPr id="1" name=""/>
        <p:cNvGrpSpPr/>
        <p:nvPr/>
      </p:nvGrpSpPr>
      <p:grpSpPr>
        <a:xfrm>
          <a:off x="0" y="0"/>
          <a:ext cx="0" cy="0"/>
          <a:chOff x="0" y="0"/>
          <a:chExt cx="0" cy="0"/>
        </a:xfrm>
      </p:grpSpPr>
      <p:sp>
        <p:nvSpPr>
          <p:cNvPr id="31" name="TextBox 30"/>
          <p:cNvSpPr txBox="1"/>
          <p:nvPr userDrawn="1"/>
        </p:nvSpPr>
        <p:spPr>
          <a:xfrm>
            <a:off x="1411833" y="3717579"/>
            <a:ext cx="9368335" cy="938719"/>
          </a:xfrm>
          <a:prstGeom prst="rect">
            <a:avLst/>
          </a:prstGeom>
          <a:noFill/>
        </p:spPr>
        <p:txBody>
          <a:bodyPr wrap="square" rtlCol="0">
            <a:spAutoFit/>
          </a:bodyPr>
          <a:lstStyle/>
          <a:p>
            <a:pPr algn="ctr"/>
            <a:r>
              <a:rPr lang="en-US" sz="2200" i="1" dirty="0">
                <a:solidFill>
                  <a:schemeClr val="tx1"/>
                </a:solidFill>
                <a:cs typeface="Arial" panose="020B0604020202020204" pitchFamily="34" charset="0"/>
              </a:rPr>
              <a:t>Key Findings from Recent Opinion Research</a:t>
            </a:r>
          </a:p>
          <a:p>
            <a:pPr algn="ctr"/>
            <a:endParaRPr lang="en-US" sz="1000" i="1" dirty="0">
              <a:solidFill>
                <a:schemeClr val="tx1"/>
              </a:solidFill>
              <a:cs typeface="Arial" panose="020B0604020202020204" pitchFamily="34" charset="0"/>
            </a:endParaRPr>
          </a:p>
          <a:p>
            <a:pPr algn="ctr"/>
            <a:r>
              <a:rPr lang="en-US" sz="2200" i="1" dirty="0">
                <a:solidFill>
                  <a:schemeClr val="tx1"/>
                </a:solidFill>
                <a:cs typeface="Arial" panose="020B0604020202020204" pitchFamily="34" charset="0"/>
              </a:rPr>
              <a:t>January 22, 2021</a:t>
            </a:r>
          </a:p>
        </p:txBody>
      </p:sp>
      <p:sp>
        <p:nvSpPr>
          <p:cNvPr id="16" name="TextBox 15">
            <a:extLst>
              <a:ext uri="{FF2B5EF4-FFF2-40B4-BE49-F238E27FC236}">
                <a16:creationId xmlns:a16="http://schemas.microsoft.com/office/drawing/2014/main" id="{DF9840CC-4CF3-4C50-816B-EE9CC602BC5E}"/>
              </a:ext>
            </a:extLst>
          </p:cNvPr>
          <p:cNvSpPr txBox="1"/>
          <p:nvPr userDrawn="1"/>
        </p:nvSpPr>
        <p:spPr bwMode="white">
          <a:xfrm>
            <a:off x="1411832" y="1971153"/>
            <a:ext cx="9620939" cy="1354217"/>
          </a:xfrm>
          <a:prstGeom prst="rect">
            <a:avLst/>
          </a:prstGeom>
          <a:noFill/>
          <a:effectLst/>
        </p:spPr>
        <p:txBody>
          <a:bodyPr wrap="square" rtlCol="0">
            <a:spAutoFit/>
            <a:sp3d/>
          </a:bodyPr>
          <a:lstStyle/>
          <a:p>
            <a:pPr algn="ctr"/>
            <a:r>
              <a:rPr lang="en-US" sz="4100" b="1" dirty="0">
                <a:solidFill>
                  <a:schemeClr val="tx1"/>
                </a:solidFill>
                <a:effectLst/>
                <a:latin typeface="+mj-lt"/>
                <a:ea typeface="Tahoma" pitchFamily="34" charset="0"/>
                <a:cs typeface="Tahoma" pitchFamily="34" charset="0"/>
              </a:rPr>
              <a:t>The Landscape for Youth Investment in California</a:t>
            </a:r>
            <a:endParaRPr lang="en-US" sz="4100" b="0" i="1" dirty="0">
              <a:solidFill>
                <a:schemeClr val="tx1"/>
              </a:solidFill>
              <a:effectLst/>
              <a:latin typeface="+mj-lt"/>
              <a:ea typeface="Tahoma" pitchFamily="34" charset="0"/>
              <a:cs typeface="Tahoma" pitchFamily="34" charset="0"/>
            </a:endParaRPr>
          </a:p>
        </p:txBody>
      </p:sp>
      <p:pic>
        <p:nvPicPr>
          <p:cNvPr id="10" name="Picture 9" descr="A close up of a sign&#10;&#10;Description generated with very high confidence">
            <a:extLst>
              <a:ext uri="{FF2B5EF4-FFF2-40B4-BE49-F238E27FC236}">
                <a16:creationId xmlns:a16="http://schemas.microsoft.com/office/drawing/2014/main" id="{6990297D-9C67-4E44-B35A-AF0A85810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4526" y="5134689"/>
            <a:ext cx="4562949" cy="1238428"/>
          </a:xfrm>
          <a:prstGeom prst="rect">
            <a:avLst/>
          </a:prstGeom>
        </p:spPr>
      </p:pic>
      <p:grpSp>
        <p:nvGrpSpPr>
          <p:cNvPr id="5" name="Group 4">
            <a:extLst>
              <a:ext uri="{FF2B5EF4-FFF2-40B4-BE49-F238E27FC236}">
                <a16:creationId xmlns:a16="http://schemas.microsoft.com/office/drawing/2014/main" id="{65C50679-F6DA-4FD4-B8BF-AE89E3BE8A65}"/>
              </a:ext>
            </a:extLst>
          </p:cNvPr>
          <p:cNvGrpSpPr/>
          <p:nvPr userDrawn="1"/>
        </p:nvGrpSpPr>
        <p:grpSpPr>
          <a:xfrm>
            <a:off x="0" y="1"/>
            <a:ext cx="12192000" cy="1578943"/>
            <a:chOff x="0" y="0"/>
            <a:chExt cx="9144000" cy="1578943"/>
          </a:xfrm>
          <a:solidFill>
            <a:srgbClr val="E6E6E6"/>
          </a:solidFill>
        </p:grpSpPr>
        <p:sp>
          <p:nvSpPr>
            <p:cNvPr id="3" name="Rectangle 2">
              <a:extLst>
                <a:ext uri="{FF2B5EF4-FFF2-40B4-BE49-F238E27FC236}">
                  <a16:creationId xmlns:a16="http://schemas.microsoft.com/office/drawing/2014/main" id="{DB04AF3D-F8E9-4B04-AAED-C64D36DCF851}"/>
                </a:ext>
              </a:extLst>
            </p:cNvPr>
            <p:cNvSpPr/>
            <p:nvPr userDrawn="1"/>
          </p:nvSpPr>
          <p:spPr>
            <a:xfrm>
              <a:off x="0" y="0"/>
              <a:ext cx="9144000" cy="1560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4B9C3883-7B50-44DA-9445-5752AF93551D}"/>
                </a:ext>
              </a:extLst>
            </p:cNvPr>
            <p:cNvSpPr/>
            <p:nvPr userDrawn="1"/>
          </p:nvSpPr>
          <p:spPr>
            <a:xfrm>
              <a:off x="0" y="1533224"/>
              <a:ext cx="91440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1"/>
                </a:solidFill>
              </a:endParaRPr>
            </a:p>
          </p:txBody>
        </p:sp>
      </p:grpSp>
      <p:pic>
        <p:nvPicPr>
          <p:cNvPr id="12" name="Picture 4" descr="Funding The Next Generation">
            <a:extLst>
              <a:ext uri="{FF2B5EF4-FFF2-40B4-BE49-F238E27FC236}">
                <a16:creationId xmlns:a16="http://schemas.microsoft.com/office/drawing/2014/main" id="{4BA3E316-ECFE-4A20-8377-DFEA8F8E44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6167" y="484883"/>
            <a:ext cx="4880500" cy="53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147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79409" y="219222"/>
            <a:ext cx="11832675" cy="1143000"/>
          </a:xfrm>
          <a:prstGeom prst="rect">
            <a:avLst/>
          </a:prstGeom>
        </p:spPr>
        <p:txBody>
          <a:bodyPr/>
          <a:lstStyle>
            <a:lvl1pPr algn="ctr">
              <a:defRPr sz="3000" b="1"/>
            </a:lvl1pPr>
          </a:lstStyle>
          <a:p>
            <a:r>
              <a:rPr lang="en-US" dirty="0"/>
              <a:t>Click to edit Master title style</a:t>
            </a:r>
          </a:p>
        </p:txBody>
      </p:sp>
      <p:sp>
        <p:nvSpPr>
          <p:cNvPr id="9" name="Text Placeholder 8"/>
          <p:cNvSpPr>
            <a:spLocks noGrp="1"/>
          </p:cNvSpPr>
          <p:nvPr>
            <p:ph type="body" sz="quarter" idx="10"/>
          </p:nvPr>
        </p:nvSpPr>
        <p:spPr>
          <a:xfrm>
            <a:off x="179918" y="970060"/>
            <a:ext cx="11832167" cy="5548216"/>
          </a:xfrm>
          <a:prstGeom prst="rect">
            <a:avLst/>
          </a:prstGeom>
        </p:spPr>
        <p:txBody>
          <a:bodyPr/>
          <a:lstStyle>
            <a:lvl1pPr marL="342900" indent="-342900">
              <a:buFont typeface="Arial" panose="020B0604020202020204" pitchFamily="34" charset="0"/>
              <a:buChar char="•"/>
              <a:defRPr sz="2800"/>
            </a:lvl1pPr>
            <a:lvl2pPr marL="685800" indent="-228600">
              <a:buFont typeface="Wingdings" panose="05000000000000000000" pitchFamily="2" charset="2"/>
              <a:buChar char="Ø"/>
              <a:defRPr sz="2400"/>
            </a:lvl2pPr>
            <a:lvl3pPr>
              <a:defRPr sz="2000"/>
            </a:lvl3pPr>
            <a:lvl4pPr marL="1600200" indent="-228600">
              <a:buFont typeface="Wingdings" panose="05000000000000000000" pitchFamily="2" charset="2"/>
              <a:buChar char="v"/>
              <a:defRPr sz="1800"/>
            </a:lvl4pPr>
            <a:lvl5pPr marL="2057400" indent="-228600">
              <a:buFont typeface="Courier New" panose="02070309020205020404" pitchFamily="49" charset="0"/>
              <a:buChar char="o"/>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0175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Question">
    <p:spTree>
      <p:nvGrpSpPr>
        <p:cNvPr id="1" name=""/>
        <p:cNvGrpSpPr/>
        <p:nvPr/>
      </p:nvGrpSpPr>
      <p:grpSpPr>
        <a:xfrm>
          <a:off x="0" y="0"/>
          <a:ext cx="0" cy="0"/>
          <a:chOff x="0" y="0"/>
          <a:chExt cx="0" cy="0"/>
        </a:xfrm>
      </p:grpSpPr>
      <p:sp>
        <p:nvSpPr>
          <p:cNvPr id="7" name="Title 1"/>
          <p:cNvSpPr>
            <a:spLocks noGrp="1"/>
          </p:cNvSpPr>
          <p:nvPr>
            <p:ph type="title"/>
          </p:nvPr>
        </p:nvSpPr>
        <p:spPr>
          <a:xfrm>
            <a:off x="179409" y="199736"/>
            <a:ext cx="11833185" cy="1143000"/>
          </a:xfrm>
          <a:prstGeom prst="rect">
            <a:avLst/>
          </a:prstGeom>
        </p:spPr>
        <p:txBody>
          <a:bodyPr/>
          <a:lstStyle>
            <a:lvl1pPr algn="ctr">
              <a:defRPr sz="2900" b="1"/>
            </a:lvl1pPr>
          </a:lstStyle>
          <a:p>
            <a:r>
              <a:rPr lang="en-US" dirty="0"/>
              <a:t>Click to edit Master title style</a:t>
            </a:r>
          </a:p>
        </p:txBody>
      </p:sp>
      <p:sp>
        <p:nvSpPr>
          <p:cNvPr id="3" name="Text Placeholder 9"/>
          <p:cNvSpPr>
            <a:spLocks noGrp="1"/>
          </p:cNvSpPr>
          <p:nvPr>
            <p:ph type="body" sz="quarter" idx="10"/>
          </p:nvPr>
        </p:nvSpPr>
        <p:spPr>
          <a:xfrm>
            <a:off x="1047482" y="6308007"/>
            <a:ext cx="10799695" cy="549993"/>
          </a:xfrm>
          <a:prstGeom prst="rect">
            <a:avLst/>
          </a:prstGeom>
        </p:spPr>
        <p:txBody>
          <a:bodyPr anchor="b"/>
          <a:lstStyle>
            <a:lvl1pPr marL="0" indent="0">
              <a:buNone/>
              <a:defRPr sz="1000" i="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67251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9F3FC08-C859-48FF-A6A3-C1C58391F5BE}"/>
              </a:ext>
            </a:extLst>
          </p:cNvPr>
          <p:cNvGrpSpPr/>
          <p:nvPr userDrawn="1"/>
        </p:nvGrpSpPr>
        <p:grpSpPr>
          <a:xfrm>
            <a:off x="0" y="1"/>
            <a:ext cx="12192000" cy="1578943"/>
            <a:chOff x="0" y="0"/>
            <a:chExt cx="9144000" cy="1578943"/>
          </a:xfrm>
        </p:grpSpPr>
        <p:sp>
          <p:nvSpPr>
            <p:cNvPr id="12" name="Rectangle 11">
              <a:extLst>
                <a:ext uri="{FF2B5EF4-FFF2-40B4-BE49-F238E27FC236}">
                  <a16:creationId xmlns:a16="http://schemas.microsoft.com/office/drawing/2014/main" id="{159EDC88-0BB6-446E-8E46-EEFA8EF4DBF7}"/>
                </a:ext>
              </a:extLst>
            </p:cNvPr>
            <p:cNvSpPr/>
            <p:nvPr userDrawn="1"/>
          </p:nvSpPr>
          <p:spPr>
            <a:xfrm>
              <a:off x="0" y="0"/>
              <a:ext cx="9144000" cy="1560945"/>
            </a:xfrm>
            <a:prstGeom prst="rect">
              <a:avLst/>
            </a:prstGeom>
            <a:solidFill>
              <a:srgbClr val="E8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53B2B204-A344-43BF-83EA-BD9E9746E754}"/>
                </a:ext>
              </a:extLst>
            </p:cNvPr>
            <p:cNvSpPr/>
            <p:nvPr userDrawn="1"/>
          </p:nvSpPr>
          <p:spPr>
            <a:xfrm>
              <a:off x="0" y="1533224"/>
              <a:ext cx="9144000" cy="45719"/>
            </a:xfrm>
            <a:prstGeom prst="rect">
              <a:avLst/>
            </a:prstGeom>
            <a:solidFill>
              <a:srgbClr val="EBB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1"/>
                </a:solidFill>
              </a:endParaRPr>
            </a:p>
          </p:txBody>
        </p:sp>
      </p:grpSp>
      <p:sp>
        <p:nvSpPr>
          <p:cNvPr id="9" name="Text Box 14"/>
          <p:cNvSpPr txBox="1">
            <a:spLocks noChangeArrowheads="1"/>
          </p:cNvSpPr>
          <p:nvPr userDrawn="1"/>
        </p:nvSpPr>
        <p:spPr bwMode="auto">
          <a:xfrm>
            <a:off x="10349272" y="6574862"/>
            <a:ext cx="1803400" cy="261610"/>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lgn="l" defTabSz="820738">
              <a:defRPr sz="2400">
                <a:solidFill>
                  <a:schemeClr val="tx1"/>
                </a:solidFill>
                <a:latin typeface="Times New Roman" pitchFamily="18" charset="0"/>
              </a:defRPr>
            </a:lvl1pPr>
            <a:lvl2pPr algn="l" defTabSz="820738">
              <a:defRPr sz="2400">
                <a:solidFill>
                  <a:schemeClr val="tx1"/>
                </a:solidFill>
                <a:latin typeface="Times New Roman" pitchFamily="18" charset="0"/>
              </a:defRPr>
            </a:lvl2pPr>
            <a:lvl3pPr algn="l" defTabSz="820738">
              <a:defRPr sz="2400">
                <a:solidFill>
                  <a:schemeClr val="tx1"/>
                </a:solidFill>
                <a:latin typeface="Times New Roman" pitchFamily="18" charset="0"/>
              </a:defRPr>
            </a:lvl3pPr>
            <a:lvl4pPr algn="l" defTabSz="820738">
              <a:defRPr sz="2400">
                <a:solidFill>
                  <a:schemeClr val="tx1"/>
                </a:solidFill>
                <a:latin typeface="Times New Roman" pitchFamily="18" charset="0"/>
              </a:defRPr>
            </a:lvl4pPr>
            <a:lvl5pPr algn="l" defTabSz="820738">
              <a:defRPr sz="2400">
                <a:solidFill>
                  <a:schemeClr val="tx1"/>
                </a:solidFill>
                <a:latin typeface="Times New Roman" pitchFamily="18" charset="0"/>
              </a:defRPr>
            </a:lvl5pPr>
            <a:lvl6pPr defTabSz="820738" fontAlgn="base">
              <a:spcBef>
                <a:spcPct val="0"/>
              </a:spcBef>
              <a:spcAft>
                <a:spcPct val="0"/>
              </a:spcAft>
              <a:defRPr sz="2400">
                <a:solidFill>
                  <a:schemeClr val="tx1"/>
                </a:solidFill>
                <a:latin typeface="Times New Roman" pitchFamily="18" charset="0"/>
              </a:defRPr>
            </a:lvl6pPr>
            <a:lvl7pPr defTabSz="820738" fontAlgn="base">
              <a:spcBef>
                <a:spcPct val="0"/>
              </a:spcBef>
              <a:spcAft>
                <a:spcPct val="0"/>
              </a:spcAft>
              <a:defRPr sz="2400">
                <a:solidFill>
                  <a:schemeClr val="tx1"/>
                </a:solidFill>
                <a:latin typeface="Times New Roman" pitchFamily="18" charset="0"/>
              </a:defRPr>
            </a:lvl7pPr>
            <a:lvl8pPr defTabSz="820738" fontAlgn="base">
              <a:spcBef>
                <a:spcPct val="0"/>
              </a:spcBef>
              <a:spcAft>
                <a:spcPct val="0"/>
              </a:spcAft>
              <a:defRPr sz="2400">
                <a:solidFill>
                  <a:schemeClr val="tx1"/>
                </a:solidFill>
                <a:latin typeface="Times New Roman" pitchFamily="18" charset="0"/>
              </a:defRPr>
            </a:lvl8pPr>
            <a:lvl9pPr defTabSz="820738" fontAlgn="base">
              <a:spcBef>
                <a:spcPct val="0"/>
              </a:spcBef>
              <a:spcAft>
                <a:spcPct val="0"/>
              </a:spcAft>
              <a:defRPr sz="2400">
                <a:solidFill>
                  <a:schemeClr val="tx1"/>
                </a:solidFill>
                <a:latin typeface="Times New Roman" pitchFamily="18" charset="0"/>
              </a:defRPr>
            </a:lvl9pPr>
          </a:lstStyle>
          <a:p>
            <a:pPr algn="r">
              <a:spcBef>
                <a:spcPct val="50000"/>
              </a:spcBef>
              <a:defRPr/>
            </a:pPr>
            <a:fld id="{8F7DFF3F-7FFA-48C0-A368-6C9A302F2E91}" type="slidenum">
              <a:rPr lang="en-US" sz="1100" smtClean="0">
                <a:solidFill>
                  <a:schemeClr val="tx1"/>
                </a:solidFill>
                <a:latin typeface="Arial" charset="0"/>
              </a:rPr>
              <a:pPr algn="r">
                <a:spcBef>
                  <a:spcPct val="50000"/>
                </a:spcBef>
                <a:defRPr/>
              </a:pPr>
              <a:t>‹#›</a:t>
            </a:fld>
            <a:endParaRPr lang="en-US" sz="1100" dirty="0">
              <a:solidFill>
                <a:schemeClr val="tx1"/>
              </a:solidFill>
              <a:latin typeface="Arial" charset="0"/>
            </a:endParaRPr>
          </a:p>
        </p:txBody>
      </p:sp>
      <p:sp>
        <p:nvSpPr>
          <p:cNvPr id="11" name="Title 1">
            <a:extLst>
              <a:ext uri="{FF2B5EF4-FFF2-40B4-BE49-F238E27FC236}">
                <a16:creationId xmlns:a16="http://schemas.microsoft.com/office/drawing/2014/main" id="{12D71BC3-7787-4229-B81E-E165EF1D096E}"/>
              </a:ext>
            </a:extLst>
          </p:cNvPr>
          <p:cNvSpPr>
            <a:spLocks noGrp="1"/>
          </p:cNvSpPr>
          <p:nvPr>
            <p:ph type="title"/>
          </p:nvPr>
        </p:nvSpPr>
        <p:spPr>
          <a:xfrm>
            <a:off x="0" y="1823687"/>
            <a:ext cx="12192000" cy="4672537"/>
          </a:xfrm>
          <a:prstGeom prst="rect">
            <a:avLst/>
          </a:prstGeom>
          <a:ln>
            <a:noFill/>
          </a:ln>
        </p:spPr>
        <p:txBody>
          <a:bodyPr anchor="ctr"/>
          <a:lstStyle>
            <a:lvl1pPr marL="0" algn="ctr" defTabSz="457200" rtl="0" eaLnBrk="1" latinLnBrk="0" hangingPunct="1">
              <a:defRPr lang="en-US" sz="4800" b="1" kern="1200" dirty="0">
                <a:solidFill>
                  <a:schemeClr val="tx1"/>
                </a:solidFill>
                <a:effectLst/>
                <a:latin typeface="+mj-lt"/>
                <a:ea typeface="Tahoma" pitchFamily="34" charset="0"/>
                <a:cs typeface="Tahoma" pitchFamily="34" charset="0"/>
              </a:defRPr>
            </a:lvl1pPr>
          </a:lstStyle>
          <a:p>
            <a:r>
              <a:rPr lang="en-US" dirty="0"/>
              <a:t>Click to edit Master title style</a:t>
            </a:r>
          </a:p>
        </p:txBody>
      </p:sp>
      <p:pic>
        <p:nvPicPr>
          <p:cNvPr id="1026" name="Picture 2" descr="Children's Funding Project">
            <a:extLst>
              <a:ext uri="{FF2B5EF4-FFF2-40B4-BE49-F238E27FC236}">
                <a16:creationId xmlns:a16="http://schemas.microsoft.com/office/drawing/2014/main" id="{B822369E-44D4-4855-89A7-05658AB52A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7019" y="472853"/>
            <a:ext cx="2786152" cy="56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nding The Next Generation">
            <a:extLst>
              <a:ext uri="{FF2B5EF4-FFF2-40B4-BE49-F238E27FC236}">
                <a16:creationId xmlns:a16="http://schemas.microsoft.com/office/drawing/2014/main" id="{DDF4FC86-D295-466C-ABC0-1074C56067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53341" y="472852"/>
            <a:ext cx="4880500" cy="53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445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0FEEF0-293A-48C6-B305-10A4A74ECCA0}"/>
              </a:ext>
            </a:extLst>
          </p:cNvPr>
          <p:cNvGrpSpPr/>
          <p:nvPr userDrawn="1"/>
        </p:nvGrpSpPr>
        <p:grpSpPr>
          <a:xfrm>
            <a:off x="0" y="1"/>
            <a:ext cx="12192000" cy="1578943"/>
            <a:chOff x="0" y="0"/>
            <a:chExt cx="9144000" cy="1578943"/>
          </a:xfrm>
        </p:grpSpPr>
        <p:sp>
          <p:nvSpPr>
            <p:cNvPr id="15" name="Rectangle 14">
              <a:extLst>
                <a:ext uri="{FF2B5EF4-FFF2-40B4-BE49-F238E27FC236}">
                  <a16:creationId xmlns:a16="http://schemas.microsoft.com/office/drawing/2014/main" id="{DCB0D60B-37E7-47EE-B775-2CB6DC4FC925}"/>
                </a:ext>
              </a:extLst>
            </p:cNvPr>
            <p:cNvSpPr/>
            <p:nvPr userDrawn="1"/>
          </p:nvSpPr>
          <p:spPr>
            <a:xfrm>
              <a:off x="0" y="0"/>
              <a:ext cx="9144000" cy="1560945"/>
            </a:xfrm>
            <a:prstGeom prst="rect">
              <a:avLst/>
            </a:prstGeom>
            <a:solidFill>
              <a:srgbClr val="E8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24FF1CA-5122-44B2-9A3E-B8BE49A94B4D}"/>
                </a:ext>
              </a:extLst>
            </p:cNvPr>
            <p:cNvSpPr/>
            <p:nvPr userDrawn="1"/>
          </p:nvSpPr>
          <p:spPr>
            <a:xfrm>
              <a:off x="0" y="1533224"/>
              <a:ext cx="9144000" cy="45719"/>
            </a:xfrm>
            <a:prstGeom prst="rect">
              <a:avLst/>
            </a:prstGeom>
            <a:solidFill>
              <a:srgbClr val="EBB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1"/>
                </a:solidFill>
              </a:endParaRPr>
            </a:p>
          </p:txBody>
        </p:sp>
      </p:grpSp>
      <p:pic>
        <p:nvPicPr>
          <p:cNvPr id="4" name="Picture 3" descr="A close up of a sign&#10;&#10;Description generated with very high confidence">
            <a:extLst>
              <a:ext uri="{FF2B5EF4-FFF2-40B4-BE49-F238E27FC236}">
                <a16:creationId xmlns:a16="http://schemas.microsoft.com/office/drawing/2014/main" id="{F1F44BD2-A48B-4494-8CF2-931A7B1B30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2955" y="4350382"/>
            <a:ext cx="3879429" cy="1052914"/>
          </a:xfrm>
          <a:prstGeom prst="rect">
            <a:avLst/>
          </a:prstGeom>
        </p:spPr>
      </p:pic>
      <p:pic>
        <p:nvPicPr>
          <p:cNvPr id="5" name="Picture 4" descr="Image result for 1999 harrison">
            <a:extLst>
              <a:ext uri="{FF2B5EF4-FFF2-40B4-BE49-F238E27FC236}">
                <a16:creationId xmlns:a16="http://schemas.microsoft.com/office/drawing/2014/main" id="{1F46B229-9189-46E5-BE71-375E790C515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10117" y="2007006"/>
            <a:ext cx="4805108" cy="2241406"/>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08F691-39EE-48FC-B782-9870D5FCD6C5}"/>
              </a:ext>
            </a:extLst>
          </p:cNvPr>
          <p:cNvSpPr txBox="1"/>
          <p:nvPr userDrawn="1"/>
        </p:nvSpPr>
        <p:spPr>
          <a:xfrm>
            <a:off x="356994" y="5404661"/>
            <a:ext cx="5911353" cy="1200329"/>
          </a:xfrm>
          <a:prstGeom prst="rect">
            <a:avLst/>
          </a:prstGeom>
          <a:noFill/>
        </p:spPr>
        <p:txBody>
          <a:bodyPr wrap="square" rtlCol="0">
            <a:spAutoFit/>
          </a:bodyPr>
          <a:lstStyle/>
          <a:p>
            <a:pPr algn="ctr"/>
            <a:r>
              <a:rPr lang="en-US" sz="1800" b="0" dirty="0">
                <a:solidFill>
                  <a:schemeClr val="tx1"/>
                </a:solidFill>
              </a:rPr>
              <a:t>1999 Harrison St., Suite 2020</a:t>
            </a:r>
            <a:br>
              <a:rPr lang="en-US" sz="1800" b="0" dirty="0">
                <a:solidFill>
                  <a:schemeClr val="tx1"/>
                </a:solidFill>
              </a:rPr>
            </a:br>
            <a:r>
              <a:rPr lang="en-US" sz="1800" b="0" dirty="0">
                <a:solidFill>
                  <a:schemeClr val="tx1"/>
                </a:solidFill>
              </a:rPr>
              <a:t>Oakland, CA 94612</a:t>
            </a:r>
            <a:br>
              <a:rPr lang="en-US" sz="1800" b="0" dirty="0">
                <a:solidFill>
                  <a:schemeClr val="tx1"/>
                </a:solidFill>
              </a:rPr>
            </a:br>
            <a:r>
              <a:rPr lang="en-US" sz="1800" b="0" dirty="0">
                <a:solidFill>
                  <a:schemeClr val="tx1"/>
                </a:solidFill>
              </a:rPr>
              <a:t>Phone (510) 451-9521</a:t>
            </a:r>
          </a:p>
          <a:p>
            <a:pPr algn="ctr"/>
            <a:r>
              <a:rPr lang="en-US" sz="1800" b="0" dirty="0">
                <a:solidFill>
                  <a:schemeClr val="tx1"/>
                </a:solidFill>
              </a:rPr>
              <a:t>Fax (510) 451-0384 </a:t>
            </a:r>
          </a:p>
        </p:txBody>
      </p:sp>
      <p:grpSp>
        <p:nvGrpSpPr>
          <p:cNvPr id="7" name="Group 6">
            <a:extLst>
              <a:ext uri="{FF2B5EF4-FFF2-40B4-BE49-F238E27FC236}">
                <a16:creationId xmlns:a16="http://schemas.microsoft.com/office/drawing/2014/main" id="{2E9CD958-B0A8-4528-9EF4-C989C6CE2295}"/>
              </a:ext>
            </a:extLst>
          </p:cNvPr>
          <p:cNvGrpSpPr/>
          <p:nvPr userDrawn="1"/>
        </p:nvGrpSpPr>
        <p:grpSpPr>
          <a:xfrm>
            <a:off x="6096001" y="3598692"/>
            <a:ext cx="5581487" cy="1317403"/>
            <a:chOff x="4991100" y="1885348"/>
            <a:chExt cx="3871913" cy="1317403"/>
          </a:xfrm>
        </p:grpSpPr>
        <p:sp>
          <p:nvSpPr>
            <p:cNvPr id="8" name="TextBox 7">
              <a:extLst>
                <a:ext uri="{FF2B5EF4-FFF2-40B4-BE49-F238E27FC236}">
                  <a16:creationId xmlns:a16="http://schemas.microsoft.com/office/drawing/2014/main" id="{E9793FE2-42DE-41AA-9A3B-85BFAE67873E}"/>
                </a:ext>
              </a:extLst>
            </p:cNvPr>
            <p:cNvSpPr txBox="1"/>
            <p:nvPr userDrawn="1"/>
          </p:nvSpPr>
          <p:spPr>
            <a:xfrm>
              <a:off x="5023843" y="2679531"/>
              <a:ext cx="3839170" cy="523220"/>
            </a:xfrm>
            <a:prstGeom prst="rect">
              <a:avLst/>
            </a:prstGeom>
            <a:noFill/>
          </p:spPr>
          <p:txBody>
            <a:bodyPr wrap="square" rtlCol="0">
              <a:spAutoFit/>
            </a:bodyPr>
            <a:lstStyle/>
            <a:p>
              <a:pPr algn="ctr"/>
              <a:r>
                <a:rPr lang="en-US" sz="2800" b="0" dirty="0">
                  <a:latin typeface="+mn-lt"/>
                </a:rPr>
                <a:t>Dave@FM3research.com</a:t>
              </a:r>
            </a:p>
          </p:txBody>
        </p:sp>
        <p:sp>
          <p:nvSpPr>
            <p:cNvPr id="9" name="TextBox 8">
              <a:extLst>
                <a:ext uri="{FF2B5EF4-FFF2-40B4-BE49-F238E27FC236}">
                  <a16:creationId xmlns:a16="http://schemas.microsoft.com/office/drawing/2014/main" id="{5CA799CF-03CE-4B96-BD5D-F420706EA624}"/>
                </a:ext>
              </a:extLst>
            </p:cNvPr>
            <p:cNvSpPr txBox="1"/>
            <p:nvPr userDrawn="1"/>
          </p:nvSpPr>
          <p:spPr>
            <a:xfrm>
              <a:off x="4991100" y="1885348"/>
              <a:ext cx="3871913" cy="701731"/>
            </a:xfrm>
            <a:prstGeom prst="rect">
              <a:avLst/>
            </a:prstGeom>
            <a:noFill/>
            <a:effectLst/>
          </p:spPr>
          <p:txBody>
            <a:bodyPr wrap="square" rtlCol="0">
              <a:spAutoFit/>
            </a:bodyPr>
            <a:lstStyle/>
            <a:p>
              <a:pPr algn="ctr" defTabSz="914400" rtl="0" eaLnBrk="1" latinLnBrk="0" hangingPunct="1">
                <a:lnSpc>
                  <a:spcPct val="90000"/>
                </a:lnSpc>
                <a:spcBef>
                  <a:spcPct val="0"/>
                </a:spcBef>
                <a:buNone/>
              </a:pPr>
              <a:r>
                <a:rPr lang="en-US" sz="4400" b="1" kern="1200" dirty="0">
                  <a:ln>
                    <a:noFill/>
                  </a:ln>
                  <a:solidFill>
                    <a:schemeClr val="tx1"/>
                  </a:solidFill>
                  <a:effectLst/>
                  <a:latin typeface="+mj-lt"/>
                  <a:ea typeface="+mj-ea"/>
                  <a:cs typeface="+mj-cs"/>
                </a:rPr>
                <a:t>Dave Metz</a:t>
              </a:r>
            </a:p>
          </p:txBody>
        </p:sp>
      </p:grpSp>
      <p:sp>
        <p:nvSpPr>
          <p:cNvPr id="13" name="TextBox 12">
            <a:extLst>
              <a:ext uri="{FF2B5EF4-FFF2-40B4-BE49-F238E27FC236}">
                <a16:creationId xmlns:a16="http://schemas.microsoft.com/office/drawing/2014/main" id="{70406FC4-6797-48A4-A9C1-1ACBAEEFE95C}"/>
              </a:ext>
            </a:extLst>
          </p:cNvPr>
          <p:cNvSpPr txBox="1"/>
          <p:nvPr userDrawn="1"/>
        </p:nvSpPr>
        <p:spPr>
          <a:xfrm>
            <a:off x="1203210" y="497085"/>
            <a:ext cx="9440757" cy="584775"/>
          </a:xfrm>
          <a:prstGeom prst="rect">
            <a:avLst/>
          </a:prstGeom>
          <a:noFill/>
        </p:spPr>
        <p:txBody>
          <a:bodyPr wrap="square" rtlCol="0">
            <a:spAutoFit/>
          </a:bodyPr>
          <a:lstStyle/>
          <a:p>
            <a:pPr algn="ctr"/>
            <a:r>
              <a:rPr lang="en-US" sz="3200" b="1" dirty="0">
                <a:solidFill>
                  <a:schemeClr val="tx1"/>
                </a:solidFill>
                <a:latin typeface="Arial Black"/>
              </a:rPr>
              <a:t>For more information, contact:</a:t>
            </a:r>
          </a:p>
        </p:txBody>
      </p:sp>
    </p:spTree>
    <p:extLst>
      <p:ext uri="{BB962C8B-B14F-4D97-AF65-F5344CB8AC3E}">
        <p14:creationId xmlns:p14="http://schemas.microsoft.com/office/powerpoint/2010/main" val="379896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03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23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11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06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3.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015DF-A4DD-4618-9DEF-7109081816E6}"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8E576-16CB-402B-BC57-209830976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08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EE2AD8E-C663-41D6-BA97-0D7F589670E4}" type="datetime1">
              <a:rPr lang="en-US" altLang="en-US" smtClean="0">
                <a:solidFill>
                  <a:prstClr val="white">
                    <a:tint val="75000"/>
                    <a:alpha val="60000"/>
                  </a:prstClr>
                </a:solidFill>
              </a:rPr>
              <a:pPr/>
              <a:t>1/15/2021</a:t>
            </a:fld>
            <a:endParaRPr lang="en-US" alt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8DEE2DF-7402-4EE6-B89A-43FC2792CF2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935064895"/>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C46992-FCD8-48D1-ABE3-CD225142F8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9D7EB7-29AE-4BED-9047-4EAA896A8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A5700-8FA1-4232-971E-028A868EB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5F2B5-A7CD-4826-99E5-83280B04905A}" type="datetimeFigureOut">
              <a:rPr lang="en-US" smtClean="0"/>
              <a:t>1/15/2021</a:t>
            </a:fld>
            <a:endParaRPr lang="en-US"/>
          </a:p>
        </p:txBody>
      </p:sp>
      <p:sp>
        <p:nvSpPr>
          <p:cNvPr id="5" name="Footer Placeholder 4">
            <a:extLst>
              <a:ext uri="{FF2B5EF4-FFF2-40B4-BE49-F238E27FC236}">
                <a16:creationId xmlns:a16="http://schemas.microsoft.com/office/drawing/2014/main" id="{D5A54196-F0C4-4F7D-9207-C642249DA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604032-3EDA-423F-9CF4-44E8CD3C4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37ABE-3A0C-44E9-B2BD-F47C56C95DCF}" type="slidenum">
              <a:rPr lang="en-US" smtClean="0"/>
              <a:t>‹#›</a:t>
            </a:fld>
            <a:endParaRPr lang="en-US"/>
          </a:p>
        </p:txBody>
      </p:sp>
    </p:spTree>
    <p:extLst>
      <p:ext uri="{BB962C8B-B14F-4D97-AF65-F5344CB8AC3E}">
        <p14:creationId xmlns:p14="http://schemas.microsoft.com/office/powerpoint/2010/main" val="3089660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1/19/2021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84600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10388600" y="6589611"/>
            <a:ext cx="1803400" cy="276999"/>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lgn="l" defTabSz="820738">
              <a:defRPr sz="2400">
                <a:solidFill>
                  <a:schemeClr val="tx1"/>
                </a:solidFill>
                <a:latin typeface="Times New Roman" pitchFamily="18" charset="0"/>
              </a:defRPr>
            </a:lvl1pPr>
            <a:lvl2pPr algn="l" defTabSz="820738">
              <a:defRPr sz="2400">
                <a:solidFill>
                  <a:schemeClr val="tx1"/>
                </a:solidFill>
                <a:latin typeface="Times New Roman" pitchFamily="18" charset="0"/>
              </a:defRPr>
            </a:lvl2pPr>
            <a:lvl3pPr algn="l" defTabSz="820738">
              <a:defRPr sz="2400">
                <a:solidFill>
                  <a:schemeClr val="tx1"/>
                </a:solidFill>
                <a:latin typeface="Times New Roman" pitchFamily="18" charset="0"/>
              </a:defRPr>
            </a:lvl3pPr>
            <a:lvl4pPr algn="l" defTabSz="820738">
              <a:defRPr sz="2400">
                <a:solidFill>
                  <a:schemeClr val="tx1"/>
                </a:solidFill>
                <a:latin typeface="Times New Roman" pitchFamily="18" charset="0"/>
              </a:defRPr>
            </a:lvl4pPr>
            <a:lvl5pPr algn="l" defTabSz="820738">
              <a:defRPr sz="2400">
                <a:solidFill>
                  <a:schemeClr val="tx1"/>
                </a:solidFill>
                <a:latin typeface="Times New Roman" pitchFamily="18" charset="0"/>
              </a:defRPr>
            </a:lvl5pPr>
            <a:lvl6pPr defTabSz="820738" fontAlgn="base">
              <a:spcBef>
                <a:spcPct val="0"/>
              </a:spcBef>
              <a:spcAft>
                <a:spcPct val="0"/>
              </a:spcAft>
              <a:defRPr sz="2400">
                <a:solidFill>
                  <a:schemeClr val="tx1"/>
                </a:solidFill>
                <a:latin typeface="Times New Roman" pitchFamily="18" charset="0"/>
              </a:defRPr>
            </a:lvl6pPr>
            <a:lvl7pPr defTabSz="820738" fontAlgn="base">
              <a:spcBef>
                <a:spcPct val="0"/>
              </a:spcBef>
              <a:spcAft>
                <a:spcPct val="0"/>
              </a:spcAft>
              <a:defRPr sz="2400">
                <a:solidFill>
                  <a:schemeClr val="tx1"/>
                </a:solidFill>
                <a:latin typeface="Times New Roman" pitchFamily="18" charset="0"/>
              </a:defRPr>
            </a:lvl7pPr>
            <a:lvl8pPr defTabSz="820738" fontAlgn="base">
              <a:spcBef>
                <a:spcPct val="0"/>
              </a:spcBef>
              <a:spcAft>
                <a:spcPct val="0"/>
              </a:spcAft>
              <a:defRPr sz="2400">
                <a:solidFill>
                  <a:schemeClr val="tx1"/>
                </a:solidFill>
                <a:latin typeface="Times New Roman" pitchFamily="18" charset="0"/>
              </a:defRPr>
            </a:lvl8pPr>
            <a:lvl9pPr defTabSz="820738" fontAlgn="base">
              <a:spcBef>
                <a:spcPct val="0"/>
              </a:spcBef>
              <a:spcAft>
                <a:spcPct val="0"/>
              </a:spcAft>
              <a:defRPr sz="2400">
                <a:solidFill>
                  <a:schemeClr val="tx1"/>
                </a:solidFill>
                <a:latin typeface="Times New Roman" pitchFamily="18" charset="0"/>
              </a:defRPr>
            </a:lvl9pPr>
          </a:lstStyle>
          <a:p>
            <a:pPr algn="r">
              <a:spcBef>
                <a:spcPct val="50000"/>
              </a:spcBef>
              <a:defRPr/>
            </a:pPr>
            <a:fld id="{8F7DFF3F-7FFA-48C0-A368-6C9A302F2E91}" type="slidenum">
              <a:rPr lang="en-US" sz="1200" smtClean="0">
                <a:solidFill>
                  <a:srgbClr val="000000"/>
                </a:solidFill>
                <a:latin typeface="+mn-lt"/>
              </a:rPr>
              <a:pPr algn="r">
                <a:spcBef>
                  <a:spcPct val="50000"/>
                </a:spcBef>
                <a:defRPr/>
              </a:pPr>
              <a:t>‹#›</a:t>
            </a:fld>
            <a:endParaRPr lang="en-US" sz="1200" dirty="0">
              <a:solidFill>
                <a:srgbClr val="000000"/>
              </a:solidFill>
              <a:latin typeface="+mn-lt"/>
            </a:endParaRPr>
          </a:p>
        </p:txBody>
      </p:sp>
      <p:grpSp>
        <p:nvGrpSpPr>
          <p:cNvPr id="2" name="Group 1">
            <a:extLst>
              <a:ext uri="{FF2B5EF4-FFF2-40B4-BE49-F238E27FC236}">
                <a16:creationId xmlns:a16="http://schemas.microsoft.com/office/drawing/2014/main" id="{FBB31D96-258F-4532-8B11-8D02EC49711F}"/>
              </a:ext>
            </a:extLst>
          </p:cNvPr>
          <p:cNvGrpSpPr/>
          <p:nvPr userDrawn="1"/>
        </p:nvGrpSpPr>
        <p:grpSpPr>
          <a:xfrm>
            <a:off x="0" y="0"/>
            <a:ext cx="12192000" cy="184558"/>
            <a:chOff x="0" y="0"/>
            <a:chExt cx="9144000" cy="184558"/>
          </a:xfrm>
        </p:grpSpPr>
        <p:sp>
          <p:nvSpPr>
            <p:cNvPr id="8" name="Rectangle 7"/>
            <p:cNvSpPr/>
            <p:nvPr userDrawn="1"/>
          </p:nvSpPr>
          <p:spPr>
            <a:xfrm>
              <a:off x="0" y="0"/>
              <a:ext cx="9144000" cy="184558"/>
            </a:xfrm>
            <a:prstGeom prst="rect">
              <a:avLst/>
            </a:prstGeom>
            <a:solidFill>
              <a:srgbClr val="E8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EFEFEF"/>
                </a:solidFill>
              </a:endParaRPr>
            </a:p>
          </p:txBody>
        </p:sp>
        <p:sp>
          <p:nvSpPr>
            <p:cNvPr id="11" name="Rectangle 10">
              <a:extLst>
                <a:ext uri="{FF2B5EF4-FFF2-40B4-BE49-F238E27FC236}">
                  <a16:creationId xmlns:a16="http://schemas.microsoft.com/office/drawing/2014/main" id="{FBF17D0D-B661-4A9F-B97F-E2FA36E43662}"/>
                </a:ext>
              </a:extLst>
            </p:cNvPr>
            <p:cNvSpPr/>
            <p:nvPr userDrawn="1"/>
          </p:nvSpPr>
          <p:spPr>
            <a:xfrm>
              <a:off x="0" y="134242"/>
              <a:ext cx="9144000" cy="45719"/>
            </a:xfrm>
            <a:prstGeom prst="rect">
              <a:avLst/>
            </a:prstGeom>
            <a:solidFill>
              <a:srgbClr val="FF9900"/>
            </a:solidFill>
            <a:ln>
              <a:solidFill>
                <a:srgbClr val="EBB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1"/>
                </a:solidFill>
              </a:endParaRPr>
            </a:p>
          </p:txBody>
        </p:sp>
      </p:grpSp>
      <p:pic>
        <p:nvPicPr>
          <p:cNvPr id="9" name="Picture 8">
            <a:extLst>
              <a:ext uri="{FF2B5EF4-FFF2-40B4-BE49-F238E27FC236}">
                <a16:creationId xmlns:a16="http://schemas.microsoft.com/office/drawing/2014/main" id="{72209931-DFA2-4711-85D3-395A9888FC4D}"/>
              </a:ext>
            </a:extLst>
          </p:cNvPr>
          <p:cNvPicPr>
            <a:picLocks noChangeAspect="1"/>
          </p:cNvPicPr>
          <p:nvPr userDrawn="1"/>
        </p:nvPicPr>
        <p:blipFill rotWithShape="1">
          <a:blip r:embed="rId7">
            <a:extLst>
              <a:ext uri="{28A0092B-C50C-407E-A947-70E740481C1C}">
                <a14:useLocalDpi xmlns:a14="http://schemas.microsoft.com/office/drawing/2010/main"/>
              </a:ext>
            </a:extLst>
          </a:blip>
          <a:srcRect/>
          <a:stretch/>
        </p:blipFill>
        <p:spPr>
          <a:xfrm>
            <a:off x="0" y="6307282"/>
            <a:ext cx="1168400" cy="550718"/>
          </a:xfrm>
          <a:prstGeom prst="rect">
            <a:avLst/>
          </a:prstGeom>
          <a:ln>
            <a:noFill/>
          </a:ln>
        </p:spPr>
      </p:pic>
    </p:spTree>
    <p:extLst>
      <p:ext uri="{BB962C8B-B14F-4D97-AF65-F5344CB8AC3E}">
        <p14:creationId xmlns:p14="http://schemas.microsoft.com/office/powerpoint/2010/main" val="34402807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chart" Target="../charts/chart6.xml"/><Relationship Id="rId1" Type="http://schemas.openxmlformats.org/officeDocument/2006/relationships/slideLayout" Target="../slideLayouts/slideLayout54.xml"/><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hyperlink" Target="http://www.fundingthenextgeneration.org/" TargetMode="External"/><Relationship Id="rId2" Type="http://schemas.openxmlformats.org/officeDocument/2006/relationships/hyperlink" Target="mailto:Margaret@fundingthenextgeneration.org" TargetMode="Externa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8" Type="http://schemas.openxmlformats.org/officeDocument/2006/relationships/hyperlink" Target="https://yesonj.reimagine.la/" TargetMode="External"/><Relationship Id="rId3" Type="http://schemas.openxmlformats.org/officeDocument/2006/relationships/hyperlink" Target="https://edsource.org/2020/local-child-care-and-preschool-measures-in-california-in-limbo-until-more-votes-counted/624808" TargetMode="External"/><Relationship Id="rId7" Type="http://schemas.openxmlformats.org/officeDocument/2006/relationships/hyperlink" Target="https://sackidsfirst.org/" TargetMode="External"/><Relationship Id="rId2" Type="http://schemas.openxmlformats.org/officeDocument/2006/relationships/hyperlink" Target="https://xforsanjoaquin.com/" TargetMode="External"/><Relationship Id="rId1" Type="http://schemas.openxmlformats.org/officeDocument/2006/relationships/slideLayout" Target="../slideLayouts/slideLayout14.xml"/><Relationship Id="rId6" Type="http://schemas.openxmlformats.org/officeDocument/2006/relationships/hyperlink" Target="https://www.yesonus.com/" TargetMode="External"/><Relationship Id="rId11" Type="http://schemas.openxmlformats.org/officeDocument/2006/relationships/image" Target="../media/image23.jpg"/><Relationship Id="rId5" Type="http://schemas.openxmlformats.org/officeDocument/2006/relationships/hyperlink" Target="https://www.yesonoforsonomacounty.org/" TargetMode="External"/><Relationship Id="rId10" Type="http://schemas.openxmlformats.org/officeDocument/2006/relationships/hyperlink" Target="https://www.genteorganizada.org/" TargetMode="External"/><Relationship Id="rId4" Type="http://schemas.openxmlformats.org/officeDocument/2006/relationships/hyperlink" Target="https://www.fundingthenextgeneration.org/nextgenwp/wp-content/uploads/2021/01/Alameda-Measure-C-FAQ-Final.pdf" TargetMode="External"/><Relationship Id="rId9" Type="http://schemas.openxmlformats.org/officeDocument/2006/relationships/hyperlink" Target="https://www.fundingthenextgeneration.org/nextgenwp/wp-content/uploads/2021/01/San-Diego-ECE-Advocacy-Summary.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4302"/>
            <a:ext cx="12192000" cy="6858000"/>
          </a:xfrm>
          <a:prstGeom prst="rect">
            <a:avLst/>
          </a:prstGeom>
          <a:solidFill>
            <a:srgbClr val="15074A"/>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Calibri" panose="020F0502020204030204"/>
              <a:ea typeface="+mn-ea"/>
              <a:cs typeface="+mn-cs"/>
            </a:endParaRPr>
          </a:p>
        </p:txBody>
      </p:sp>
      <p:pic>
        <p:nvPicPr>
          <p:cNvPr id="11267" name="Picture 5" descr="FUNDINGtheNEXTGEN-logo-fi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8779" y="2256949"/>
            <a:ext cx="1531879" cy="1631124"/>
          </a:xfrm>
          <a:prstGeom prst="rect">
            <a:avLst/>
          </a:prstGeom>
          <a:noFill/>
          <a:ln w="38100">
            <a:solidFill>
              <a:srgbClr val="EBAB21"/>
            </a:solidFill>
            <a:miter lim="800000"/>
            <a:headEnd/>
            <a:tailEnd/>
          </a:ln>
          <a:extLst>
            <a:ext uri="{909E8E84-426E-40DD-AFC4-6F175D3DCCD1}">
              <a14:hiddenFill xmlns:a14="http://schemas.microsoft.com/office/drawing/2010/main">
                <a:solidFill>
                  <a:srgbClr val="FFFFFF"/>
                </a:solidFill>
              </a14:hiddenFill>
            </a:ext>
          </a:extLst>
        </p:spPr>
      </p:pic>
      <p:sp>
        <p:nvSpPr>
          <p:cNvPr id="11268" name="Subtitle 1"/>
          <p:cNvSpPr>
            <a:spLocks noGrp="1"/>
          </p:cNvSpPr>
          <p:nvPr>
            <p:ph type="subTitle" idx="1"/>
          </p:nvPr>
        </p:nvSpPr>
        <p:spPr>
          <a:xfrm>
            <a:off x="847149" y="1691340"/>
            <a:ext cx="9259401" cy="2958202"/>
          </a:xfrm>
        </p:spPr>
        <p:txBody>
          <a:bodyPr/>
          <a:lstStyle/>
          <a:p>
            <a:r>
              <a:rPr lang="en-US" altLang="en-US" sz="2800" dirty="0"/>
              <a:t>SPONSORED BY FUNDING THE NEXT GENERATION</a:t>
            </a:r>
          </a:p>
          <a:p>
            <a:r>
              <a:rPr lang="en-US" altLang="en-US" sz="1800" dirty="0"/>
              <a:t>What we do:</a:t>
            </a:r>
          </a:p>
          <a:p>
            <a:r>
              <a:rPr lang="en-US" sz="1800" b="1" dirty="0">
                <a:solidFill>
                  <a:schemeClr val="bg1"/>
                </a:solidFill>
              </a:rPr>
              <a:t>Provide inspiration and technical assistance to coalitions in California working on local funding streams for children and youth – through budgets, policy and </a:t>
            </a:r>
            <a:r>
              <a:rPr lang="en-US" sz="1800" b="1" dirty="0"/>
              <a:t>ultimately the </a:t>
            </a:r>
            <a:r>
              <a:rPr lang="en-US" sz="1800" b="1" dirty="0">
                <a:solidFill>
                  <a:schemeClr val="bg1"/>
                </a:solidFill>
              </a:rPr>
              <a:t>ballot.</a:t>
            </a:r>
          </a:p>
          <a:p>
            <a:r>
              <a:rPr lang="en-US" sz="1800" b="1" dirty="0">
                <a:solidFill>
                  <a:schemeClr val="bg1"/>
                </a:solidFill>
              </a:rPr>
              <a:t>We sponsor learning opportunities of all kinds; facilitate and speak at local and state forums; provide coaching and trouble-shooting; and build new tools and strategies to ensure equitable resources for kids. </a:t>
            </a:r>
          </a:p>
          <a:p>
            <a:r>
              <a:rPr lang="en-US" sz="2800" b="1" dirty="0"/>
              <a:t>PURPOSE OF THIS WEBINAR:</a:t>
            </a:r>
          </a:p>
          <a:p>
            <a:r>
              <a:rPr lang="en-US" sz="2133" b="1" dirty="0"/>
              <a:t>Review revenue measures for children and youth in 2020 in California</a:t>
            </a:r>
          </a:p>
          <a:p>
            <a:r>
              <a:rPr lang="en-US" sz="2133" b="1" dirty="0"/>
              <a:t>Help local leaders consider options for local revenue strategies</a:t>
            </a:r>
          </a:p>
          <a:p>
            <a:r>
              <a:rPr lang="en-US" sz="2133" b="1" dirty="0"/>
              <a:t>Provide insight into how FNG can help you and how you can help each other.</a:t>
            </a:r>
            <a:endParaRPr lang="en-US" sz="2133" b="1" dirty="0">
              <a:solidFill>
                <a:schemeClr val="bg1"/>
              </a:solidFill>
            </a:endParaRPr>
          </a:p>
          <a:p>
            <a:endParaRPr lang="en-US" altLang="en-US" dirty="0"/>
          </a:p>
        </p:txBody>
      </p:sp>
      <p:sp>
        <p:nvSpPr>
          <p:cNvPr id="11269" name="Title 2"/>
          <p:cNvSpPr>
            <a:spLocks noGrp="1"/>
          </p:cNvSpPr>
          <p:nvPr>
            <p:ph type="ctrTitle"/>
          </p:nvPr>
        </p:nvSpPr>
        <p:spPr>
          <a:xfrm>
            <a:off x="647093" y="478394"/>
            <a:ext cx="11359507" cy="524951"/>
          </a:xfrm>
        </p:spPr>
        <p:txBody>
          <a:bodyPr/>
          <a:lstStyle/>
          <a:p>
            <a:br>
              <a:rPr lang="en-US" altLang="en-US" sz="4000" b="1" dirty="0"/>
            </a:br>
            <a:br>
              <a:rPr lang="en-US" altLang="en-US" sz="4000" b="1" dirty="0"/>
            </a:br>
            <a:r>
              <a:rPr lang="en-US" altLang="en-US" sz="4000" b="1" dirty="0">
                <a:solidFill>
                  <a:schemeClr val="accent4"/>
                </a:solidFill>
              </a:rPr>
              <a:t>LOCAL FUNDING MEASURES FOR KIDS: </a:t>
            </a:r>
            <a:br>
              <a:rPr lang="en-US" altLang="en-US" sz="4000" b="1" dirty="0">
                <a:solidFill>
                  <a:schemeClr val="accent4"/>
                </a:solidFill>
              </a:rPr>
            </a:br>
            <a:r>
              <a:rPr lang="en-US" altLang="en-US" sz="4000" b="1" dirty="0">
                <a:solidFill>
                  <a:schemeClr val="accent4"/>
                </a:solidFill>
              </a:rPr>
              <a:t>STRATEGIES AND PROSPECTS FOR 2022 AND BEYOND       </a:t>
            </a:r>
            <a:br>
              <a:rPr lang="en-US" altLang="en-US" sz="4000" b="1" dirty="0"/>
            </a:br>
            <a:endParaRPr lang="en-US" altLang="en-US" sz="2800" b="1" dirty="0">
              <a:solidFill>
                <a:schemeClr val="accent4"/>
              </a:solidFill>
            </a:endParaRPr>
          </a:p>
        </p:txBody>
      </p:sp>
      <p:sp>
        <p:nvSpPr>
          <p:cNvPr id="4" name="Text Placeholder 3"/>
          <p:cNvSpPr>
            <a:spLocks noGrp="1"/>
          </p:cNvSpPr>
          <p:nvPr>
            <p:ph type="body" sz="quarter" idx="10"/>
          </p:nvPr>
        </p:nvSpPr>
        <p:spPr>
          <a:xfrm>
            <a:off x="243772" y="5965289"/>
            <a:ext cx="10466156" cy="768453"/>
          </a:xfrm>
        </p:spPr>
        <p:txBody>
          <a:bodyPr>
            <a:noAutofit/>
          </a:bodyPr>
          <a:lstStyle/>
          <a:p>
            <a:pPr>
              <a:buFont typeface="Arial" charset="0"/>
              <a:buNone/>
              <a:defRPr/>
            </a:pPr>
            <a:r>
              <a:rPr lang="en-US" sz="1600" b="1" dirty="0">
                <a:ea typeface="ＭＳ Ｐゴシック" charset="0"/>
                <a:cs typeface="ＭＳ Ｐゴシック" charset="0"/>
              </a:rPr>
              <a:t>Margaret Brodkin, director and founder</a:t>
            </a:r>
          </a:p>
          <a:p>
            <a:pPr>
              <a:buFont typeface="Arial" charset="0"/>
              <a:buNone/>
              <a:defRPr/>
            </a:pPr>
            <a:r>
              <a:rPr lang="en-US" sz="1600" b="1" dirty="0">
                <a:ea typeface="ＭＳ Ｐゴシック" charset="0"/>
                <a:cs typeface="ＭＳ Ｐゴシック" charset="0"/>
              </a:rPr>
              <a:t>Margaret@fundingthenextgenerationlorg</a:t>
            </a:r>
          </a:p>
        </p:txBody>
      </p:sp>
    </p:spTree>
    <p:extLst>
      <p:ext uri="{BB962C8B-B14F-4D97-AF65-F5344CB8AC3E}">
        <p14:creationId xmlns:p14="http://schemas.microsoft.com/office/powerpoint/2010/main" val="2164489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FBFC4-6098-40D3-9815-BB4BC6C32110}"/>
              </a:ext>
            </a:extLst>
          </p:cNvPr>
          <p:cNvSpPr>
            <a:spLocks noGrp="1"/>
          </p:cNvSpPr>
          <p:nvPr>
            <p:ph type="title"/>
          </p:nvPr>
        </p:nvSpPr>
        <p:spPr>
          <a:xfrm>
            <a:off x="1658556" y="319219"/>
            <a:ext cx="8874889" cy="549993"/>
          </a:xfrm>
        </p:spPr>
        <p:txBody>
          <a:bodyPr/>
          <a:lstStyle/>
          <a:p>
            <a:r>
              <a:rPr lang="en-US" dirty="0"/>
              <a:t>What Happened in March?</a:t>
            </a:r>
          </a:p>
        </p:txBody>
      </p:sp>
      <p:sp>
        <p:nvSpPr>
          <p:cNvPr id="3" name="Text Placeholder 2">
            <a:extLst>
              <a:ext uri="{FF2B5EF4-FFF2-40B4-BE49-F238E27FC236}">
                <a16:creationId xmlns:a16="http://schemas.microsoft.com/office/drawing/2014/main" id="{3C99F35E-F872-4103-B843-EBC3DA35F1E2}"/>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74FFDE7A-ECAF-4FD3-894A-7A7004A00ECA}"/>
              </a:ext>
            </a:extLst>
          </p:cNvPr>
          <p:cNvSpPr txBox="1"/>
          <p:nvPr/>
        </p:nvSpPr>
        <p:spPr>
          <a:xfrm>
            <a:off x="1770980" y="869211"/>
            <a:ext cx="8650039" cy="5232202"/>
          </a:xfrm>
          <a:prstGeom prst="rect">
            <a:avLst/>
          </a:prstGeom>
          <a:noFill/>
        </p:spPr>
        <p:txBody>
          <a:bodyPr wrap="square" rtlCol="0">
            <a:spAutoFit/>
          </a:bodyPr>
          <a:lstStyle/>
          <a:p>
            <a:pPr algn="just" defTabSz="457200"/>
            <a:r>
              <a:rPr lang="en-US" sz="2800" dirty="0">
                <a:solidFill>
                  <a:srgbClr val="000000"/>
                </a:solidFill>
                <a:latin typeface="Calibri"/>
                <a:ea typeface="Times New Roman" panose="02020603050405020304" pitchFamily="18" charset="0"/>
                <a:cs typeface="Times New Roman" panose="02020603050405020304" pitchFamily="18" charset="0"/>
              </a:rPr>
              <a:t>A number of factors likely led to historically poor approval rates:</a:t>
            </a:r>
          </a:p>
          <a:p>
            <a:pPr algn="just" defTabSz="457200"/>
            <a:endParaRPr lang="en-US" sz="1400" dirty="0">
              <a:solidFill>
                <a:srgbClr val="000000"/>
              </a:solidFill>
              <a:latin typeface="Calibri"/>
              <a:ea typeface="Times New Roman" panose="02020603050405020304" pitchFamily="18" charset="0"/>
              <a:cs typeface="Times New Roman" panose="02020603050405020304" pitchFamily="18" charset="0"/>
            </a:endParaRPr>
          </a:p>
          <a:p>
            <a:pPr marL="457200" indent="-457200" algn="just" defTabSz="457200">
              <a:spcAft>
                <a:spcPts val="1200"/>
              </a:spcAft>
              <a:buFont typeface="+mj-lt"/>
              <a:buAutoNum type="arabicPeriod"/>
            </a:pPr>
            <a:r>
              <a:rPr lang="en-US" sz="2800" dirty="0">
                <a:solidFill>
                  <a:srgbClr val="000000"/>
                </a:solidFill>
                <a:latin typeface="Calibri"/>
                <a:ea typeface="Times New Roman" panose="02020603050405020304" pitchFamily="18" charset="0"/>
                <a:cs typeface="Times New Roman" panose="02020603050405020304" pitchFamily="18" charset="0"/>
              </a:rPr>
              <a:t>Too many measures on the ballot, including some marginal ones, in anticipation of better turnout.</a:t>
            </a:r>
          </a:p>
          <a:p>
            <a:pPr marL="457200" indent="-457200" algn="just" defTabSz="457200">
              <a:spcAft>
                <a:spcPts val="1200"/>
              </a:spcAft>
              <a:buFont typeface="+mj-lt"/>
              <a:buAutoNum type="arabicPeriod"/>
            </a:pPr>
            <a:r>
              <a:rPr lang="en-US" sz="2800" dirty="0">
                <a:solidFill>
                  <a:srgbClr val="000000"/>
                </a:solidFill>
                <a:latin typeface="Calibri"/>
                <a:ea typeface="Times New Roman" panose="02020603050405020304" pitchFamily="18" charset="0"/>
                <a:cs typeface="Times New Roman" panose="02020603050405020304" pitchFamily="18" charset="0"/>
              </a:rPr>
              <a:t>Greater uncertainty around COVID and its economic impacts</a:t>
            </a:r>
          </a:p>
          <a:p>
            <a:pPr marL="457200" indent="-457200" algn="just" defTabSz="457200">
              <a:spcAft>
                <a:spcPts val="1200"/>
              </a:spcAft>
              <a:buFont typeface="+mj-lt"/>
              <a:buAutoNum type="arabicPeriod"/>
            </a:pPr>
            <a:r>
              <a:rPr lang="en-US" sz="2800" dirty="0">
                <a:solidFill>
                  <a:srgbClr val="000000"/>
                </a:solidFill>
                <a:latin typeface="Calibri"/>
                <a:ea typeface="Times New Roman" panose="02020603050405020304" pitchFamily="18" charset="0"/>
                <a:cs typeface="Times New Roman" panose="02020603050405020304" pitchFamily="18" charset="0"/>
              </a:rPr>
              <a:t>Likely underinvestment in campaigns</a:t>
            </a:r>
          </a:p>
          <a:p>
            <a:pPr marL="457200" indent="-457200" algn="just" defTabSz="457200">
              <a:spcAft>
                <a:spcPts val="1200"/>
              </a:spcAft>
              <a:buFont typeface="+mj-lt"/>
              <a:buAutoNum type="arabicPeriod"/>
            </a:pPr>
            <a:r>
              <a:rPr lang="en-US" sz="2800" dirty="0">
                <a:solidFill>
                  <a:srgbClr val="000000"/>
                </a:solidFill>
                <a:latin typeface="Calibri"/>
                <a:ea typeface="Times New Roman" panose="02020603050405020304" pitchFamily="18" charset="0"/>
                <a:cs typeface="Times New Roman" panose="02020603050405020304" pitchFamily="18" charset="0"/>
              </a:rPr>
              <a:t>Less acute sense of need than is currently the case</a:t>
            </a:r>
          </a:p>
          <a:p>
            <a:pPr algn="just" defTabSz="457200">
              <a:spcAft>
                <a:spcPts val="1200"/>
              </a:spcAft>
            </a:pPr>
            <a:r>
              <a:rPr lang="en-US" sz="2800" dirty="0">
                <a:solidFill>
                  <a:srgbClr val="000000"/>
                </a:solidFill>
                <a:latin typeface="Calibri"/>
                <a:ea typeface="Times New Roman" panose="02020603050405020304" pitchFamily="18" charset="0"/>
                <a:cs typeface="Times New Roman" panose="02020603050405020304" pitchFamily="18" charset="0"/>
              </a:rPr>
              <a:t>The strong performance of measures this November will likely lead more agencies to move forward in 2022</a:t>
            </a:r>
          </a:p>
        </p:txBody>
      </p:sp>
    </p:spTree>
    <p:extLst>
      <p:ext uri="{BB962C8B-B14F-4D97-AF65-F5344CB8AC3E}">
        <p14:creationId xmlns:p14="http://schemas.microsoft.com/office/powerpoint/2010/main" val="3017185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0CB71B75-BDD4-4692-B45D-BEDFC9A4176D}"/>
              </a:ext>
            </a:extLst>
          </p:cNvPr>
          <p:cNvSpPr>
            <a:spLocks noGrp="1"/>
          </p:cNvSpPr>
          <p:nvPr>
            <p:ph type="ctrTitle"/>
          </p:nvPr>
        </p:nvSpPr>
        <p:spPr>
          <a:xfrm>
            <a:off x="266331" y="97654"/>
            <a:ext cx="11558726" cy="864371"/>
          </a:xfrm>
        </p:spPr>
        <p:txBody>
          <a:bodyPr>
            <a:normAutofit fontScale="90000"/>
          </a:bodyPr>
          <a:lstStyle/>
          <a:p>
            <a:r>
              <a:rPr lang="en-US" b="1" dirty="0">
                <a:solidFill>
                  <a:srgbClr val="FF0000"/>
                </a:solidFill>
                <a:latin typeface="+mn-lt"/>
              </a:rPr>
              <a:t>2020 CA Revenue Strategies for Kids </a:t>
            </a:r>
          </a:p>
        </p:txBody>
      </p:sp>
      <p:sp>
        <p:nvSpPr>
          <p:cNvPr id="3" name="Subtitle 2">
            <a:extLst>
              <a:ext uri="{FF2B5EF4-FFF2-40B4-BE49-F238E27FC236}">
                <a16:creationId xmlns:a16="http://schemas.microsoft.com/office/drawing/2014/main" id="{1810679B-5B97-4D6A-9865-E8CE21B4F6A8}"/>
              </a:ext>
            </a:extLst>
          </p:cNvPr>
          <p:cNvSpPr>
            <a:spLocks noGrp="1"/>
          </p:cNvSpPr>
          <p:nvPr>
            <p:ph type="subTitle" idx="1"/>
          </p:nvPr>
        </p:nvSpPr>
        <p:spPr>
          <a:xfrm>
            <a:off x="133025" y="1047565"/>
            <a:ext cx="12058975" cy="5543736"/>
          </a:xfrm>
          <a:noFill/>
        </p:spPr>
        <p:txBody>
          <a:bodyPr>
            <a:normAutofit/>
          </a:bodyPr>
          <a:lstStyle/>
          <a:p>
            <a:pPr algn="l"/>
            <a:r>
              <a:rPr lang="en-US" sz="2800" b="1" dirty="0">
                <a:solidFill>
                  <a:schemeClr val="bg1"/>
                </a:solidFill>
              </a:rPr>
              <a:t>Location			Type of tax		To be funded by tax	     %Vote</a:t>
            </a:r>
          </a:p>
          <a:p>
            <a:pPr marL="342900" indent="-342900" algn="l">
              <a:buFont typeface="Wingdings" panose="05000000000000000000" pitchFamily="2" charset="2"/>
              <a:buChar char="Ø"/>
            </a:pPr>
            <a:r>
              <a:rPr lang="en-US" sz="2800" b="1" dirty="0">
                <a:solidFill>
                  <a:srgbClr val="FFC000"/>
                </a:solidFill>
              </a:rPr>
              <a:t>Dedicated tax</a:t>
            </a:r>
            <a:r>
              <a:rPr lang="en-US" sz="1800" dirty="0">
                <a:solidFill>
                  <a:schemeClr val="bg1"/>
                </a:solidFill>
              </a:rPr>
              <a:t>		 </a:t>
            </a:r>
          </a:p>
          <a:p>
            <a:pPr marL="800100" lvl="1" indent="-342900" algn="l">
              <a:buFont typeface="Arial" panose="020B0604020202020204" pitchFamily="34" charset="0"/>
              <a:buChar char="•"/>
            </a:pPr>
            <a:r>
              <a:rPr lang="en-US" sz="1800" dirty="0">
                <a:solidFill>
                  <a:schemeClr val="bg1"/>
                </a:solidFill>
              </a:rPr>
              <a:t>San Joaquin County 		Cannabis tax (Nov)		50% Children and youth			65% </a:t>
            </a:r>
          </a:p>
          <a:p>
            <a:pPr marL="800100" lvl="1" indent="-342900" algn="l">
              <a:buFont typeface="Arial" panose="020B0604020202020204" pitchFamily="34" charset="0"/>
              <a:buChar char="•"/>
            </a:pPr>
            <a:r>
              <a:rPr lang="en-US" sz="1800" dirty="0">
                <a:solidFill>
                  <a:schemeClr val="bg1"/>
                </a:solidFill>
              </a:rPr>
              <a:t>Alameda County**		Sales tax	(March)		Early care/pediatric hospital			64%</a:t>
            </a:r>
          </a:p>
          <a:p>
            <a:pPr marL="800100" lvl="1" indent="-342900" algn="l">
              <a:buFont typeface="Arial" panose="020B0604020202020204" pitchFamily="34" charset="0"/>
              <a:buChar char="•"/>
            </a:pPr>
            <a:r>
              <a:rPr lang="en-US" sz="1800" dirty="0">
                <a:solidFill>
                  <a:schemeClr val="bg1"/>
                </a:solidFill>
              </a:rPr>
              <a:t>Sonoma County*		Sales tax (Nov)		Mental health &amp; homelessness		68%  </a:t>
            </a:r>
          </a:p>
          <a:p>
            <a:pPr marL="342900" indent="-342900" algn="l">
              <a:buFont typeface="Wingdings" panose="05000000000000000000" pitchFamily="2" charset="2"/>
              <a:buChar char="Ø"/>
            </a:pPr>
            <a:r>
              <a:rPr lang="en-US" sz="2800" b="1" dirty="0">
                <a:solidFill>
                  <a:srgbClr val="FFC000"/>
                </a:solidFill>
              </a:rPr>
              <a:t>General tax</a:t>
            </a:r>
          </a:p>
          <a:p>
            <a:pPr marL="800100" lvl="1" indent="-342900" algn="l">
              <a:buFont typeface="Arial" panose="020B0604020202020204" pitchFamily="34" charset="0"/>
              <a:buChar char="•"/>
            </a:pPr>
            <a:r>
              <a:rPr lang="en-US" sz="1800" dirty="0">
                <a:solidFill>
                  <a:schemeClr val="bg1"/>
                </a:solidFill>
              </a:rPr>
              <a:t>City of Long Beach*		Oil tax (Nov)		General services – health, youth, climate	57%</a:t>
            </a:r>
          </a:p>
          <a:p>
            <a:pPr marL="342900" indent="-342900" algn="l">
              <a:buFont typeface="Wingdings" panose="05000000000000000000" pitchFamily="2" charset="2"/>
              <a:buChar char="Ø"/>
            </a:pPr>
            <a:r>
              <a:rPr lang="en-US" sz="2800" b="1" dirty="0">
                <a:solidFill>
                  <a:srgbClr val="FFC000"/>
                </a:solidFill>
              </a:rPr>
              <a:t>Budget set-aside</a:t>
            </a:r>
          </a:p>
          <a:p>
            <a:pPr marL="800100" lvl="1" indent="-342900" algn="l">
              <a:buFont typeface="Arial" panose="020B0604020202020204" pitchFamily="34" charset="0"/>
              <a:buChar char="•"/>
            </a:pPr>
            <a:r>
              <a:rPr lang="en-US" sz="1800" dirty="0">
                <a:solidFill>
                  <a:schemeClr val="bg1"/>
                </a:solidFill>
              </a:rPr>
              <a:t>Los Angeles County* 	10% General Fund (Nov)	Community reinvestment – alternatives	57%</a:t>
            </a:r>
            <a:r>
              <a:rPr lang="en-US" sz="1400" dirty="0">
                <a:solidFill>
                  <a:schemeClr val="bg1"/>
                </a:solidFill>
              </a:rPr>
              <a:t>							</a:t>
            </a:r>
            <a:r>
              <a:rPr lang="en-US" sz="1800" dirty="0">
                <a:solidFill>
                  <a:schemeClr val="bg1"/>
                </a:solidFill>
              </a:rPr>
              <a:t>to incarceration</a:t>
            </a:r>
          </a:p>
          <a:p>
            <a:pPr marL="800100" lvl="1" indent="-342900" algn="l">
              <a:buFont typeface="Arial" panose="020B0604020202020204" pitchFamily="34" charset="0"/>
              <a:buChar char="•"/>
            </a:pPr>
            <a:r>
              <a:rPr lang="en-US" sz="1800" dirty="0">
                <a:solidFill>
                  <a:schemeClr val="bg1"/>
                </a:solidFill>
              </a:rPr>
              <a:t>City of Sacramento 		2.5% General Fund	(March)	Youth Fund				45%</a:t>
            </a:r>
          </a:p>
          <a:p>
            <a:pPr marL="342900" indent="-342900" algn="l">
              <a:buFont typeface="Wingdings" panose="05000000000000000000" pitchFamily="2" charset="2"/>
              <a:buChar char="Ø"/>
            </a:pPr>
            <a:r>
              <a:rPr lang="en-US" sz="2800" b="1" dirty="0">
                <a:solidFill>
                  <a:srgbClr val="FFC000"/>
                </a:solidFill>
              </a:rPr>
              <a:t>Budget augmentations….on path to ballot measure</a:t>
            </a:r>
          </a:p>
          <a:p>
            <a:pPr marL="800100" lvl="1" indent="-342900" algn="l">
              <a:buFont typeface="Arial" panose="020B0604020202020204" pitchFamily="34" charset="0"/>
              <a:buChar char="•"/>
            </a:pPr>
            <a:r>
              <a:rPr lang="en-US" sz="1800" dirty="0">
                <a:solidFill>
                  <a:schemeClr val="bg1"/>
                </a:solidFill>
              </a:rPr>
              <a:t>City of Pomona 		CDBG, 50% Developer’s fee 	Youth programs and youth artists		$2M</a:t>
            </a:r>
          </a:p>
          <a:p>
            <a:pPr marL="800100" lvl="1" indent="-342900" algn="l">
              <a:buFont typeface="Arial" panose="020B0604020202020204" pitchFamily="34" charset="0"/>
              <a:buChar char="•"/>
            </a:pPr>
            <a:r>
              <a:rPr lang="en-US" sz="1800" dirty="0">
                <a:solidFill>
                  <a:schemeClr val="bg1"/>
                </a:solidFill>
              </a:rPr>
              <a:t>San Diego City/County 	CARES Act/COVID $		Childcare vouchers/Provider grants		$35M</a:t>
            </a:r>
            <a:endParaRPr lang="en-US" sz="1800" dirty="0"/>
          </a:p>
          <a:p>
            <a:pPr marL="800100" lvl="1" indent="-342900" algn="l">
              <a:buFont typeface="Arial" panose="020B0604020202020204" pitchFamily="34" charset="0"/>
              <a:buChar char="•"/>
            </a:pPr>
            <a:endParaRPr lang="en-US" sz="1800" dirty="0"/>
          </a:p>
          <a:p>
            <a:pPr algn="l"/>
            <a:endParaRPr lang="en-US" dirty="0"/>
          </a:p>
          <a:p>
            <a:pPr marL="342900"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82464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06149-EF0B-4101-910F-AFB1C0A28DFD}"/>
              </a:ext>
            </a:extLst>
          </p:cNvPr>
          <p:cNvSpPr>
            <a:spLocks noGrp="1"/>
          </p:cNvSpPr>
          <p:nvPr>
            <p:ph type="title"/>
          </p:nvPr>
        </p:nvSpPr>
        <p:spPr>
          <a:xfrm>
            <a:off x="571500" y="723900"/>
            <a:ext cx="4033157" cy="5925279"/>
          </a:xfrm>
        </p:spPr>
        <p:txBody>
          <a:bodyPr vert="horz" lIns="91440" tIns="45720" rIns="91440" bIns="45720" rtlCol="0" anchor="t">
            <a:normAutofit fontScale="90000"/>
          </a:bodyPr>
          <a:lstStyle/>
          <a:p>
            <a:pPr fontAlgn="base"/>
            <a:r>
              <a:rPr lang="en-US" b="1" i="0" cap="all" dirty="0">
                <a:solidFill>
                  <a:srgbClr val="00738D"/>
                </a:solidFill>
                <a:effectLst/>
                <a:latin typeface="Poppins"/>
              </a:rPr>
              <a:t>WHY WE NEED MEASURE X</a:t>
            </a:r>
            <a:br>
              <a:rPr lang="en-US" b="1" i="0" cap="all" dirty="0">
                <a:solidFill>
                  <a:srgbClr val="00738D"/>
                </a:solidFill>
                <a:effectLst/>
                <a:latin typeface="Poppins"/>
              </a:rPr>
            </a:br>
            <a:r>
              <a:rPr lang="en-US" sz="3100" b="1" i="0" cap="all" dirty="0">
                <a:solidFill>
                  <a:srgbClr val="00738D"/>
                </a:solidFill>
                <a:effectLst/>
                <a:latin typeface="Poppins"/>
              </a:rPr>
              <a:t>Cannabis tax for san Joaquin county</a:t>
            </a:r>
            <a:br>
              <a:rPr lang="en-US" b="1" i="0" cap="all" dirty="0">
                <a:solidFill>
                  <a:srgbClr val="00738D"/>
                </a:solidFill>
                <a:effectLst/>
                <a:latin typeface="Poppins"/>
              </a:rPr>
            </a:br>
            <a:r>
              <a:rPr lang="en-US" sz="2400" b="0" i="0" dirty="0">
                <a:solidFill>
                  <a:srgbClr val="000000"/>
                </a:solidFill>
                <a:effectLst/>
                <a:latin typeface="Georgia" panose="02040502050405020303" pitchFamily="18" charset="0"/>
              </a:rPr>
              <a:t>A YES vote on Measure X will ensure the county can effectively regulate Cannabis businesses, provide for public health, and expand proven programs for our children.</a:t>
            </a:r>
            <a:br>
              <a:rPr lang="en-US" sz="2400" b="0" i="0" dirty="0">
                <a:solidFill>
                  <a:srgbClr val="000000"/>
                </a:solidFill>
                <a:effectLst/>
                <a:latin typeface="Georgia" panose="02040502050405020303" pitchFamily="18" charset="0"/>
              </a:rPr>
            </a:br>
            <a:br>
              <a:rPr lang="en-US" sz="2400" b="0" i="0" dirty="0">
                <a:solidFill>
                  <a:srgbClr val="000000"/>
                </a:solidFill>
                <a:effectLst/>
                <a:latin typeface="Georgia" panose="02040502050405020303" pitchFamily="18" charset="0"/>
              </a:rPr>
            </a:br>
            <a:r>
              <a:rPr lang="en-US" sz="1600" b="1" dirty="0">
                <a:latin typeface="Arial" panose="020B0604020202020204" pitchFamily="34" charset="0"/>
                <a:cs typeface="Arial" panose="020B0604020202020204" pitchFamily="34" charset="0"/>
              </a:rPr>
              <a:t>CHRISTINA Gilbert,</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San Joaquin alliance for children</a:t>
            </a:r>
            <a:br>
              <a:rPr lang="en-US" sz="2400" b="1" dirty="0">
                <a:solidFill>
                  <a:srgbClr val="33CCCC"/>
                </a:solidFill>
                <a:latin typeface="Arial" panose="020B0604020202020204" pitchFamily="34" charset="0"/>
                <a:cs typeface="Arial" panose="020B0604020202020204" pitchFamily="34" charset="0"/>
              </a:rPr>
            </a:br>
            <a:endParaRPr lang="en-US" sz="2400" b="1" dirty="0">
              <a:solidFill>
                <a:srgbClr val="33CCCC"/>
              </a:solidFill>
            </a:endParaRPr>
          </a:p>
        </p:txBody>
      </p:sp>
      <p:cxnSp>
        <p:nvCxnSpPr>
          <p:cNvPr id="77" name="Straight Connector 7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May be an image of text that says 'Yes onX'">
            <a:extLst>
              <a:ext uri="{FF2B5EF4-FFF2-40B4-BE49-F238E27FC236}">
                <a16:creationId xmlns:a16="http://schemas.microsoft.com/office/drawing/2014/main" id="{CB68A7E8-9FE0-40F2-835B-E64982F3C5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76156" y="563335"/>
            <a:ext cx="5832023" cy="583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2" name="Straight Connector 19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4" name="Rectangle 193">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1D7DB65D-5EFD-43C1-976E-763AAA2A6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2"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9334F8-07EC-4076-8799-197B36EBCC29}"/>
              </a:ext>
            </a:extLst>
          </p:cNvPr>
          <p:cNvSpPr>
            <a:spLocks noGrp="1"/>
          </p:cNvSpPr>
          <p:nvPr>
            <p:ph type="title"/>
          </p:nvPr>
        </p:nvSpPr>
        <p:spPr>
          <a:xfrm>
            <a:off x="695325" y="4296095"/>
            <a:ext cx="10782299" cy="962076"/>
          </a:xfrm>
        </p:spPr>
        <p:txBody>
          <a:bodyPr vert="horz" lIns="91440" tIns="45720" rIns="91440" bIns="45720" rtlCol="0" anchor="t">
            <a:normAutofit fontScale="90000"/>
          </a:bodyPr>
          <a:lstStyle/>
          <a:p>
            <a:pPr>
              <a:lnSpc>
                <a:spcPct val="90000"/>
              </a:lnSpc>
            </a:pPr>
            <a:r>
              <a:rPr lang="en-US" sz="3000" dirty="0">
                <a:solidFill>
                  <a:schemeClr val="bg1"/>
                </a:solidFill>
              </a:rPr>
              <a:t>MEASURE C</a:t>
            </a:r>
            <a:br>
              <a:rPr lang="en-US" sz="3000" dirty="0">
                <a:solidFill>
                  <a:schemeClr val="bg1"/>
                </a:solidFill>
              </a:rPr>
            </a:br>
            <a:r>
              <a:rPr lang="en-US" sz="3000" dirty="0">
                <a:solidFill>
                  <a:schemeClr val="bg1"/>
                </a:solidFill>
              </a:rPr>
              <a:t>SALES TAX FOR CHILD CARE AND PEDIATRIC CARE</a:t>
            </a:r>
            <a:br>
              <a:rPr lang="en-US" sz="3000" dirty="0">
                <a:solidFill>
                  <a:schemeClr val="bg1"/>
                </a:solidFill>
              </a:rPr>
            </a:br>
            <a:br>
              <a:rPr lang="en-US" sz="3000" dirty="0">
                <a:solidFill>
                  <a:schemeClr val="bg1"/>
                </a:solidFill>
              </a:rPr>
            </a:br>
            <a:r>
              <a:rPr lang="en-US" sz="3000" dirty="0">
                <a:solidFill>
                  <a:schemeClr val="bg1"/>
                </a:solidFill>
              </a:rPr>
              <a:t>Clarissa Doutherd, parent voices</a:t>
            </a:r>
          </a:p>
        </p:txBody>
      </p:sp>
      <p:pic>
        <p:nvPicPr>
          <p:cNvPr id="4" name="Picture 3">
            <a:extLst>
              <a:ext uri="{FF2B5EF4-FFF2-40B4-BE49-F238E27FC236}">
                <a16:creationId xmlns:a16="http://schemas.microsoft.com/office/drawing/2014/main" id="{4C884F3B-9CEE-4AC2-808A-3466D16F9E90}"/>
              </a:ext>
            </a:extLst>
          </p:cNvPr>
          <p:cNvPicPr>
            <a:picLocks noChangeAspect="1"/>
          </p:cNvPicPr>
          <p:nvPr/>
        </p:nvPicPr>
        <p:blipFill rotWithShape="1">
          <a:blip r:embed="rId2"/>
          <a:srcRect l="9596" r="-1" b="-1"/>
          <a:stretch/>
        </p:blipFill>
        <p:spPr>
          <a:xfrm>
            <a:off x="800100" y="727189"/>
            <a:ext cx="5295900" cy="3070938"/>
          </a:xfrm>
          <a:prstGeom prst="rect">
            <a:avLst/>
          </a:prstGeom>
        </p:spPr>
      </p:pic>
      <p:pic>
        <p:nvPicPr>
          <p:cNvPr id="3074" name="Picture 2">
            <a:extLst>
              <a:ext uri="{FF2B5EF4-FFF2-40B4-BE49-F238E27FC236}">
                <a16:creationId xmlns:a16="http://schemas.microsoft.com/office/drawing/2014/main" id="{F10912A6-F196-447E-B1AC-0F1891FBA22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204" r="2" b="3733"/>
          <a:stretch/>
        </p:blipFill>
        <p:spPr bwMode="auto">
          <a:xfrm>
            <a:off x="6096000" y="727189"/>
            <a:ext cx="5295900" cy="3070938"/>
          </a:xfrm>
          <a:prstGeom prst="rect">
            <a:avLst/>
          </a:prstGeom>
          <a:noFill/>
          <a:extLst>
            <a:ext uri="{909E8E84-426E-40DD-AFC4-6F175D3DCCD1}">
              <a14:hiddenFill xmlns:a14="http://schemas.microsoft.com/office/drawing/2010/main">
                <a:solidFill>
                  <a:srgbClr val="FFFFFF"/>
                </a:solidFill>
              </a14:hiddenFill>
            </a:ext>
          </a:extLst>
        </p:spPr>
      </p:pic>
      <p:cxnSp>
        <p:nvCxnSpPr>
          <p:cNvPr id="196" name="Straight Connector 195">
            <a:extLst>
              <a:ext uri="{FF2B5EF4-FFF2-40B4-BE49-F238E27FC236}">
                <a16:creationId xmlns:a16="http://schemas.microsoft.com/office/drawing/2014/main" id="{5FBDBD30-F250-4D5E-925B-4796AFC99B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44434"/>
            <a:ext cx="105918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45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159B2C4A-AB53-49A2-AC69-620FF37FF0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38600" y="723900"/>
            <a:ext cx="0" cy="976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Content Placeholder 47">
            <a:extLst>
              <a:ext uri="{FF2B5EF4-FFF2-40B4-BE49-F238E27FC236}">
                <a16:creationId xmlns:a16="http://schemas.microsoft.com/office/drawing/2014/main" id="{D079F58C-030E-440B-82C1-65324B03032D}"/>
              </a:ext>
            </a:extLst>
          </p:cNvPr>
          <p:cNvSpPr>
            <a:spLocks noGrp="1"/>
          </p:cNvSpPr>
          <p:nvPr>
            <p:ph idx="1"/>
          </p:nvPr>
        </p:nvSpPr>
        <p:spPr>
          <a:xfrm>
            <a:off x="4678589" y="657497"/>
            <a:ext cx="6713312" cy="1230401"/>
          </a:xfrm>
        </p:spPr>
        <p:txBody>
          <a:bodyPr>
            <a:normAutofit/>
          </a:bodyPr>
          <a:lstStyle/>
          <a:p>
            <a:pPr>
              <a:lnSpc>
                <a:spcPct val="110000"/>
              </a:lnSpc>
            </a:pPr>
            <a:r>
              <a:rPr lang="en-US" dirty="0"/>
              <a:t>SOMONA COUNTY</a:t>
            </a:r>
            <a:endParaRPr lang="en-US"/>
          </a:p>
          <a:p>
            <a:pPr>
              <a:lnSpc>
                <a:spcPct val="110000"/>
              </a:lnSpc>
            </a:pPr>
            <a:r>
              <a:rPr lang="en-US" dirty="0"/>
              <a:t>DEDICATED SALES TAX FOR MENTAL HEALTH AND SERVICES FOR HOMELESS</a:t>
            </a:r>
            <a:endParaRPr lang="en-US"/>
          </a:p>
        </p:txBody>
      </p:sp>
      <p:pic>
        <p:nvPicPr>
          <p:cNvPr id="4" name="Content Placeholder 3" descr="Logo&#10;&#10;Description automatically generated">
            <a:extLst>
              <a:ext uri="{FF2B5EF4-FFF2-40B4-BE49-F238E27FC236}">
                <a16:creationId xmlns:a16="http://schemas.microsoft.com/office/drawing/2014/main" id="{D7AF0D88-1156-4A72-B3A6-13E942990ED8}"/>
              </a:ext>
            </a:extLst>
          </p:cNvPr>
          <p:cNvPicPr>
            <a:picLocks noChangeAspect="1"/>
          </p:cNvPicPr>
          <p:nvPr/>
        </p:nvPicPr>
        <p:blipFill rotWithShape="1">
          <a:blip r:embed="rId2"/>
          <a:srcRect t="124" r="1" b="1"/>
          <a:stretch/>
        </p:blipFill>
        <p:spPr>
          <a:xfrm>
            <a:off x="1589755" y="2147814"/>
            <a:ext cx="9012492" cy="4005589"/>
          </a:xfrm>
          <a:prstGeom prst="rect">
            <a:avLst/>
          </a:prstGeom>
        </p:spPr>
      </p:pic>
      <p:sp>
        <p:nvSpPr>
          <p:cNvPr id="37" name="TextBox 36">
            <a:extLst>
              <a:ext uri="{FF2B5EF4-FFF2-40B4-BE49-F238E27FC236}">
                <a16:creationId xmlns:a16="http://schemas.microsoft.com/office/drawing/2014/main" id="{5FF7D795-2566-456F-9B7D-888D9AD74B00}"/>
              </a:ext>
            </a:extLst>
          </p:cNvPr>
          <p:cNvSpPr txBox="1"/>
          <p:nvPr/>
        </p:nvSpPr>
        <p:spPr>
          <a:xfrm>
            <a:off x="597023" y="475207"/>
            <a:ext cx="6094520" cy="774507"/>
          </a:xfrm>
          <a:prstGeom prst="rect">
            <a:avLst/>
          </a:prstGeom>
          <a:noFill/>
        </p:spPr>
        <p:txBody>
          <a:bodyPr wrap="square">
            <a:spAutoFit/>
          </a:bodyPr>
          <a:lstStyle/>
          <a:p>
            <a:pPr marL="0" marR="0">
              <a:lnSpc>
                <a:spcPct val="107000"/>
              </a:lnSpc>
              <a:spcBef>
                <a:spcPts val="0"/>
              </a:spcBef>
              <a:spcAft>
                <a:spcPts val="800"/>
              </a:spcAft>
            </a:pPr>
            <a:r>
              <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ANGIE DILLON-SHORE, </a:t>
            </a:r>
          </a:p>
          <a:p>
            <a:pPr marL="0" marR="0">
              <a:lnSpc>
                <a:spcPct val="107000"/>
              </a:lnSpc>
              <a:spcBef>
                <a:spcPts val="0"/>
              </a:spcBef>
              <a:spcAft>
                <a:spcPts val="800"/>
              </a:spcAft>
            </a:pPr>
            <a:r>
              <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FIRST 5 SONOMA COUNTY, ED</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544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6AB4AE-BCF6-A645-8ED4-70BFA01B57EB}"/>
              </a:ext>
            </a:extLst>
          </p:cNvPr>
          <p:cNvPicPr>
            <a:picLocks noGrp="1" noChangeAspect="1"/>
          </p:cNvPicPr>
          <p:nvPr>
            <p:ph idx="1"/>
          </p:nvPr>
        </p:nvPicPr>
        <p:blipFill>
          <a:blip r:embed="rId2"/>
          <a:stretch>
            <a:fillRect/>
          </a:stretch>
        </p:blipFill>
        <p:spPr>
          <a:xfrm>
            <a:off x="1110685" y="754446"/>
            <a:ext cx="5349108" cy="5349108"/>
          </a:xfrm>
        </p:spPr>
      </p:pic>
      <p:sp>
        <p:nvSpPr>
          <p:cNvPr id="6" name="TextBox 5">
            <a:extLst>
              <a:ext uri="{FF2B5EF4-FFF2-40B4-BE49-F238E27FC236}">
                <a16:creationId xmlns:a16="http://schemas.microsoft.com/office/drawing/2014/main" id="{CF8C10EF-358A-F842-BF1B-AD565C347F4B}"/>
              </a:ext>
            </a:extLst>
          </p:cNvPr>
          <p:cNvSpPr txBox="1"/>
          <p:nvPr/>
        </p:nvSpPr>
        <p:spPr>
          <a:xfrm>
            <a:off x="7207045" y="1397675"/>
            <a:ext cx="4760053"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Passed by 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Paid &amp; volunteer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Over 10,000 voter contacts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Preparing for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Researching additional revenue source for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sto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sto MT"/>
                <a:ea typeface="+mn-ea"/>
                <a:cs typeface="+mn-cs"/>
              </a:rPr>
              <a:t>LIAN CHEUN, KHMER GIRLS IN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sto MT"/>
                <a:ea typeface="+mn-ea"/>
                <a:cs typeface="+mn-cs"/>
              </a:rPr>
              <a:t>  </a:t>
            </a:r>
          </a:p>
        </p:txBody>
      </p:sp>
    </p:spTree>
    <p:extLst>
      <p:ext uri="{BB962C8B-B14F-4D97-AF65-F5344CB8AC3E}">
        <p14:creationId xmlns:p14="http://schemas.microsoft.com/office/powerpoint/2010/main" val="293556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112D-C162-4814-9E77-56AA73F5A38E}"/>
              </a:ext>
            </a:extLst>
          </p:cNvPr>
          <p:cNvSpPr>
            <a:spLocks noGrp="1"/>
          </p:cNvSpPr>
          <p:nvPr>
            <p:ph type="title"/>
          </p:nvPr>
        </p:nvSpPr>
        <p:spPr/>
        <p:txBody>
          <a:bodyPr/>
          <a:lstStyle/>
          <a:p>
            <a:endParaRPr lang="en-US"/>
          </a:p>
        </p:txBody>
      </p:sp>
      <p:pic>
        <p:nvPicPr>
          <p:cNvPr id="5122" name="Picture 2" descr="Yes on Measure J | Re-Imagine L.A. County!">
            <a:extLst>
              <a:ext uri="{FF2B5EF4-FFF2-40B4-BE49-F238E27FC236}">
                <a16:creationId xmlns:a16="http://schemas.microsoft.com/office/drawing/2014/main" id="{EF5BD2CF-340C-45C8-AE1B-47CACE79B4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278" y="0"/>
            <a:ext cx="1276403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578F53-2EE4-40BD-A4EE-313E88FB105D}"/>
              </a:ext>
            </a:extLst>
          </p:cNvPr>
          <p:cNvSpPr txBox="1"/>
          <p:nvPr/>
        </p:nvSpPr>
        <p:spPr>
          <a:xfrm>
            <a:off x="4935985" y="351259"/>
            <a:ext cx="7730770" cy="466731"/>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Bembo" panose="020B0604020202020204" pitchFamily="18" charset="0"/>
                <a:ea typeface="Calibri" panose="020F0502020204030204" pitchFamily="34" charset="0"/>
                <a:cs typeface="Times New Roman" panose="02020603050405020304" pitchFamily="18" charset="0"/>
              </a:rPr>
              <a:t>JULIO MARCIAL, LIBERTY HILL FOUNDATION</a:t>
            </a:r>
            <a:endParaRPr lang="en-US" sz="2400" dirty="0">
              <a:effectLst/>
              <a:latin typeface="Bembo" panose="020B0604020202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9818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2A4255-70BA-4C20-AD1D-AF5C5B45794F}"/>
              </a:ext>
            </a:extLst>
          </p:cNvPr>
          <p:cNvSpPr>
            <a:spLocks noGrp="1"/>
          </p:cNvSpPr>
          <p:nvPr>
            <p:ph type="title"/>
          </p:nvPr>
        </p:nvSpPr>
        <p:spPr>
          <a:xfrm>
            <a:off x="7957264" y="723900"/>
            <a:ext cx="3619697" cy="1919469"/>
          </a:xfrm>
        </p:spPr>
        <p:txBody>
          <a:bodyPr>
            <a:normAutofit fontScale="90000"/>
          </a:bodyPr>
          <a:lstStyle/>
          <a:p>
            <a:r>
              <a:rPr lang="en-US" dirty="0"/>
              <a:t>MONICA MARES</a:t>
            </a:r>
            <a:br>
              <a:rPr lang="en-US" dirty="0"/>
            </a:br>
            <a:r>
              <a:rPr lang="en-US" dirty="0"/>
              <a:t>YOUTH FORWARD</a:t>
            </a:r>
            <a:br>
              <a:rPr lang="en-US" dirty="0"/>
            </a:br>
            <a:r>
              <a:rPr lang="en-US" dirty="0"/>
              <a:t>Budget set-aside</a:t>
            </a:r>
          </a:p>
        </p:txBody>
      </p:sp>
      <p:pic>
        <p:nvPicPr>
          <p:cNvPr id="5" name="Content Placeholder 4" descr="A picture containing text, person, crowd&#10;&#10;Description automatically generated">
            <a:extLst>
              <a:ext uri="{FF2B5EF4-FFF2-40B4-BE49-F238E27FC236}">
                <a16:creationId xmlns:a16="http://schemas.microsoft.com/office/drawing/2014/main" id="{4503951D-323E-4615-A5A0-9872F41C7D5D}"/>
              </a:ext>
            </a:extLst>
          </p:cNvPr>
          <p:cNvPicPr>
            <a:picLocks noChangeAspect="1"/>
          </p:cNvPicPr>
          <p:nvPr/>
        </p:nvPicPr>
        <p:blipFill rotWithShape="1">
          <a:blip r:embed="rId2">
            <a:extLst>
              <a:ext uri="{28A0092B-C50C-407E-A947-70E740481C1C}">
                <a14:useLocalDpi xmlns:a14="http://schemas.microsoft.com/office/drawing/2010/main" val="0"/>
              </a:ext>
            </a:extLst>
          </a:blip>
          <a:srcRect l="160" r="19840"/>
          <a:stretch/>
        </p:blipFill>
        <p:spPr>
          <a:xfrm>
            <a:off x="20" y="10"/>
            <a:ext cx="7315180" cy="6857984"/>
          </a:xfrm>
          <a:prstGeom prst="rect">
            <a:avLst/>
          </a:prstGeom>
        </p:spPr>
      </p:pic>
      <p:cxnSp>
        <p:nvCxnSpPr>
          <p:cNvPr id="14"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4" descr="Sac Kids First logo">
            <a:extLst>
              <a:ext uri="{FF2B5EF4-FFF2-40B4-BE49-F238E27FC236}">
                <a16:creationId xmlns:a16="http://schemas.microsoft.com/office/drawing/2014/main" id="{95B88484-4EB5-4821-9D58-8DB222904A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54645" y="3058458"/>
            <a:ext cx="2824937"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45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7028A98B-FDBA-4F86-A2DC-7B77AB48C1D6}"/>
              </a:ext>
            </a:extLst>
          </p:cNvPr>
          <p:cNvSpPr>
            <a:spLocks noGrp="1"/>
          </p:cNvSpPr>
          <p:nvPr>
            <p:ph idx="1"/>
          </p:nvPr>
        </p:nvSpPr>
        <p:spPr>
          <a:xfrm>
            <a:off x="533891" y="4754791"/>
            <a:ext cx="3613708" cy="1420546"/>
          </a:xfrm>
        </p:spPr>
        <p:txBody>
          <a:bodyPr>
            <a:normAutofit/>
          </a:bodyPr>
          <a:lstStyle/>
          <a:p>
            <a:pPr marL="0" indent="0">
              <a:buNone/>
            </a:pPr>
            <a:r>
              <a:rPr lang="en-US" dirty="0"/>
              <a:t>Jesus Sanchez,</a:t>
            </a:r>
          </a:p>
          <a:p>
            <a:pPr marL="0" indent="0">
              <a:buNone/>
            </a:pPr>
            <a:r>
              <a:rPr lang="en-US" dirty="0"/>
              <a:t>Founder/Director of Gente Organizada</a:t>
            </a:r>
          </a:p>
        </p:txBody>
      </p:sp>
      <p:pic>
        <p:nvPicPr>
          <p:cNvPr id="6" name="Content Placeholder 5">
            <a:extLst>
              <a:ext uri="{FF2B5EF4-FFF2-40B4-BE49-F238E27FC236}">
                <a16:creationId xmlns:a16="http://schemas.microsoft.com/office/drawing/2014/main" id="{BA0D0362-2501-440F-8128-F678F9DEC98D}"/>
              </a:ext>
            </a:extLst>
          </p:cNvPr>
          <p:cNvPicPr>
            <a:picLocks noChangeAspect="1"/>
          </p:cNvPicPr>
          <p:nvPr/>
        </p:nvPicPr>
        <p:blipFill rotWithShape="1">
          <a:blip r:embed="rId2"/>
          <a:srcRect b="6250"/>
          <a:stretch/>
        </p:blipFill>
        <p:spPr>
          <a:xfrm>
            <a:off x="4876800" y="10"/>
            <a:ext cx="7315200" cy="6857990"/>
          </a:xfrm>
          <a:prstGeom prst="rect">
            <a:avLst/>
          </a:prstGeom>
        </p:spPr>
      </p:pic>
      <p:pic>
        <p:nvPicPr>
          <p:cNvPr id="7" name="Picture 6">
            <a:extLst>
              <a:ext uri="{FF2B5EF4-FFF2-40B4-BE49-F238E27FC236}">
                <a16:creationId xmlns:a16="http://schemas.microsoft.com/office/drawing/2014/main" id="{288483D3-B9E4-4237-B6F0-AFF1C0681AA5}"/>
              </a:ext>
            </a:extLst>
          </p:cNvPr>
          <p:cNvPicPr>
            <a:picLocks noChangeAspect="1"/>
          </p:cNvPicPr>
          <p:nvPr/>
        </p:nvPicPr>
        <p:blipFill>
          <a:blip r:embed="rId3"/>
          <a:stretch>
            <a:fillRect/>
          </a:stretch>
        </p:blipFill>
        <p:spPr>
          <a:xfrm>
            <a:off x="800100" y="1104879"/>
            <a:ext cx="2978491" cy="2967249"/>
          </a:xfrm>
          <a:prstGeom prst="rect">
            <a:avLst/>
          </a:prstGeom>
        </p:spPr>
      </p:pic>
    </p:spTree>
    <p:extLst>
      <p:ext uri="{BB962C8B-B14F-4D97-AF65-F5344CB8AC3E}">
        <p14:creationId xmlns:p14="http://schemas.microsoft.com/office/powerpoint/2010/main" val="256889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person, indoor&#10;&#10;Description automatically generated">
            <a:extLst>
              <a:ext uri="{FF2B5EF4-FFF2-40B4-BE49-F238E27FC236}">
                <a16:creationId xmlns:a16="http://schemas.microsoft.com/office/drawing/2014/main" id="{05783AA1-B43F-4853-BEEA-60E396190F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79" cy="6857989"/>
          </a:xfrm>
          <a:prstGeom prst="rect">
            <a:avLst/>
          </a:prstGeom>
        </p:spPr>
      </p:pic>
      <p:sp>
        <p:nvSpPr>
          <p:cNvPr id="12" name="TextBox 11">
            <a:extLst>
              <a:ext uri="{FF2B5EF4-FFF2-40B4-BE49-F238E27FC236}">
                <a16:creationId xmlns:a16="http://schemas.microsoft.com/office/drawing/2014/main" id="{5B4526A8-998E-4568-B11F-A9CC3B417856}"/>
              </a:ext>
            </a:extLst>
          </p:cNvPr>
          <p:cNvSpPr txBox="1"/>
          <p:nvPr/>
        </p:nvSpPr>
        <p:spPr>
          <a:xfrm>
            <a:off x="6230090" y="723899"/>
            <a:ext cx="5559456" cy="470000"/>
          </a:xfrm>
          <a:prstGeom prst="rect">
            <a:avLst/>
          </a:prstGeom>
          <a:noFill/>
        </p:spPr>
        <p:txBody>
          <a:bodyPr wrap="square">
            <a:spAutoFit/>
          </a:bodyPr>
          <a:lstStyle/>
          <a:p>
            <a:pPr marL="0" marR="0">
              <a:lnSpc>
                <a:spcPct val="107000"/>
              </a:lnSpc>
              <a:spcBef>
                <a:spcPts val="0"/>
              </a:spcBef>
              <a:spcAft>
                <a:spcPts val="800"/>
              </a:spcAft>
            </a:pP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COURTNEY BALTIYSKYY, SAN DIEGO YMCA</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9714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0CB71B75-BDD4-4692-B45D-BEDFC9A4176D}"/>
              </a:ext>
            </a:extLst>
          </p:cNvPr>
          <p:cNvSpPr>
            <a:spLocks noGrp="1"/>
          </p:cNvSpPr>
          <p:nvPr>
            <p:ph type="ctrTitle"/>
          </p:nvPr>
        </p:nvSpPr>
        <p:spPr>
          <a:xfrm>
            <a:off x="1109709" y="97654"/>
            <a:ext cx="9676659" cy="864371"/>
          </a:xfrm>
        </p:spPr>
        <p:txBody>
          <a:bodyPr>
            <a:normAutofit fontScale="90000"/>
          </a:bodyPr>
          <a:lstStyle/>
          <a:p>
            <a:r>
              <a:rPr lang="en-US" b="1" dirty="0">
                <a:solidFill>
                  <a:srgbClr val="FF0000"/>
                </a:solidFill>
                <a:latin typeface="+mn-lt"/>
              </a:rPr>
              <a:t>AGENDA</a:t>
            </a:r>
          </a:p>
        </p:txBody>
      </p:sp>
      <p:sp>
        <p:nvSpPr>
          <p:cNvPr id="3" name="Subtitle 2">
            <a:extLst>
              <a:ext uri="{FF2B5EF4-FFF2-40B4-BE49-F238E27FC236}">
                <a16:creationId xmlns:a16="http://schemas.microsoft.com/office/drawing/2014/main" id="{1810679B-5B97-4D6A-9865-E8CE21B4F6A8}"/>
              </a:ext>
            </a:extLst>
          </p:cNvPr>
          <p:cNvSpPr>
            <a:spLocks noGrp="1"/>
          </p:cNvSpPr>
          <p:nvPr>
            <p:ph type="subTitle" idx="1"/>
          </p:nvPr>
        </p:nvSpPr>
        <p:spPr>
          <a:xfrm>
            <a:off x="1254432" y="1038688"/>
            <a:ext cx="10073475" cy="5543736"/>
          </a:xfrm>
          <a:noFill/>
        </p:spPr>
        <p:txBody>
          <a:bodyPr>
            <a:normAutofit fontScale="85000" lnSpcReduction="20000"/>
          </a:bodyPr>
          <a:lstStyle/>
          <a:p>
            <a:pPr marL="457200" indent="-457200" algn="l">
              <a:buFont typeface="Wingdings" panose="05000000000000000000" pitchFamily="2" charset="2"/>
              <a:buChar char="Ø"/>
            </a:pPr>
            <a:r>
              <a:rPr lang="en-US" sz="2800" b="1" dirty="0">
                <a:solidFill>
                  <a:srgbClr val="FFC000"/>
                </a:solidFill>
              </a:rPr>
              <a:t>Summary of 2020 revenue measures in California – Dave Metz</a:t>
            </a:r>
          </a:p>
          <a:p>
            <a:pPr marL="457200" indent="-457200" algn="l">
              <a:buFont typeface="Wingdings" panose="05000000000000000000" pitchFamily="2" charset="2"/>
              <a:buChar char="Ø"/>
            </a:pPr>
            <a:r>
              <a:rPr lang="en-US" sz="2800" b="1" dirty="0">
                <a:solidFill>
                  <a:srgbClr val="FFC000"/>
                </a:solidFill>
              </a:rPr>
              <a:t>Overview of 8 local revenue strategies in 2020 – Margaret Brodkin</a:t>
            </a:r>
          </a:p>
          <a:p>
            <a:pPr marL="457200" indent="-457200" algn="l">
              <a:buFont typeface="Wingdings" panose="05000000000000000000" pitchFamily="2" charset="2"/>
              <a:buChar char="Ø"/>
            </a:pPr>
            <a:r>
              <a:rPr lang="en-US" sz="2800" b="1" dirty="0">
                <a:solidFill>
                  <a:srgbClr val="FFC000"/>
                </a:solidFill>
              </a:rPr>
              <a:t>Lessons learned from local leaders – Round Robin</a:t>
            </a:r>
          </a:p>
          <a:p>
            <a:pPr marL="914400" lvl="1" indent="-457200" algn="l">
              <a:buFont typeface="Wingdings" panose="05000000000000000000" pitchFamily="2" charset="2"/>
              <a:buChar char="Ø"/>
            </a:pPr>
            <a:r>
              <a:rPr lang="en-US" sz="2400" b="1" dirty="0">
                <a:solidFill>
                  <a:schemeClr val="bg1"/>
                </a:solidFill>
              </a:rPr>
              <a:t>Christina Gilbert, San Joaquin Children’s Alliance, San Joaquin County</a:t>
            </a:r>
          </a:p>
          <a:p>
            <a:pPr marL="914400" lvl="1" indent="-457200" algn="l">
              <a:buFont typeface="Wingdings" panose="05000000000000000000" pitchFamily="2" charset="2"/>
              <a:buChar char="Ø"/>
            </a:pPr>
            <a:r>
              <a:rPr lang="en-US" sz="2400" b="1" dirty="0">
                <a:solidFill>
                  <a:schemeClr val="bg1"/>
                </a:solidFill>
              </a:rPr>
              <a:t>Clarissa Doutherd, Parent Voices, Alameda County</a:t>
            </a:r>
          </a:p>
          <a:p>
            <a:pPr marL="914400" lvl="1" indent="-457200" algn="l">
              <a:buFont typeface="Wingdings" panose="05000000000000000000" pitchFamily="2" charset="2"/>
              <a:buChar char="Ø"/>
            </a:pPr>
            <a:r>
              <a:rPr lang="en-US" sz="2400" b="1" dirty="0">
                <a:solidFill>
                  <a:schemeClr val="bg1"/>
                </a:solidFill>
              </a:rPr>
              <a:t>Angie Dillon-Shore, First 5 ED, Sonoma County</a:t>
            </a:r>
          </a:p>
          <a:p>
            <a:pPr marL="914400" lvl="1" indent="-457200" algn="l">
              <a:buFont typeface="Wingdings" panose="05000000000000000000" pitchFamily="2" charset="2"/>
              <a:buChar char="Ø"/>
            </a:pPr>
            <a:r>
              <a:rPr lang="en-US" sz="2400" b="1" dirty="0">
                <a:solidFill>
                  <a:schemeClr val="bg1"/>
                </a:solidFill>
              </a:rPr>
              <a:t>Julio Marcial, Liberty Hill Foundation, Los Angeles County</a:t>
            </a:r>
          </a:p>
          <a:p>
            <a:pPr marL="914400" lvl="1" indent="-457200" algn="l">
              <a:buFont typeface="Wingdings" panose="05000000000000000000" pitchFamily="2" charset="2"/>
              <a:buChar char="Ø"/>
            </a:pPr>
            <a:r>
              <a:rPr lang="en-US" sz="2400" b="1" dirty="0">
                <a:solidFill>
                  <a:schemeClr val="bg1"/>
                </a:solidFill>
              </a:rPr>
              <a:t>Monica Mares, Youth Forward, City of Sacramento</a:t>
            </a:r>
          </a:p>
          <a:p>
            <a:pPr marL="914400" lvl="1" indent="-457200" algn="l">
              <a:buFont typeface="Wingdings" panose="05000000000000000000" pitchFamily="2" charset="2"/>
              <a:buChar char="Ø"/>
            </a:pPr>
            <a:r>
              <a:rPr lang="en-US" sz="2400" b="1" dirty="0">
                <a:solidFill>
                  <a:schemeClr val="bg1"/>
                </a:solidFill>
              </a:rPr>
              <a:t>Lian Cheun, Khmer Girls in Action, City of Long Beach</a:t>
            </a:r>
          </a:p>
          <a:p>
            <a:pPr marL="914400" lvl="1" indent="-457200" algn="l">
              <a:buFont typeface="Wingdings" panose="05000000000000000000" pitchFamily="2" charset="2"/>
              <a:buChar char="Ø"/>
            </a:pPr>
            <a:r>
              <a:rPr lang="en-US" sz="2400" b="1" dirty="0">
                <a:solidFill>
                  <a:schemeClr val="bg1"/>
                </a:solidFill>
              </a:rPr>
              <a:t>Jesus Sanchez, Gente Organizada, City of Pomona</a:t>
            </a:r>
          </a:p>
          <a:p>
            <a:pPr marL="914400" lvl="1" indent="-457200" algn="l">
              <a:buFont typeface="Wingdings" panose="05000000000000000000" pitchFamily="2" charset="2"/>
              <a:buChar char="Ø"/>
            </a:pPr>
            <a:r>
              <a:rPr lang="en-US" sz="2400" b="1" dirty="0">
                <a:solidFill>
                  <a:schemeClr val="bg1"/>
                </a:solidFill>
              </a:rPr>
              <a:t>Courtney Baltiyskyy, YMCA San Diego, City and County of San Diego</a:t>
            </a:r>
          </a:p>
          <a:p>
            <a:pPr marL="457200" indent="-457200" algn="l">
              <a:buFont typeface="Wingdings" panose="05000000000000000000" pitchFamily="2" charset="2"/>
              <a:buChar char="Ø"/>
            </a:pPr>
            <a:r>
              <a:rPr lang="en-US" sz="2800" b="1" dirty="0">
                <a:solidFill>
                  <a:srgbClr val="FFC000"/>
                </a:solidFill>
              </a:rPr>
              <a:t>Future landscape for children’s measures</a:t>
            </a:r>
          </a:p>
          <a:p>
            <a:pPr marL="800100" lvl="1" indent="-342900" algn="l">
              <a:buFont typeface="Wingdings" panose="05000000000000000000" pitchFamily="2" charset="2"/>
              <a:buChar char="Ø"/>
            </a:pPr>
            <a:r>
              <a:rPr lang="en-US" sz="2400" b="1" dirty="0">
                <a:solidFill>
                  <a:schemeClr val="bg1"/>
                </a:solidFill>
              </a:rPr>
              <a:t>Nicole Derse, 50+1 Strategies – politics</a:t>
            </a:r>
          </a:p>
          <a:p>
            <a:pPr marL="800100" marR="0" lvl="1"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Dave Metz, FM3 - messaging</a:t>
            </a:r>
            <a:endParaRPr lang="en-US" sz="2400" b="1" dirty="0">
              <a:solidFill>
                <a:schemeClr val="bg1"/>
              </a:solidFill>
            </a:endParaRPr>
          </a:p>
          <a:p>
            <a:pPr marL="457200" indent="-457200" algn="l">
              <a:buFont typeface="Wingdings" panose="05000000000000000000" pitchFamily="2" charset="2"/>
              <a:buChar char="Ø"/>
            </a:pPr>
            <a:r>
              <a:rPr lang="en-US" sz="2800" b="1" dirty="0">
                <a:solidFill>
                  <a:srgbClr val="FFC000"/>
                </a:solidFill>
              </a:rPr>
              <a:t>What is needed to support your local efforts</a:t>
            </a:r>
          </a:p>
          <a:p>
            <a:pPr marL="800100" lvl="1" indent="-342900" algn="l">
              <a:buFont typeface="Wingdings" panose="05000000000000000000" pitchFamily="2" charset="2"/>
              <a:buChar char="Ø"/>
            </a:pPr>
            <a:r>
              <a:rPr lang="en-US" sz="2400" b="1" dirty="0">
                <a:solidFill>
                  <a:schemeClr val="bg1"/>
                </a:solidFill>
              </a:rPr>
              <a:t>Poll - questions</a:t>
            </a:r>
          </a:p>
          <a:p>
            <a:pPr marL="800100" lvl="1" indent="-342900" algn="l">
              <a:buFont typeface="Wingdings" panose="05000000000000000000" pitchFamily="2" charset="2"/>
              <a:buChar char="Ø"/>
            </a:pPr>
            <a:r>
              <a:rPr lang="en-US" sz="2400" b="1" dirty="0">
                <a:solidFill>
                  <a:schemeClr val="bg1"/>
                </a:solidFill>
              </a:rPr>
              <a:t>Discussion through chat</a:t>
            </a:r>
          </a:p>
          <a:p>
            <a:pPr marL="342900" indent="-342900" algn="l">
              <a:buFont typeface="Wingdings" panose="05000000000000000000" pitchFamily="2" charset="2"/>
              <a:buChar char="Ø"/>
            </a:pPr>
            <a:endParaRPr lang="en-US" sz="2800" b="1" dirty="0">
              <a:solidFill>
                <a:srgbClr val="FFC000"/>
              </a:solidFill>
            </a:endParaRPr>
          </a:p>
          <a:p>
            <a:pPr marL="800100" lvl="1"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dirty="0"/>
          </a:p>
          <a:p>
            <a:pPr algn="l"/>
            <a:endParaRPr lang="en-US" dirty="0"/>
          </a:p>
          <a:p>
            <a:pPr marL="342900"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743710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0CB71B75-BDD4-4692-B45D-BEDFC9A4176D}"/>
              </a:ext>
            </a:extLst>
          </p:cNvPr>
          <p:cNvSpPr>
            <a:spLocks noGrp="1"/>
          </p:cNvSpPr>
          <p:nvPr>
            <p:ph type="ctrTitle"/>
          </p:nvPr>
        </p:nvSpPr>
        <p:spPr>
          <a:xfrm>
            <a:off x="1109709" y="97654"/>
            <a:ext cx="9676659" cy="864371"/>
          </a:xfrm>
        </p:spPr>
        <p:txBody>
          <a:bodyPr>
            <a:normAutofit fontScale="90000"/>
          </a:bodyPr>
          <a:lstStyle/>
          <a:p>
            <a:r>
              <a:rPr lang="en-US" b="1" dirty="0">
                <a:solidFill>
                  <a:srgbClr val="FF0000"/>
                </a:solidFill>
                <a:latin typeface="+mn-lt"/>
              </a:rPr>
              <a:t>2020 CA Revenue Strategies</a:t>
            </a:r>
          </a:p>
        </p:txBody>
      </p:sp>
      <p:sp>
        <p:nvSpPr>
          <p:cNvPr id="3" name="Subtitle 2">
            <a:extLst>
              <a:ext uri="{FF2B5EF4-FFF2-40B4-BE49-F238E27FC236}">
                <a16:creationId xmlns:a16="http://schemas.microsoft.com/office/drawing/2014/main" id="{1810679B-5B97-4D6A-9865-E8CE21B4F6A8}"/>
              </a:ext>
            </a:extLst>
          </p:cNvPr>
          <p:cNvSpPr>
            <a:spLocks noGrp="1"/>
          </p:cNvSpPr>
          <p:nvPr>
            <p:ph type="subTitle" idx="1"/>
          </p:nvPr>
        </p:nvSpPr>
        <p:spPr>
          <a:xfrm>
            <a:off x="280987" y="1047565"/>
            <a:ext cx="11630025" cy="5543736"/>
          </a:xfrm>
          <a:noFill/>
        </p:spPr>
        <p:txBody>
          <a:bodyPr>
            <a:normAutofit/>
          </a:bodyPr>
          <a:lstStyle/>
          <a:p>
            <a:pPr marL="800100" lvl="1" indent="-342900" algn="l">
              <a:buFont typeface="Wingdings" panose="05000000000000000000" pitchFamily="2" charset="2"/>
              <a:buChar char="Ø"/>
            </a:pPr>
            <a:r>
              <a:rPr lang="en-US" sz="3600" dirty="0">
                <a:solidFill>
                  <a:schemeClr val="bg1"/>
                </a:solidFill>
              </a:rPr>
              <a:t>Getting a 2/3 vote is hard.</a:t>
            </a:r>
          </a:p>
          <a:p>
            <a:pPr marL="800100" lvl="1" indent="-342900" algn="l">
              <a:buFont typeface="Wingdings" panose="05000000000000000000" pitchFamily="2" charset="2"/>
              <a:buChar char="Ø"/>
            </a:pPr>
            <a:r>
              <a:rPr lang="en-US" sz="3600" dirty="0">
                <a:solidFill>
                  <a:schemeClr val="bg1"/>
                </a:solidFill>
              </a:rPr>
              <a:t>Building a strong community coalition and infrastructure is essential.</a:t>
            </a:r>
          </a:p>
          <a:p>
            <a:pPr marL="800100" lvl="1" indent="-342900" algn="l">
              <a:buFont typeface="Wingdings" panose="05000000000000000000" pitchFamily="2" charset="2"/>
              <a:buChar char="Ø"/>
            </a:pPr>
            <a:r>
              <a:rPr lang="en-US" sz="3600" dirty="0">
                <a:solidFill>
                  <a:schemeClr val="bg1"/>
                </a:solidFill>
              </a:rPr>
              <a:t>Inside-government champions make a huge difference.</a:t>
            </a:r>
          </a:p>
          <a:p>
            <a:pPr marL="800100" lvl="1" indent="-342900" algn="l">
              <a:buFont typeface="Wingdings" panose="05000000000000000000" pitchFamily="2" charset="2"/>
              <a:buChar char="Ø"/>
            </a:pPr>
            <a:r>
              <a:rPr lang="en-US" sz="3600" dirty="0">
                <a:solidFill>
                  <a:schemeClr val="bg1"/>
                </a:solidFill>
              </a:rPr>
              <a:t>Position of labor can significantly impact campaign.</a:t>
            </a:r>
          </a:p>
          <a:p>
            <a:pPr marL="800100" lvl="1" indent="-342900" algn="l">
              <a:buFont typeface="Wingdings" panose="05000000000000000000" pitchFamily="2" charset="2"/>
              <a:buChar char="Ø"/>
            </a:pPr>
            <a:r>
              <a:rPr lang="en-US" sz="3600" dirty="0">
                <a:solidFill>
                  <a:schemeClr val="bg1"/>
                </a:solidFill>
              </a:rPr>
              <a:t>Starting with a small step can build momentum.</a:t>
            </a:r>
          </a:p>
          <a:p>
            <a:pPr marL="800100" lvl="1" indent="-342900" algn="l">
              <a:buFont typeface="Wingdings" panose="05000000000000000000" pitchFamily="2" charset="2"/>
              <a:buChar char="Ø"/>
            </a:pPr>
            <a:r>
              <a:rPr lang="en-US" sz="3600" dirty="0">
                <a:solidFill>
                  <a:schemeClr val="bg1"/>
                </a:solidFill>
              </a:rPr>
              <a:t>The less dedicated the funding in the measure, the greater the post-election fight.</a:t>
            </a:r>
          </a:p>
          <a:p>
            <a:pPr marL="800100" lvl="1" indent="-342900" algn="l">
              <a:buFont typeface="Wingdings" panose="05000000000000000000" pitchFamily="2" charset="2"/>
              <a:buChar char="Ø"/>
            </a:pPr>
            <a:r>
              <a:rPr lang="en-US" sz="3600" dirty="0">
                <a:solidFill>
                  <a:schemeClr val="bg1"/>
                </a:solidFill>
              </a:rPr>
              <a:t>Digital campaigns can work – and they are cost-effective.</a:t>
            </a:r>
          </a:p>
          <a:p>
            <a:pPr marL="800100" lvl="1" indent="-342900" algn="l">
              <a:buFont typeface="Wingdings" panose="05000000000000000000" pitchFamily="2" charset="2"/>
              <a:buChar char="Ø"/>
            </a:pPr>
            <a:r>
              <a:rPr lang="en-US" sz="3600" dirty="0">
                <a:solidFill>
                  <a:schemeClr val="bg1"/>
                </a:solidFill>
              </a:rPr>
              <a:t>It’s a journey – building power for community.</a:t>
            </a:r>
          </a:p>
          <a:p>
            <a:pPr algn="l"/>
            <a:endParaRPr lang="en-US" dirty="0"/>
          </a:p>
          <a:p>
            <a:pPr marL="342900" indent="-342900" algn="l">
              <a:buFont typeface="Arial" panose="020B0604020202020204" pitchFamily="34" charset="0"/>
              <a:buChar char="•"/>
            </a:pPr>
            <a:endParaRPr lang="en-US" dirty="0"/>
          </a:p>
          <a:p>
            <a:pPr marL="800100" lvl="1"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18319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Messaging</a:t>
            </a:r>
          </a:p>
        </p:txBody>
      </p:sp>
    </p:spTree>
    <p:extLst>
      <p:ext uri="{BB962C8B-B14F-4D97-AF65-F5344CB8AC3E}">
        <p14:creationId xmlns:p14="http://schemas.microsoft.com/office/powerpoint/2010/main" val="17615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9A7EC73-CEB7-40F9-A4C8-4CF44D775ADD}"/>
              </a:ext>
            </a:extLst>
          </p:cNvPr>
          <p:cNvSpPr/>
          <p:nvPr/>
        </p:nvSpPr>
        <p:spPr>
          <a:xfrm>
            <a:off x="1602659" y="3167340"/>
            <a:ext cx="8898195" cy="662152"/>
          </a:xfrm>
          <a:prstGeom prst="roundRect">
            <a:avLst>
              <a:gd name="adj" fmla="val 834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graphicFrame>
        <p:nvGraphicFramePr>
          <p:cNvPr id="4" name="Chart 3"/>
          <p:cNvGraphicFramePr/>
          <p:nvPr/>
        </p:nvGraphicFramePr>
        <p:xfrm>
          <a:off x="1563328" y="2344994"/>
          <a:ext cx="8195630" cy="3906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nvGraphicFramePr>
        <p:xfrm>
          <a:off x="9724423" y="2252817"/>
          <a:ext cx="914401" cy="3798939"/>
        </p:xfrm>
        <a:graphic>
          <a:graphicData uri="http://schemas.openxmlformats.org/drawingml/2006/table">
            <a:tbl>
              <a:tblPr>
                <a:tableStyleId>{5C22544A-7EE6-4342-B048-85BDC9FD1C3A}</a:tableStyleId>
              </a:tblPr>
              <a:tblGrid>
                <a:gridCol w="914401">
                  <a:extLst>
                    <a:ext uri="{9D8B030D-6E8A-4147-A177-3AD203B41FA5}">
                      <a16:colId xmlns:a16="http://schemas.microsoft.com/office/drawing/2014/main" val="20000"/>
                    </a:ext>
                  </a:extLst>
                </a:gridCol>
              </a:tblGrid>
              <a:tr h="382783">
                <a:tc>
                  <a:txBody>
                    <a:bodyPr/>
                    <a:lstStyle/>
                    <a:p>
                      <a:pPr algn="ctr" fontAlgn="ctr">
                        <a:lnSpc>
                          <a:spcPts val="1900"/>
                        </a:lnSpc>
                      </a:pPr>
                      <a:r>
                        <a:rPr lang="en-US" sz="1800" b="1" i="0" u="none" strike="noStrike" dirty="0">
                          <a:solidFill>
                            <a:schemeClr val="accent4"/>
                          </a:solidFill>
                          <a:effectLst/>
                          <a:latin typeface="+mn-lt"/>
                        </a:rPr>
                        <a:t>Ext./Very Ser. Prob.</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6908">
                <a:tc>
                  <a:txBody>
                    <a:bodyPr/>
                    <a:lstStyle/>
                    <a:p>
                      <a:pPr algn="ctr" fontAlgn="ctr"/>
                      <a:r>
                        <a:rPr lang="en-US" sz="1800" b="1" i="0" u="none" strike="noStrike" dirty="0">
                          <a:solidFill>
                            <a:schemeClr val="accent4"/>
                          </a:solidFill>
                          <a:effectLst/>
                          <a:latin typeface="+mn-lt"/>
                        </a:rPr>
                        <a:t>86%</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1400631"/>
                  </a:ext>
                </a:extLst>
              </a:tr>
              <a:tr h="634999">
                <a:tc>
                  <a:txBody>
                    <a:bodyPr/>
                    <a:lstStyle/>
                    <a:p>
                      <a:pPr algn="ctr" fontAlgn="ctr"/>
                      <a:r>
                        <a:rPr lang="en-US" sz="1800" b="1" i="0" u="none" strike="noStrike" dirty="0">
                          <a:solidFill>
                            <a:schemeClr val="accent4"/>
                          </a:solidFill>
                          <a:effectLst/>
                          <a:latin typeface="+mn-lt"/>
                        </a:rPr>
                        <a:t>71%</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4182285"/>
                  </a:ext>
                </a:extLst>
              </a:tr>
              <a:tr h="609600">
                <a:tc>
                  <a:txBody>
                    <a:bodyPr/>
                    <a:lstStyle/>
                    <a:p>
                      <a:pPr algn="ctr" fontAlgn="ctr"/>
                      <a:r>
                        <a:rPr lang="en-US" sz="1800" b="1" i="0" u="none" strike="noStrike">
                          <a:solidFill>
                            <a:schemeClr val="accent4"/>
                          </a:solidFill>
                          <a:effectLst/>
                          <a:latin typeface="+mn-lt"/>
                        </a:rPr>
                        <a:t>67%</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6863982"/>
                  </a:ext>
                </a:extLst>
              </a:tr>
              <a:tr h="575187">
                <a:tc>
                  <a:txBody>
                    <a:bodyPr/>
                    <a:lstStyle/>
                    <a:p>
                      <a:pPr algn="ctr" fontAlgn="ctr"/>
                      <a:r>
                        <a:rPr lang="en-US" sz="1800" b="1" i="0" u="none" strike="noStrike">
                          <a:solidFill>
                            <a:schemeClr val="accent4"/>
                          </a:solidFill>
                          <a:effectLst/>
                          <a:latin typeface="+mn-lt"/>
                        </a:rPr>
                        <a:t>65%</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0700511"/>
                  </a:ext>
                </a:extLst>
              </a:tr>
              <a:tr h="629265">
                <a:tc>
                  <a:txBody>
                    <a:bodyPr/>
                    <a:lstStyle/>
                    <a:p>
                      <a:pPr algn="ctr" fontAlgn="ctr"/>
                      <a:r>
                        <a:rPr lang="en-US" sz="1800" b="1" i="0" u="none" strike="noStrike" dirty="0">
                          <a:solidFill>
                            <a:schemeClr val="accent4"/>
                          </a:solidFill>
                          <a:effectLst/>
                          <a:latin typeface="+mn-lt"/>
                        </a:rPr>
                        <a:t>64%</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562582"/>
                  </a:ext>
                </a:extLst>
              </a:tr>
              <a:tr h="575187">
                <a:tc>
                  <a:txBody>
                    <a:bodyPr/>
                    <a:lstStyle/>
                    <a:p>
                      <a:pPr algn="ctr" fontAlgn="ctr"/>
                      <a:r>
                        <a:rPr lang="en-US" sz="1800" b="1" i="0" u="none" strike="noStrike" dirty="0">
                          <a:solidFill>
                            <a:schemeClr val="accent4"/>
                          </a:solidFill>
                          <a:effectLst/>
                          <a:latin typeface="+mn-lt"/>
                        </a:rPr>
                        <a:t>60%</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6212213"/>
                  </a:ext>
                </a:extLst>
              </a:tr>
            </a:tbl>
          </a:graphicData>
        </a:graphic>
      </p:graphicFrame>
      <p:sp>
        <p:nvSpPr>
          <p:cNvPr id="3" name="Text Placeholder 2"/>
          <p:cNvSpPr>
            <a:spLocks noGrp="1"/>
          </p:cNvSpPr>
          <p:nvPr>
            <p:ph type="body" sz="quarter" idx="10"/>
          </p:nvPr>
        </p:nvSpPr>
        <p:spPr/>
        <p:txBody>
          <a:bodyPr/>
          <a:lstStyle/>
          <a:p>
            <a:r>
              <a:rPr lang="en-US" dirty="0"/>
              <a:t>FM3 Washington Voter Survey – October 2020</a:t>
            </a:r>
          </a:p>
        </p:txBody>
      </p:sp>
      <p:sp>
        <p:nvSpPr>
          <p:cNvPr id="2" name="Rectangle 1">
            <a:extLst>
              <a:ext uri="{FF2B5EF4-FFF2-40B4-BE49-F238E27FC236}">
                <a16:creationId xmlns:a16="http://schemas.microsoft.com/office/drawing/2014/main" id="{41A5F5E8-2B44-40D9-A771-BFAAFAE782FA}"/>
              </a:ext>
            </a:extLst>
          </p:cNvPr>
          <p:cNvSpPr/>
          <p:nvPr/>
        </p:nvSpPr>
        <p:spPr>
          <a:xfrm>
            <a:off x="1658555" y="1254210"/>
            <a:ext cx="8874889" cy="923330"/>
          </a:xfrm>
          <a:prstGeom prst="rect">
            <a:avLst/>
          </a:prstGeom>
        </p:spPr>
        <p:txBody>
          <a:bodyPr wrap="square">
            <a:spAutoFit/>
          </a:bodyPr>
          <a:lstStyle/>
          <a:p>
            <a:pPr algn="ctr" defTabSz="457200"/>
            <a:r>
              <a:rPr lang="en-US" i="1" dirty="0">
                <a:solidFill>
                  <a:srgbClr val="000000"/>
                </a:solidFill>
                <a:latin typeface="Calibri"/>
                <a:ea typeface="Times New Roman" panose="02020603050405020304" pitchFamily="18" charset="0"/>
                <a:cs typeface="Times New Roman" panose="02020603050405020304" pitchFamily="18" charset="0"/>
              </a:rPr>
              <a:t>I’m going to read you a list of issues that some people say are problems in Washington State. Please tell me whether you think it is an extremely serious problem, a very serious problem, </a:t>
            </a:r>
            <a:br>
              <a:rPr lang="en-US" i="1" dirty="0">
                <a:solidFill>
                  <a:srgbClr val="000000"/>
                </a:solidFill>
                <a:latin typeface="Calibri"/>
                <a:ea typeface="Times New Roman" panose="02020603050405020304" pitchFamily="18" charset="0"/>
                <a:cs typeface="Times New Roman" panose="02020603050405020304" pitchFamily="18" charset="0"/>
              </a:rPr>
            </a:br>
            <a:r>
              <a:rPr lang="en-US" i="1" dirty="0">
                <a:solidFill>
                  <a:srgbClr val="000000"/>
                </a:solidFill>
                <a:latin typeface="Calibri"/>
                <a:ea typeface="Times New Roman" panose="02020603050405020304" pitchFamily="18" charset="0"/>
                <a:cs typeface="Times New Roman" panose="02020603050405020304" pitchFamily="18" charset="0"/>
              </a:rPr>
              <a:t>a somewhat serious problem, or not a serious a problem in Washington State. </a:t>
            </a:r>
            <a:endParaRPr lang="en-US" i="1" dirty="0">
              <a:solidFill>
                <a:srgbClr val="000000"/>
              </a:solidFill>
              <a:latin typeface="Calibri"/>
            </a:endParaRPr>
          </a:p>
        </p:txBody>
      </p:sp>
      <p:sp>
        <p:nvSpPr>
          <p:cNvPr id="6" name="Title 5">
            <a:extLst>
              <a:ext uri="{FF2B5EF4-FFF2-40B4-BE49-F238E27FC236}">
                <a16:creationId xmlns:a16="http://schemas.microsoft.com/office/drawing/2014/main" id="{35AE74D6-EC8C-4CB2-8A46-9B437BB7CDD0}"/>
              </a:ext>
            </a:extLst>
          </p:cNvPr>
          <p:cNvSpPr>
            <a:spLocks noGrp="1"/>
          </p:cNvSpPr>
          <p:nvPr>
            <p:ph type="title"/>
          </p:nvPr>
        </p:nvSpPr>
        <p:spPr>
          <a:xfrm>
            <a:off x="1658556" y="316624"/>
            <a:ext cx="8874889" cy="1143000"/>
          </a:xfrm>
        </p:spPr>
        <p:txBody>
          <a:bodyPr/>
          <a:lstStyle/>
          <a:p>
            <a:r>
              <a:rPr lang="en-US" dirty="0"/>
              <a:t>The challenge of balancing childcare and work ranks among voters’ top concerns.</a:t>
            </a:r>
          </a:p>
        </p:txBody>
      </p:sp>
    </p:spTree>
    <p:extLst>
      <p:ext uri="{BB962C8B-B14F-4D97-AF65-F5344CB8AC3E}">
        <p14:creationId xmlns:p14="http://schemas.microsoft.com/office/powerpoint/2010/main" val="44152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1" y="2555911"/>
          <a:ext cx="8243248" cy="381776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0C10B26-CC41-4C56-963A-644986917F0F}"/>
              </a:ext>
            </a:extLst>
          </p:cNvPr>
          <p:cNvSpPr>
            <a:spLocks noGrp="1"/>
          </p:cNvSpPr>
          <p:nvPr>
            <p:ph type="title"/>
          </p:nvPr>
        </p:nvSpPr>
        <p:spPr>
          <a:xfrm>
            <a:off x="1658556" y="244967"/>
            <a:ext cx="8874889" cy="1143000"/>
          </a:xfrm>
        </p:spPr>
        <p:txBody>
          <a:bodyPr/>
          <a:lstStyle/>
          <a:p>
            <a:r>
              <a:rPr lang="en-US" dirty="0"/>
              <a:t>More than half of parents do not feel their current situation is sustainable.</a:t>
            </a:r>
          </a:p>
        </p:txBody>
      </p:sp>
      <p:sp>
        <p:nvSpPr>
          <p:cNvPr id="11" name="Text Placeholder 10"/>
          <p:cNvSpPr>
            <a:spLocks noGrp="1"/>
          </p:cNvSpPr>
          <p:nvPr>
            <p:ph type="body" sz="quarter" idx="10"/>
          </p:nvPr>
        </p:nvSpPr>
        <p:spPr>
          <a:xfrm>
            <a:off x="2374496" y="6198624"/>
            <a:ext cx="8099771" cy="549993"/>
          </a:xfrm>
        </p:spPr>
        <p:txBody>
          <a:bodyPr/>
          <a:lstStyle/>
          <a:p>
            <a:r>
              <a:rPr lang="en-US" dirty="0"/>
              <a:t>FM3 Washington Voter Survey – October 2020</a:t>
            </a:r>
          </a:p>
        </p:txBody>
      </p:sp>
      <p:sp>
        <p:nvSpPr>
          <p:cNvPr id="16" name="Rectangle 15">
            <a:extLst>
              <a:ext uri="{FF2B5EF4-FFF2-40B4-BE49-F238E27FC236}">
                <a16:creationId xmlns:a16="http://schemas.microsoft.com/office/drawing/2014/main" id="{711B2EF4-AE7B-4E31-B722-D052034DD93E}"/>
              </a:ext>
            </a:extLst>
          </p:cNvPr>
          <p:cNvSpPr/>
          <p:nvPr/>
        </p:nvSpPr>
        <p:spPr>
          <a:xfrm>
            <a:off x="2600580" y="1257860"/>
            <a:ext cx="6990840" cy="1477328"/>
          </a:xfrm>
          <a:prstGeom prst="rect">
            <a:avLst/>
          </a:prstGeom>
        </p:spPr>
        <p:txBody>
          <a:bodyPr wrap="square">
            <a:spAutoFit/>
          </a:bodyPr>
          <a:lstStyle/>
          <a:p>
            <a:pPr algn="ctr" defTabSz="457200"/>
            <a:r>
              <a:rPr lang="en-US" i="1" dirty="0">
                <a:solidFill>
                  <a:srgbClr val="000000"/>
                </a:solidFill>
                <a:latin typeface="Calibri"/>
                <a:ea typeface="Times New Roman" panose="02020603050405020304" pitchFamily="18" charset="0"/>
                <a:cs typeface="Times New Roman" panose="02020603050405020304" pitchFamily="18" charset="0"/>
              </a:rPr>
              <a:t>Thinking about your current situation in providing care for your children, do you feel like your situation now will work for the long-term, will work only for the short-term, or is it not working so well now?</a:t>
            </a:r>
          </a:p>
          <a:p>
            <a:pPr algn="ctr" defTabSz="457200"/>
            <a:r>
              <a:rPr lang="en-US" b="1" dirty="0">
                <a:solidFill>
                  <a:srgbClr val="000000"/>
                </a:solidFill>
                <a:latin typeface="Calibri"/>
                <a:ea typeface="Times New Roman" panose="02020603050405020304" pitchFamily="18" charset="0"/>
                <a:cs typeface="Times New Roman" panose="02020603050405020304" pitchFamily="18" charset="0"/>
              </a:rPr>
              <a:t>Asked of parents with children under 18</a:t>
            </a:r>
            <a:r>
              <a:rPr lang="en-US" i="1" dirty="0">
                <a:solidFill>
                  <a:srgbClr val="000000"/>
                </a:solidFill>
                <a:latin typeface="Calibri"/>
                <a:ea typeface="Times New Roman" panose="02020603050405020304" pitchFamily="18" charset="0"/>
                <a:cs typeface="Times New Roman" panose="02020603050405020304" pitchFamily="18" charset="0"/>
              </a:rPr>
              <a:t>  </a:t>
            </a:r>
            <a:endParaRPr lang="en-US" i="1" dirty="0">
              <a:solidFill>
                <a:srgbClr val="000000"/>
              </a:solidFill>
              <a:latin typeface="Calibri"/>
            </a:endParaRPr>
          </a:p>
          <a:p>
            <a:pPr algn="ctr" defTabSz="457200"/>
            <a:endParaRPr lang="en-US" i="1" dirty="0">
              <a:solidFill>
                <a:srgbClr val="000000"/>
              </a:solidFill>
              <a:latin typeface="Calibri"/>
            </a:endParaRPr>
          </a:p>
        </p:txBody>
      </p:sp>
      <p:sp>
        <p:nvSpPr>
          <p:cNvPr id="2" name="TextBox 1">
            <a:extLst>
              <a:ext uri="{FF2B5EF4-FFF2-40B4-BE49-F238E27FC236}">
                <a16:creationId xmlns:a16="http://schemas.microsoft.com/office/drawing/2014/main" id="{066B80AC-1F32-4860-B29E-6509D3D824FD}"/>
              </a:ext>
            </a:extLst>
          </p:cNvPr>
          <p:cNvSpPr txBox="1"/>
          <p:nvPr/>
        </p:nvSpPr>
        <p:spPr>
          <a:xfrm>
            <a:off x="7641378" y="4696471"/>
            <a:ext cx="2563914"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457200"/>
            <a:r>
              <a:rPr lang="en-US" b="1" i="1" dirty="0">
                <a:solidFill>
                  <a:srgbClr val="000000"/>
                </a:solidFill>
                <a:latin typeface="Calibri"/>
              </a:rPr>
              <a:t>50% of parents with children age 5 and under say it will only work in the short-term; 17% say it is not working now.</a:t>
            </a:r>
            <a:endParaRPr lang="en-US" i="1" dirty="0">
              <a:solidFill>
                <a:srgbClr val="000000"/>
              </a:solidFill>
              <a:latin typeface="Calibri"/>
            </a:endParaRPr>
          </a:p>
        </p:txBody>
      </p:sp>
    </p:spTree>
    <p:extLst>
      <p:ext uri="{BB962C8B-B14F-4D97-AF65-F5344CB8AC3E}">
        <p14:creationId xmlns:p14="http://schemas.microsoft.com/office/powerpoint/2010/main" val="155231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66C5CB2-4F1E-4D1B-8DFB-62A2A7AF71DF}"/>
              </a:ext>
            </a:extLst>
          </p:cNvPr>
          <p:cNvSpPr>
            <a:spLocks noGrp="1"/>
          </p:cNvSpPr>
          <p:nvPr>
            <p:ph type="body" sz="quarter" idx="10"/>
          </p:nvPr>
        </p:nvSpPr>
        <p:spPr/>
        <p:txBody>
          <a:bodyPr/>
          <a:lstStyle/>
          <a:p>
            <a:r>
              <a:rPr lang="en-US" dirty="0"/>
              <a:t>FM3 Washington Voter Survey – October 2020</a:t>
            </a:r>
          </a:p>
        </p:txBody>
      </p:sp>
      <p:graphicFrame>
        <p:nvGraphicFramePr>
          <p:cNvPr id="4" name="Chart 3">
            <a:extLst>
              <a:ext uri="{FF2B5EF4-FFF2-40B4-BE49-F238E27FC236}">
                <a16:creationId xmlns:a16="http://schemas.microsoft.com/office/drawing/2014/main" id="{DBEDA057-8FEC-48E9-B3BB-B8C6F4BA59A0}"/>
              </a:ext>
            </a:extLst>
          </p:cNvPr>
          <p:cNvGraphicFramePr/>
          <p:nvPr/>
        </p:nvGraphicFramePr>
        <p:xfrm>
          <a:off x="1901496" y="2908963"/>
          <a:ext cx="8164286" cy="3602008"/>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Bracket 4">
            <a:extLst>
              <a:ext uri="{FF2B5EF4-FFF2-40B4-BE49-F238E27FC236}">
                <a16:creationId xmlns:a16="http://schemas.microsoft.com/office/drawing/2014/main" id="{B63612AD-8E44-4B1B-BCAA-BB75D434BCCE}"/>
              </a:ext>
            </a:extLst>
          </p:cNvPr>
          <p:cNvSpPr/>
          <p:nvPr/>
        </p:nvSpPr>
        <p:spPr bwMode="auto">
          <a:xfrm>
            <a:off x="8665336" y="3001794"/>
            <a:ext cx="128791" cy="676028"/>
          </a:xfrm>
          <a:prstGeom prst="rightBracke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20738" fontAlgn="base">
              <a:spcBef>
                <a:spcPct val="0"/>
              </a:spcBef>
              <a:spcAft>
                <a:spcPct val="0"/>
              </a:spcAft>
            </a:pPr>
            <a:endParaRPr lang="en-US" sz="2200" dirty="0">
              <a:solidFill>
                <a:srgbClr val="000000"/>
              </a:solidFill>
              <a:latin typeface="Arial" charset="0"/>
            </a:endParaRPr>
          </a:p>
        </p:txBody>
      </p:sp>
      <p:sp>
        <p:nvSpPr>
          <p:cNvPr id="6" name="Right Bracket 5">
            <a:extLst>
              <a:ext uri="{FF2B5EF4-FFF2-40B4-BE49-F238E27FC236}">
                <a16:creationId xmlns:a16="http://schemas.microsoft.com/office/drawing/2014/main" id="{BCA82158-479C-4AF5-BC3C-DEDAD2554EDA}"/>
              </a:ext>
            </a:extLst>
          </p:cNvPr>
          <p:cNvSpPr/>
          <p:nvPr/>
        </p:nvSpPr>
        <p:spPr bwMode="auto">
          <a:xfrm>
            <a:off x="5886613" y="4825527"/>
            <a:ext cx="119603" cy="672588"/>
          </a:xfrm>
          <a:prstGeom prst="rightBracket">
            <a:avLst/>
          </a:prstGeom>
          <a:noFill/>
          <a:ln w="1905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20738" fontAlgn="base">
              <a:spcBef>
                <a:spcPct val="0"/>
              </a:spcBef>
              <a:spcAft>
                <a:spcPct val="0"/>
              </a:spcAft>
            </a:pPr>
            <a:endParaRPr lang="en-US" sz="2200" dirty="0">
              <a:solidFill>
                <a:srgbClr val="000000"/>
              </a:solidFill>
              <a:latin typeface="Arial" charset="0"/>
            </a:endParaRPr>
          </a:p>
        </p:txBody>
      </p:sp>
      <p:sp>
        <p:nvSpPr>
          <p:cNvPr id="7" name="TextBox 6">
            <a:extLst>
              <a:ext uri="{FF2B5EF4-FFF2-40B4-BE49-F238E27FC236}">
                <a16:creationId xmlns:a16="http://schemas.microsoft.com/office/drawing/2014/main" id="{3C907EA3-E15A-4D22-8CB4-75F8B8579321}"/>
              </a:ext>
            </a:extLst>
          </p:cNvPr>
          <p:cNvSpPr txBox="1"/>
          <p:nvPr/>
        </p:nvSpPr>
        <p:spPr>
          <a:xfrm>
            <a:off x="8772093" y="2928157"/>
            <a:ext cx="1818791" cy="823302"/>
          </a:xfrm>
          <a:prstGeom prst="rect">
            <a:avLst/>
          </a:prstGeom>
          <a:noFill/>
        </p:spPr>
        <p:txBody>
          <a:bodyPr wrap="square" rtlCol="0">
            <a:spAutoFit/>
          </a:bodyPr>
          <a:lstStyle/>
          <a:p>
            <a:pPr algn="ctr" defTabSz="457200">
              <a:lnSpc>
                <a:spcPts val="1900"/>
              </a:lnSpc>
            </a:pPr>
            <a:r>
              <a:rPr lang="en-US" b="1" dirty="0">
                <a:solidFill>
                  <a:srgbClr val="1C085F"/>
                </a:solidFill>
                <a:latin typeface="Calibri"/>
              </a:rPr>
              <a:t>Total </a:t>
            </a:r>
            <a:br>
              <a:rPr lang="en-US" b="1" dirty="0">
                <a:solidFill>
                  <a:srgbClr val="1C085F"/>
                </a:solidFill>
                <a:latin typeface="Calibri"/>
              </a:rPr>
            </a:br>
            <a:r>
              <a:rPr lang="en-US" b="1" dirty="0">
                <a:solidFill>
                  <a:srgbClr val="1C085F"/>
                </a:solidFill>
                <a:latin typeface="Calibri"/>
              </a:rPr>
              <a:t>More Important</a:t>
            </a:r>
            <a:br>
              <a:rPr lang="en-US" b="1" dirty="0">
                <a:solidFill>
                  <a:srgbClr val="1C085F"/>
                </a:solidFill>
                <a:latin typeface="Calibri"/>
              </a:rPr>
            </a:br>
            <a:r>
              <a:rPr lang="en-US" b="1" dirty="0">
                <a:solidFill>
                  <a:srgbClr val="1C085F"/>
                </a:solidFill>
                <a:latin typeface="Calibri"/>
              </a:rPr>
              <a:t>62%</a:t>
            </a:r>
          </a:p>
        </p:txBody>
      </p:sp>
      <p:sp>
        <p:nvSpPr>
          <p:cNvPr id="8" name="TextBox 7">
            <a:extLst>
              <a:ext uri="{FF2B5EF4-FFF2-40B4-BE49-F238E27FC236}">
                <a16:creationId xmlns:a16="http://schemas.microsoft.com/office/drawing/2014/main" id="{37156864-B111-4104-8BB9-2E09AFA5C627}"/>
              </a:ext>
            </a:extLst>
          </p:cNvPr>
          <p:cNvSpPr txBox="1"/>
          <p:nvPr/>
        </p:nvSpPr>
        <p:spPr>
          <a:xfrm>
            <a:off x="5959860" y="4750170"/>
            <a:ext cx="1645450" cy="823302"/>
          </a:xfrm>
          <a:prstGeom prst="rect">
            <a:avLst/>
          </a:prstGeom>
          <a:noFill/>
        </p:spPr>
        <p:txBody>
          <a:bodyPr wrap="square" rtlCol="0">
            <a:spAutoFit/>
          </a:bodyPr>
          <a:lstStyle/>
          <a:p>
            <a:pPr algn="ctr" defTabSz="457200">
              <a:lnSpc>
                <a:spcPts val="1900"/>
              </a:lnSpc>
            </a:pPr>
            <a:r>
              <a:rPr lang="en-US" b="1" dirty="0">
                <a:solidFill>
                  <a:srgbClr val="FF9900"/>
                </a:solidFill>
                <a:latin typeface="Calibri"/>
              </a:rPr>
              <a:t>Total </a:t>
            </a:r>
            <a:br>
              <a:rPr lang="en-US" b="1" dirty="0">
                <a:solidFill>
                  <a:srgbClr val="FF9900"/>
                </a:solidFill>
                <a:latin typeface="Calibri"/>
              </a:rPr>
            </a:br>
            <a:r>
              <a:rPr lang="en-US" b="1" dirty="0">
                <a:solidFill>
                  <a:srgbClr val="FF9900"/>
                </a:solidFill>
                <a:latin typeface="Calibri"/>
              </a:rPr>
              <a:t>Less Important</a:t>
            </a:r>
            <a:br>
              <a:rPr lang="en-US" b="1" dirty="0">
                <a:solidFill>
                  <a:srgbClr val="FF9900"/>
                </a:solidFill>
                <a:latin typeface="Calibri"/>
              </a:rPr>
            </a:br>
            <a:r>
              <a:rPr lang="en-US" b="1" dirty="0">
                <a:solidFill>
                  <a:srgbClr val="FF9900"/>
                </a:solidFill>
                <a:latin typeface="Calibri"/>
              </a:rPr>
              <a:t>13%</a:t>
            </a:r>
          </a:p>
        </p:txBody>
      </p:sp>
      <p:sp>
        <p:nvSpPr>
          <p:cNvPr id="10" name="Rectangle 9">
            <a:extLst>
              <a:ext uri="{FF2B5EF4-FFF2-40B4-BE49-F238E27FC236}">
                <a16:creationId xmlns:a16="http://schemas.microsoft.com/office/drawing/2014/main" id="{C3E66A7B-7759-48A9-91D8-6E3FB04FDECF}"/>
              </a:ext>
            </a:extLst>
          </p:cNvPr>
          <p:cNvSpPr/>
          <p:nvPr/>
        </p:nvSpPr>
        <p:spPr>
          <a:xfrm>
            <a:off x="1658557" y="1423951"/>
            <a:ext cx="8874889" cy="1403461"/>
          </a:xfrm>
          <a:prstGeom prst="rect">
            <a:avLst/>
          </a:prstGeom>
          <a:solidFill>
            <a:schemeClr val="accent2">
              <a:lumMod val="20000"/>
              <a:lumOff val="80000"/>
            </a:schemeClr>
          </a:solidFill>
        </p:spPr>
        <p:txBody>
          <a:bodyPr wrap="square">
            <a:spAutoFit/>
          </a:bodyPr>
          <a:lstStyle/>
          <a:p>
            <a:pPr algn="just" defTabSz="457200">
              <a:lnSpc>
                <a:spcPts val="1700"/>
              </a:lnSpc>
            </a:pPr>
            <a:r>
              <a:rPr lang="en-US" dirty="0">
                <a:solidFill>
                  <a:srgbClr val="000000"/>
                </a:solidFill>
                <a:latin typeface="Calibri"/>
                <a:ea typeface="Times New Roman" panose="02020603050405020304" pitchFamily="18" charset="0"/>
                <a:cs typeface="Times New Roman" panose="02020603050405020304" pitchFamily="18" charset="0"/>
              </a:rPr>
              <a:t>Since the coronavirus pandemic started, 16% of childcare facilities and preschools have had to close and nearly half are at risk of closing, leaving many parents to have to manage care for children 5 and under on their own while working.  In addition, many K-12 schools have moved to distance learning, meaning parents also have to care for and supervise older children at home. Since the start of the pandemic, do you view early learning and childcare programs for children 5 and under as </a:t>
            </a:r>
            <a:r>
              <a:rPr lang="en-US" u="sng" dirty="0">
                <a:solidFill>
                  <a:srgbClr val="000000"/>
                </a:solidFill>
                <a:latin typeface="Calibri"/>
                <a:ea typeface="Times New Roman" panose="02020603050405020304" pitchFamily="18" charset="0"/>
                <a:cs typeface="Times New Roman" panose="02020603050405020304" pitchFamily="18" charset="0"/>
              </a:rPr>
              <a:t>more</a:t>
            </a:r>
            <a:r>
              <a:rPr lang="en-US" dirty="0">
                <a:solidFill>
                  <a:srgbClr val="000000"/>
                </a:solidFill>
                <a:latin typeface="Calibri"/>
                <a:ea typeface="Times New Roman" panose="02020603050405020304" pitchFamily="18" charset="0"/>
                <a:cs typeface="Times New Roman" panose="02020603050405020304" pitchFamily="18" charset="0"/>
              </a:rPr>
              <a:t> important or </a:t>
            </a:r>
            <a:r>
              <a:rPr lang="en-US" u="sng" dirty="0">
                <a:solidFill>
                  <a:srgbClr val="000000"/>
                </a:solidFill>
                <a:latin typeface="Calibri"/>
                <a:ea typeface="Times New Roman" panose="02020603050405020304" pitchFamily="18" charset="0"/>
                <a:cs typeface="Times New Roman" panose="02020603050405020304" pitchFamily="18" charset="0"/>
              </a:rPr>
              <a:t>less</a:t>
            </a:r>
            <a:r>
              <a:rPr lang="en-US" dirty="0">
                <a:solidFill>
                  <a:srgbClr val="000000"/>
                </a:solidFill>
                <a:latin typeface="Calibri"/>
                <a:ea typeface="Times New Roman" panose="02020603050405020304" pitchFamily="18" charset="0"/>
                <a:cs typeface="Times New Roman" panose="02020603050405020304" pitchFamily="18" charset="0"/>
              </a:rPr>
              <a:t> important than you did before?</a:t>
            </a:r>
            <a:r>
              <a:rPr lang="en-US" b="1" dirty="0">
                <a:solidFill>
                  <a:srgbClr val="000000"/>
                </a:solidFill>
                <a:latin typeface="Calibri"/>
                <a:ea typeface="Times New Roman" panose="02020603050405020304" pitchFamily="18" charset="0"/>
                <a:cs typeface="Times New Roman" panose="02020603050405020304" pitchFamily="18" charset="0"/>
              </a:rPr>
              <a:t> </a:t>
            </a:r>
            <a:endParaRPr lang="en-US" dirty="0">
              <a:solidFill>
                <a:srgbClr val="000000"/>
              </a:solidFill>
              <a:latin typeface="Calibri"/>
            </a:endParaRPr>
          </a:p>
        </p:txBody>
      </p:sp>
      <p:sp>
        <p:nvSpPr>
          <p:cNvPr id="11" name="Title 10">
            <a:extLst>
              <a:ext uri="{FF2B5EF4-FFF2-40B4-BE49-F238E27FC236}">
                <a16:creationId xmlns:a16="http://schemas.microsoft.com/office/drawing/2014/main" id="{97294EBF-983A-438E-B19F-984C1DEE9670}"/>
              </a:ext>
            </a:extLst>
          </p:cNvPr>
          <p:cNvSpPr>
            <a:spLocks noGrp="1"/>
          </p:cNvSpPr>
          <p:nvPr>
            <p:ph type="title"/>
          </p:nvPr>
        </p:nvSpPr>
        <p:spPr>
          <a:xfrm>
            <a:off x="1658557" y="168466"/>
            <a:ext cx="8874889" cy="1143000"/>
          </a:xfrm>
        </p:spPr>
        <p:txBody>
          <a:bodyPr/>
          <a:lstStyle/>
          <a:p>
            <a:r>
              <a:rPr lang="en-US" sz="2700" dirty="0"/>
              <a:t>Three in five say that since the pandemic started, they have come to view early learning and childcare as more important.</a:t>
            </a:r>
          </a:p>
        </p:txBody>
      </p:sp>
    </p:spTree>
    <p:extLst>
      <p:ext uri="{BB962C8B-B14F-4D97-AF65-F5344CB8AC3E}">
        <p14:creationId xmlns:p14="http://schemas.microsoft.com/office/powerpoint/2010/main" val="316870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4BD8B7-A75F-4210-B607-2A7480E5FB93}"/>
              </a:ext>
            </a:extLst>
          </p:cNvPr>
          <p:cNvSpPr>
            <a:spLocks noGrp="1"/>
          </p:cNvSpPr>
          <p:nvPr>
            <p:ph type="body" sz="quarter" idx="10"/>
          </p:nvPr>
        </p:nvSpPr>
        <p:spPr/>
        <p:txBody>
          <a:bodyPr/>
          <a:lstStyle/>
          <a:p>
            <a:r>
              <a:rPr lang="en-US" dirty="0"/>
              <a:t>First Five Years Fund Survey, September 2020</a:t>
            </a:r>
          </a:p>
        </p:txBody>
      </p:sp>
      <p:graphicFrame>
        <p:nvGraphicFramePr>
          <p:cNvPr id="7" name="Chart 6">
            <a:extLst>
              <a:ext uri="{FF2B5EF4-FFF2-40B4-BE49-F238E27FC236}">
                <a16:creationId xmlns:a16="http://schemas.microsoft.com/office/drawing/2014/main" id="{6EE9E50D-A993-4F60-BFD2-DD6682185180}"/>
              </a:ext>
            </a:extLst>
          </p:cNvPr>
          <p:cNvGraphicFramePr/>
          <p:nvPr/>
        </p:nvGraphicFramePr>
        <p:xfrm>
          <a:off x="425955" y="1368323"/>
          <a:ext cx="9313999" cy="5221327"/>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36C7B166-CDA7-48FA-9963-A1696EBB0205}"/>
                  </a:ext>
                </a:extLst>
              </p14:cNvPr>
              <p14:cNvContentPartPr/>
              <p14:nvPr/>
            </p14:nvContentPartPr>
            <p14:xfrm>
              <a:off x="10264341" y="3600725"/>
              <a:ext cx="360" cy="360"/>
            </p14:xfrm>
          </p:contentPart>
        </mc:Choice>
        <mc:Fallback>
          <p:pic>
            <p:nvPicPr>
              <p:cNvPr id="4" name="Ink 3">
                <a:extLst>
                  <a:ext uri="{FF2B5EF4-FFF2-40B4-BE49-F238E27FC236}">
                    <a16:creationId xmlns:a16="http://schemas.microsoft.com/office/drawing/2014/main" id="{36C7B166-CDA7-48FA-9963-A1696EBB0205}"/>
                  </a:ext>
                </a:extLst>
              </p:cNvPr>
              <p:cNvPicPr/>
              <p:nvPr/>
            </p:nvPicPr>
            <p:blipFill>
              <a:blip r:embed="rId4"/>
              <a:stretch>
                <a:fillRect/>
              </a:stretch>
            </p:blipFill>
            <p:spPr>
              <a:xfrm>
                <a:off x="10255341" y="3591725"/>
                <a:ext cx="18000" cy="18000"/>
              </a:xfrm>
              <a:prstGeom prst="rect">
                <a:avLst/>
              </a:prstGeom>
            </p:spPr>
          </p:pic>
        </mc:Fallback>
      </mc:AlternateContent>
      <p:sp>
        <p:nvSpPr>
          <p:cNvPr id="5" name="Title 4">
            <a:extLst>
              <a:ext uri="{FF2B5EF4-FFF2-40B4-BE49-F238E27FC236}">
                <a16:creationId xmlns:a16="http://schemas.microsoft.com/office/drawing/2014/main" id="{93B2CF88-62FB-4B08-8D34-75067FDA1C65}"/>
              </a:ext>
            </a:extLst>
          </p:cNvPr>
          <p:cNvSpPr>
            <a:spLocks noGrp="1"/>
          </p:cNvSpPr>
          <p:nvPr>
            <p:ph type="title"/>
          </p:nvPr>
        </p:nvSpPr>
        <p:spPr>
          <a:xfrm>
            <a:off x="1658556" y="353246"/>
            <a:ext cx="8874889" cy="1143000"/>
          </a:xfrm>
        </p:spPr>
        <p:txBody>
          <a:bodyPr/>
          <a:lstStyle/>
          <a:p>
            <a:r>
              <a:rPr lang="en-US" dirty="0"/>
              <a:t>Nationally, voters agree that early learning is essential and should be publicly-funded.</a:t>
            </a:r>
          </a:p>
        </p:txBody>
      </p:sp>
      <p:graphicFrame>
        <p:nvGraphicFramePr>
          <p:cNvPr id="8" name="Table 7">
            <a:extLst>
              <a:ext uri="{FF2B5EF4-FFF2-40B4-BE49-F238E27FC236}">
                <a16:creationId xmlns:a16="http://schemas.microsoft.com/office/drawing/2014/main" id="{30CFEBF0-4F54-467C-9F04-373EFEAE2559}"/>
              </a:ext>
            </a:extLst>
          </p:cNvPr>
          <p:cNvGraphicFramePr>
            <a:graphicFrameLocks noGrp="1"/>
          </p:cNvGraphicFramePr>
          <p:nvPr/>
        </p:nvGraphicFramePr>
        <p:xfrm>
          <a:off x="1505757" y="2133690"/>
          <a:ext cx="3656741" cy="3910961"/>
        </p:xfrm>
        <a:graphic>
          <a:graphicData uri="http://schemas.openxmlformats.org/drawingml/2006/table">
            <a:tbl>
              <a:tblPr>
                <a:tableStyleId>{5C22544A-7EE6-4342-B048-85BDC9FD1C3A}</a:tableStyleId>
              </a:tblPr>
              <a:tblGrid>
                <a:gridCol w="3656741">
                  <a:extLst>
                    <a:ext uri="{9D8B030D-6E8A-4147-A177-3AD203B41FA5}">
                      <a16:colId xmlns:a16="http://schemas.microsoft.com/office/drawing/2014/main" val="4095563630"/>
                    </a:ext>
                  </a:extLst>
                </a:gridCol>
              </a:tblGrid>
              <a:tr h="755688">
                <a:tc>
                  <a:txBody>
                    <a:bodyPr/>
                    <a:lstStyle/>
                    <a:p>
                      <a:pPr algn="r" fontAlgn="ctr">
                        <a:lnSpc>
                          <a:spcPts val="1500"/>
                        </a:lnSpc>
                      </a:pPr>
                      <a:r>
                        <a:rPr lang="en-US" sz="1700" u="none" strike="noStrike" dirty="0">
                          <a:effectLst/>
                          <a:latin typeface="+mn-lt"/>
                        </a:rPr>
                        <a:t>Like healthcare and education,</a:t>
                      </a:r>
                      <a:br>
                        <a:rPr lang="en-US" sz="1700" u="none" strike="noStrike" dirty="0">
                          <a:effectLst/>
                          <a:latin typeface="+mn-lt"/>
                        </a:rPr>
                      </a:br>
                      <a:r>
                        <a:rPr lang="en-US" sz="1700" u="none" strike="noStrike" dirty="0">
                          <a:effectLst/>
                          <a:latin typeface="+mn-lt"/>
                        </a:rPr>
                        <a:t>high-quality, affordable childcare for families with young children is an</a:t>
                      </a:r>
                      <a:br>
                        <a:rPr lang="en-US" sz="1700" u="none" strike="noStrike" dirty="0">
                          <a:effectLst/>
                          <a:latin typeface="+mn-lt"/>
                        </a:rPr>
                      </a:br>
                      <a:r>
                        <a:rPr lang="en-US" sz="1700" u="none" strike="noStrike" dirty="0">
                          <a:effectLst/>
                          <a:latin typeface="+mn-lt"/>
                        </a:rPr>
                        <a:t>essential service</a:t>
                      </a:r>
                      <a:endParaRPr lang="en-US" sz="1700" b="0" i="0" u="none" strike="noStrike" dirty="0">
                        <a:solidFill>
                          <a:srgbClr val="000000"/>
                        </a:solidFill>
                        <a:effectLst/>
                        <a:latin typeface="+mn-lt"/>
                      </a:endParaRPr>
                    </a:p>
                  </a:txBody>
                  <a:tcPr marL="3271" marR="3271" marT="327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3815591"/>
                  </a:ext>
                </a:extLst>
              </a:tr>
              <a:tr h="1741495">
                <a:tc>
                  <a:txBody>
                    <a:bodyPr/>
                    <a:lstStyle/>
                    <a:p>
                      <a:pPr algn="r" fontAlgn="ctr">
                        <a:lnSpc>
                          <a:spcPts val="1500"/>
                        </a:lnSpc>
                      </a:pPr>
                      <a:r>
                        <a:rPr lang="en-US" sz="1700" u="none" strike="noStrike" dirty="0">
                          <a:effectLst/>
                          <a:latin typeface="+mn-lt"/>
                        </a:rPr>
                        <a:t>The COVID-19 crisis has</a:t>
                      </a:r>
                      <a:br>
                        <a:rPr lang="en-US" sz="1700" u="none" strike="noStrike" dirty="0">
                          <a:effectLst/>
                          <a:latin typeface="+mn-lt"/>
                        </a:rPr>
                      </a:br>
                      <a:r>
                        <a:rPr lang="en-US" sz="1700" u="none" strike="noStrike" dirty="0">
                          <a:effectLst/>
                          <a:latin typeface="+mn-lt"/>
                        </a:rPr>
                        <a:t> shown us how essential it is that we build a childcare system that makes childcare available and affordable to all families who need it</a:t>
                      </a:r>
                      <a:endParaRPr lang="en-US" sz="1700" b="0" i="0" u="none" strike="noStrike" dirty="0">
                        <a:solidFill>
                          <a:srgbClr val="000000"/>
                        </a:solidFill>
                        <a:effectLst/>
                        <a:latin typeface="+mn-lt"/>
                      </a:endParaRPr>
                    </a:p>
                  </a:txBody>
                  <a:tcPr marL="3271" marR="3271" marT="327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902601"/>
                  </a:ext>
                </a:extLst>
              </a:tr>
              <a:tr h="1387050">
                <a:tc>
                  <a:txBody>
                    <a:bodyPr/>
                    <a:lstStyle/>
                    <a:p>
                      <a:pPr algn="r" fontAlgn="ctr">
                        <a:lnSpc>
                          <a:spcPts val="1500"/>
                        </a:lnSpc>
                      </a:pPr>
                      <a:r>
                        <a:rPr lang="en-US" sz="1700" u="none" strike="noStrike" dirty="0">
                          <a:effectLst/>
                          <a:latin typeface="+mn-lt"/>
                        </a:rPr>
                        <a:t>The care and education of children is publicly-funded starting in kindergarten; it should be the same for younger children as well</a:t>
                      </a:r>
                      <a:endParaRPr lang="en-US" sz="1700" b="0" i="0" u="none" strike="noStrike" dirty="0">
                        <a:solidFill>
                          <a:srgbClr val="000000"/>
                        </a:solidFill>
                        <a:effectLst/>
                        <a:latin typeface="+mn-lt"/>
                      </a:endParaRPr>
                    </a:p>
                  </a:txBody>
                  <a:tcPr marL="3271" marR="3271" marT="327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9779201"/>
                  </a:ext>
                </a:extLst>
              </a:tr>
            </a:tbl>
          </a:graphicData>
        </a:graphic>
      </p:graphicFrame>
      <p:graphicFrame>
        <p:nvGraphicFramePr>
          <p:cNvPr id="9" name="Table 8"/>
          <p:cNvGraphicFramePr>
            <a:graphicFrameLocks noGrp="1"/>
          </p:cNvGraphicFramePr>
          <p:nvPr/>
        </p:nvGraphicFramePr>
        <p:xfrm>
          <a:off x="9618085" y="1646820"/>
          <a:ext cx="1037228" cy="4498395"/>
        </p:xfrm>
        <a:graphic>
          <a:graphicData uri="http://schemas.openxmlformats.org/drawingml/2006/table">
            <a:tbl>
              <a:tblPr>
                <a:tableStyleId>{5C22544A-7EE6-4342-B048-85BDC9FD1C3A}</a:tableStyleId>
              </a:tblPr>
              <a:tblGrid>
                <a:gridCol w="447250">
                  <a:extLst>
                    <a:ext uri="{9D8B030D-6E8A-4147-A177-3AD203B41FA5}">
                      <a16:colId xmlns:a16="http://schemas.microsoft.com/office/drawing/2014/main" val="20000"/>
                    </a:ext>
                  </a:extLst>
                </a:gridCol>
                <a:gridCol w="589978">
                  <a:extLst>
                    <a:ext uri="{9D8B030D-6E8A-4147-A177-3AD203B41FA5}">
                      <a16:colId xmlns:a16="http://schemas.microsoft.com/office/drawing/2014/main" val="4229138776"/>
                    </a:ext>
                  </a:extLst>
                </a:gridCol>
              </a:tblGrid>
              <a:tr h="0">
                <a:tc>
                  <a:txBody>
                    <a:bodyPr/>
                    <a:lstStyle/>
                    <a:p>
                      <a:pPr algn="ctr" fontAlgn="ctr">
                        <a:lnSpc>
                          <a:spcPts val="1700"/>
                        </a:lnSpc>
                      </a:pPr>
                      <a:r>
                        <a:rPr lang="en-US" sz="1600" b="1" i="0" u="none" strike="noStrike" dirty="0">
                          <a:solidFill>
                            <a:schemeClr val="accent1"/>
                          </a:solidFill>
                          <a:effectLst/>
                          <a:latin typeface="+mn-lt"/>
                        </a:rPr>
                        <a:t>Total </a:t>
                      </a:r>
                      <a:r>
                        <a:rPr lang="en-US" sz="1600" b="1" i="0" u="none" strike="noStrike" dirty="0" err="1">
                          <a:solidFill>
                            <a:schemeClr val="accent1"/>
                          </a:solidFill>
                          <a:effectLst/>
                          <a:latin typeface="+mn-lt"/>
                        </a:rPr>
                        <a:t>Agr</a:t>
                      </a:r>
                      <a:r>
                        <a:rPr lang="en-US" sz="1600" b="1" i="0" u="none" strike="noStrike" dirty="0">
                          <a:solidFill>
                            <a:schemeClr val="accent1"/>
                          </a:solidFill>
                          <a:effectLst/>
                          <a:latin typeface="+mn-lt"/>
                        </a:rPr>
                        <a:t>.</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ts val="1700"/>
                        </a:lnSpc>
                      </a:pPr>
                      <a:r>
                        <a:rPr lang="en-US" sz="1600" b="1" i="0" u="none" strike="noStrike" dirty="0">
                          <a:solidFill>
                            <a:schemeClr val="accent4"/>
                          </a:solidFill>
                          <a:effectLst/>
                          <a:latin typeface="+mn-lt"/>
                        </a:rPr>
                        <a:t>Total </a:t>
                      </a:r>
                      <a:r>
                        <a:rPr lang="en-US" sz="1600" b="1" i="0" u="none" strike="noStrike" dirty="0" err="1">
                          <a:solidFill>
                            <a:schemeClr val="accent4"/>
                          </a:solidFill>
                          <a:effectLst/>
                          <a:latin typeface="+mn-lt"/>
                        </a:rPr>
                        <a:t>Disagr</a:t>
                      </a:r>
                      <a:r>
                        <a:rPr lang="en-US" sz="1600" b="1" i="0" u="none" strike="noStrike" dirty="0">
                          <a:solidFill>
                            <a:schemeClr val="accent4"/>
                          </a:solidFill>
                          <a:effectLst/>
                          <a:latin typeface="+mn-lt"/>
                        </a:rPr>
                        <a:t>.</a:t>
                      </a:r>
                    </a:p>
                  </a:txBody>
                  <a:tcPr marL="4763" marR="4763" marT="4763"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4360">
                <a:tc>
                  <a:txBody>
                    <a:bodyPr/>
                    <a:lstStyle/>
                    <a:p>
                      <a:pPr algn="ctr" fontAlgn="b"/>
                      <a:r>
                        <a:rPr lang="en-US" sz="1800" b="1" i="0" u="none" strike="noStrike" dirty="0">
                          <a:solidFill>
                            <a:schemeClr val="accent1"/>
                          </a:solidFill>
                          <a:effectLst/>
                          <a:latin typeface="+mn-lt"/>
                        </a:rPr>
                        <a:t>84%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800" b="1" i="0" u="none" strike="noStrike" dirty="0">
                          <a:solidFill>
                            <a:schemeClr val="accent4"/>
                          </a:solidFill>
                          <a:effectLst/>
                          <a:latin typeface="+mn-lt"/>
                        </a:rPr>
                        <a:t>15%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814566"/>
                  </a:ext>
                </a:extLst>
              </a:tr>
              <a:tr h="423080">
                <a:tc>
                  <a:txBody>
                    <a:bodyPr/>
                    <a:lstStyle/>
                    <a:p>
                      <a:pPr algn="ctr" fontAlgn="b"/>
                      <a:endParaRPr lang="en-US" sz="1800" b="1" i="0" u="none" strike="noStrike" dirty="0">
                        <a:solidFill>
                          <a:schemeClr val="accent1"/>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accent4"/>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482751"/>
                  </a:ext>
                </a:extLst>
              </a:tr>
              <a:tr h="285750">
                <a:tc>
                  <a:txBody>
                    <a:bodyPr/>
                    <a:lstStyle/>
                    <a:p>
                      <a:pPr algn="ctr" fontAlgn="b"/>
                      <a:endParaRPr lang="en-US" sz="1800" b="1" i="0" u="none" strike="noStrike" dirty="0">
                        <a:solidFill>
                          <a:schemeClr val="accent1"/>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accent4"/>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2722509"/>
                  </a:ext>
                </a:extLst>
              </a:tr>
              <a:tr h="778225">
                <a:tc>
                  <a:txBody>
                    <a:bodyPr/>
                    <a:lstStyle/>
                    <a:p>
                      <a:pPr algn="ctr" fontAlgn="b"/>
                      <a:r>
                        <a:rPr lang="en-US" sz="1800" b="1" i="0" u="none" strike="noStrike" dirty="0">
                          <a:solidFill>
                            <a:schemeClr val="accent1"/>
                          </a:solidFill>
                          <a:effectLst/>
                          <a:latin typeface="+mn-lt"/>
                        </a:rPr>
                        <a:t>79%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800" b="1" i="0" u="none" strike="noStrike" dirty="0">
                          <a:solidFill>
                            <a:schemeClr val="accent4"/>
                          </a:solidFill>
                          <a:effectLst/>
                          <a:latin typeface="+mn-lt"/>
                        </a:rPr>
                        <a:t>20%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6370830"/>
                  </a:ext>
                </a:extLst>
              </a:tr>
              <a:tr h="409433">
                <a:tc>
                  <a:txBody>
                    <a:bodyPr/>
                    <a:lstStyle/>
                    <a:p>
                      <a:pPr algn="ctr" fontAlgn="b"/>
                      <a:endParaRPr lang="en-US" sz="1800" b="1" i="0" u="none" strike="noStrike" dirty="0">
                        <a:solidFill>
                          <a:schemeClr val="accent1"/>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accent4"/>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1408436"/>
                  </a:ext>
                </a:extLst>
              </a:tr>
              <a:tr h="342900">
                <a:tc>
                  <a:txBody>
                    <a:bodyPr/>
                    <a:lstStyle/>
                    <a:p>
                      <a:pPr algn="ctr" fontAlgn="b"/>
                      <a:endParaRPr lang="en-US" sz="1800" b="1" i="0" u="none" strike="noStrike">
                        <a:solidFill>
                          <a:schemeClr val="accent1"/>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accent4"/>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1378689"/>
                  </a:ext>
                </a:extLst>
              </a:tr>
              <a:tr h="771667">
                <a:tc>
                  <a:txBody>
                    <a:bodyPr/>
                    <a:lstStyle/>
                    <a:p>
                      <a:pPr algn="ctr" fontAlgn="ctr"/>
                      <a:r>
                        <a:rPr lang="en-US" sz="1800" b="1" i="0" u="none" strike="noStrike" dirty="0">
                          <a:solidFill>
                            <a:schemeClr val="accent1"/>
                          </a:solidFill>
                          <a:effectLst/>
                          <a:latin typeface="+mn-lt"/>
                        </a:rPr>
                        <a:t>77%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800" b="1" i="0" u="none" strike="noStrike" dirty="0">
                          <a:solidFill>
                            <a:schemeClr val="accent4"/>
                          </a:solidFill>
                          <a:effectLst/>
                          <a:latin typeface="+mn-lt"/>
                        </a:rPr>
                        <a:t>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8581796"/>
                  </a:ext>
                </a:extLst>
              </a:tr>
              <a:tr h="409432">
                <a:tc>
                  <a:txBody>
                    <a:bodyPr/>
                    <a:lstStyle/>
                    <a:p>
                      <a:pPr algn="ctr" fontAlgn="b"/>
                      <a:endParaRPr lang="en-US" sz="1800" b="1" i="0" u="none" strike="noStrike" dirty="0">
                        <a:solidFill>
                          <a:schemeClr val="accent1"/>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800" b="1" i="0" u="none" strike="noStrike" dirty="0">
                        <a:solidFill>
                          <a:schemeClr val="accent4"/>
                        </a:solidFill>
                        <a:effectLst/>
                        <a:latin typeface="+mn-lt"/>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158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2E9267-627F-45DB-A380-C39699A1F9E9}"/>
              </a:ext>
            </a:extLst>
          </p:cNvPr>
          <p:cNvSpPr>
            <a:spLocks noGrp="1"/>
          </p:cNvSpPr>
          <p:nvPr>
            <p:ph type="body" sz="quarter" idx="10"/>
          </p:nvPr>
        </p:nvSpPr>
        <p:spPr/>
        <p:txBody>
          <a:bodyPr/>
          <a:lstStyle/>
          <a:p>
            <a:r>
              <a:rPr lang="en-US" dirty="0"/>
              <a:t>FM3 Wisconsin Voter Survey – October 2020</a:t>
            </a:r>
          </a:p>
        </p:txBody>
      </p:sp>
      <p:graphicFrame>
        <p:nvGraphicFramePr>
          <p:cNvPr id="5" name="Table 5">
            <a:extLst>
              <a:ext uri="{FF2B5EF4-FFF2-40B4-BE49-F238E27FC236}">
                <a16:creationId xmlns:a16="http://schemas.microsoft.com/office/drawing/2014/main" id="{1F32BA45-281B-4683-B656-4B0A7236489C}"/>
              </a:ext>
            </a:extLst>
          </p:cNvPr>
          <p:cNvGraphicFramePr>
            <a:graphicFrameLocks noGrp="1"/>
          </p:cNvGraphicFramePr>
          <p:nvPr/>
        </p:nvGraphicFramePr>
        <p:xfrm>
          <a:off x="1778628" y="1182702"/>
          <a:ext cx="8686172" cy="5021105"/>
        </p:xfrm>
        <a:graphic>
          <a:graphicData uri="http://schemas.openxmlformats.org/drawingml/2006/table">
            <a:tbl>
              <a:tblPr bandRow="1">
                <a:tableStyleId>{93296810-A885-4BE3-A3E7-6D5BEEA58F35}</a:tableStyleId>
              </a:tblPr>
              <a:tblGrid>
                <a:gridCol w="8686172">
                  <a:extLst>
                    <a:ext uri="{9D8B030D-6E8A-4147-A177-3AD203B41FA5}">
                      <a16:colId xmlns:a16="http://schemas.microsoft.com/office/drawing/2014/main" val="697914467"/>
                    </a:ext>
                  </a:extLst>
                </a:gridCol>
              </a:tblGrid>
              <a:tr h="1211104">
                <a:tc>
                  <a:txBody>
                    <a:bodyPr/>
                    <a:lstStyle/>
                    <a:p>
                      <a:pPr algn="just" fontAlgn="ctr">
                        <a:lnSpc>
                          <a:spcPts val="1800"/>
                        </a:lnSpc>
                      </a:pPr>
                      <a:r>
                        <a:rPr lang="en-US" sz="1800" b="1" i="0" u="none" strike="noStrike" dirty="0">
                          <a:solidFill>
                            <a:schemeClr val="accent1"/>
                          </a:solidFill>
                          <a:effectLst/>
                          <a:latin typeface="+mn-lt"/>
                        </a:rPr>
                        <a:t>(WORKFORCE) </a:t>
                      </a:r>
                      <a:r>
                        <a:rPr lang="en-US" sz="1800" b="0" i="0" u="none" strike="noStrike" dirty="0">
                          <a:solidFill>
                            <a:srgbClr val="000000"/>
                          </a:solidFill>
                          <a:effectLst/>
                          <a:latin typeface="+mn-lt"/>
                        </a:rPr>
                        <a:t>Early childhood educators who serve infants and toddlers have one of the most important jobs: caring for young children and helping them learn, grow and be prepared to succeed. But it is hard to recruit and retain qualified educators because many of them only earn $10 per hour, with no benefits. This proposal increases the state’s investment in early childhood educators working with our young children at a crucial time in their lives.</a:t>
                      </a:r>
                    </a:p>
                  </a:txBody>
                  <a:tcPr marT="4763" marB="0" anchor="ctr"/>
                </a:tc>
                <a:extLst>
                  <a:ext uri="{0D108BD9-81ED-4DB2-BD59-A6C34878D82A}">
                    <a16:rowId xmlns:a16="http://schemas.microsoft.com/office/drawing/2014/main" val="411679502"/>
                  </a:ext>
                </a:extLst>
              </a:tr>
              <a:tr h="1211104">
                <a:tc>
                  <a:txBody>
                    <a:bodyPr/>
                    <a:lstStyle/>
                    <a:p>
                      <a:pPr algn="just" fontAlgn="ctr">
                        <a:lnSpc>
                          <a:spcPts val="1800"/>
                        </a:lnSpc>
                      </a:pPr>
                      <a:r>
                        <a:rPr lang="en-US" sz="1800" b="1" i="0" u="none" strike="noStrike" dirty="0">
                          <a:solidFill>
                            <a:schemeClr val="accent1"/>
                          </a:solidFill>
                          <a:effectLst/>
                          <a:latin typeface="+mn-lt"/>
                        </a:rPr>
                        <a:t>(PARENTS) </a:t>
                      </a:r>
                      <a:r>
                        <a:rPr lang="en-US" sz="1800" b="0" i="0" u="none" strike="noStrike" dirty="0">
                          <a:solidFill>
                            <a:srgbClr val="000000"/>
                          </a:solidFill>
                          <a:effectLst/>
                          <a:latin typeface="+mn-lt"/>
                        </a:rPr>
                        <a:t>Before the coronavirus pandemic, many families needed two incomes to get by – and many single parents were forced to work multiple jobs. Many parents relied on professional early care and education programs just to get through the day. Many of these programs are at risk of closing if they do not get the emergency funding in this proposal to keep them open to help our state’s economy restart and recover.</a:t>
                      </a:r>
                    </a:p>
                  </a:txBody>
                  <a:tcPr marT="4763" marB="0" anchor="ctr"/>
                </a:tc>
                <a:extLst>
                  <a:ext uri="{0D108BD9-81ED-4DB2-BD59-A6C34878D82A}">
                    <a16:rowId xmlns:a16="http://schemas.microsoft.com/office/drawing/2014/main" val="2707061160"/>
                  </a:ext>
                </a:extLst>
              </a:tr>
              <a:tr h="1211104">
                <a:tc>
                  <a:txBody>
                    <a:bodyPr/>
                    <a:lstStyle/>
                    <a:p>
                      <a:pPr algn="just" fontAlgn="ctr">
                        <a:lnSpc>
                          <a:spcPts val="1800"/>
                        </a:lnSpc>
                      </a:pPr>
                      <a:r>
                        <a:rPr lang="en-US" sz="1800" b="1" i="0" u="none" strike="noStrike" dirty="0">
                          <a:solidFill>
                            <a:schemeClr val="accent1"/>
                          </a:solidFill>
                          <a:effectLst/>
                          <a:latin typeface="+mn-lt"/>
                        </a:rPr>
                        <a:t>(BRAIN DEVELOPMENT) </a:t>
                      </a:r>
                      <a:r>
                        <a:rPr lang="en-US" sz="1800" b="0" i="0" u="none" strike="noStrike" dirty="0">
                          <a:solidFill>
                            <a:srgbClr val="000000"/>
                          </a:solidFill>
                          <a:effectLst/>
                          <a:latin typeface="+mn-lt"/>
                        </a:rPr>
                        <a:t>Research shows that a child’s brain develops most dramatically during the first few years of life. During this critical period, a window of opportunity exists to lay the foundation for all of the years that follow.  This proposal protects and expands access to quality early care and education programs so we can prepare more Wisconsin children to learn, grow and succeed.</a:t>
                      </a:r>
                    </a:p>
                  </a:txBody>
                  <a:tcPr marT="4763" marB="0" anchor="ctr"/>
                </a:tc>
                <a:extLst>
                  <a:ext uri="{0D108BD9-81ED-4DB2-BD59-A6C34878D82A}">
                    <a16:rowId xmlns:a16="http://schemas.microsoft.com/office/drawing/2014/main" val="2582704743"/>
                  </a:ext>
                </a:extLst>
              </a:tr>
              <a:tr h="1211104">
                <a:tc>
                  <a:txBody>
                    <a:bodyPr/>
                    <a:lstStyle/>
                    <a:p>
                      <a:pPr algn="just" fontAlgn="ctr">
                        <a:lnSpc>
                          <a:spcPts val="1800"/>
                        </a:lnSpc>
                      </a:pPr>
                      <a:r>
                        <a:rPr lang="en-US" sz="1800" b="1" i="0" u="none" strike="noStrike" dirty="0">
                          <a:solidFill>
                            <a:schemeClr val="accent1"/>
                          </a:solidFill>
                          <a:effectLst/>
                          <a:latin typeface="+mn-lt"/>
                        </a:rPr>
                        <a:t>(WORKING POOR) </a:t>
                      </a:r>
                      <a:r>
                        <a:rPr lang="en-US" sz="1800" b="0" i="0" u="none" strike="noStrike" dirty="0">
                          <a:solidFill>
                            <a:srgbClr val="000000"/>
                          </a:solidFill>
                          <a:effectLst/>
                          <a:latin typeface="+mn-lt"/>
                        </a:rPr>
                        <a:t>Tens of thousands of young children are left out of our current early care and education system because their family makes too much to qualify for a state subsidy, but not nearly enough to afford child care on their own. This proposal helps close this gap and lets more working families enroll their young children in quality early care and education programs to help them learn, grow and succeed.</a:t>
                      </a:r>
                    </a:p>
                  </a:txBody>
                  <a:tcPr marT="4763" marB="0" anchor="ctr"/>
                </a:tc>
                <a:extLst>
                  <a:ext uri="{0D108BD9-81ED-4DB2-BD59-A6C34878D82A}">
                    <a16:rowId xmlns:a16="http://schemas.microsoft.com/office/drawing/2014/main" val="3998893748"/>
                  </a:ext>
                </a:extLst>
              </a:tr>
            </a:tbl>
          </a:graphicData>
        </a:graphic>
      </p:graphicFrame>
      <p:sp>
        <p:nvSpPr>
          <p:cNvPr id="6" name="Title 5">
            <a:extLst>
              <a:ext uri="{FF2B5EF4-FFF2-40B4-BE49-F238E27FC236}">
                <a16:creationId xmlns:a16="http://schemas.microsoft.com/office/drawing/2014/main" id="{8572DB07-D15C-486F-8212-0239C67685C4}"/>
              </a:ext>
            </a:extLst>
          </p:cNvPr>
          <p:cNvSpPr>
            <a:spLocks noGrp="1"/>
          </p:cNvSpPr>
          <p:nvPr>
            <p:ph type="title"/>
          </p:nvPr>
        </p:nvSpPr>
        <p:spPr>
          <a:xfrm>
            <a:off x="1658555" y="222437"/>
            <a:ext cx="8874889" cy="1143000"/>
          </a:xfrm>
        </p:spPr>
        <p:txBody>
          <a:bodyPr/>
          <a:lstStyle/>
          <a:p>
            <a:r>
              <a:rPr lang="en-US" dirty="0"/>
              <a:t>Messaging Supporting Investment in ECE</a:t>
            </a:r>
            <a:br>
              <a:rPr lang="en-US" dirty="0"/>
            </a:br>
            <a:r>
              <a:rPr lang="en-US" sz="2400" i="1" dirty="0"/>
              <a:t>(Ranked in Order of Effectiveness)</a:t>
            </a:r>
            <a:endParaRPr lang="en-US" i="1" dirty="0"/>
          </a:p>
        </p:txBody>
      </p:sp>
    </p:spTree>
    <p:extLst>
      <p:ext uri="{BB962C8B-B14F-4D97-AF65-F5344CB8AC3E}">
        <p14:creationId xmlns:p14="http://schemas.microsoft.com/office/powerpoint/2010/main" val="141051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388A8-D050-4F9B-85A3-7DD95A825E2A}"/>
              </a:ext>
            </a:extLst>
          </p:cNvPr>
          <p:cNvSpPr>
            <a:spLocks noGrp="1"/>
          </p:cNvSpPr>
          <p:nvPr>
            <p:ph type="title"/>
          </p:nvPr>
        </p:nvSpPr>
        <p:spPr>
          <a:xfrm>
            <a:off x="1658557" y="396008"/>
            <a:ext cx="8874506" cy="1143000"/>
          </a:xfrm>
        </p:spPr>
        <p:txBody>
          <a:bodyPr>
            <a:noAutofit/>
          </a:bodyPr>
          <a:lstStyle/>
          <a:p>
            <a:r>
              <a:rPr lang="en-US" sz="2900" dirty="0"/>
              <a:t>Making the Case for Youth Investment Measures: Emerging Themes</a:t>
            </a:r>
          </a:p>
        </p:txBody>
      </p:sp>
      <p:sp>
        <p:nvSpPr>
          <p:cNvPr id="2" name="Text Placeholder 1">
            <a:extLst>
              <a:ext uri="{FF2B5EF4-FFF2-40B4-BE49-F238E27FC236}">
                <a16:creationId xmlns:a16="http://schemas.microsoft.com/office/drawing/2014/main" id="{5F4EAFEC-1030-42B3-84AF-D049988B3E71}"/>
              </a:ext>
            </a:extLst>
          </p:cNvPr>
          <p:cNvSpPr>
            <a:spLocks noGrp="1"/>
          </p:cNvSpPr>
          <p:nvPr>
            <p:ph type="body" sz="quarter" idx="10"/>
          </p:nvPr>
        </p:nvSpPr>
        <p:spPr>
          <a:xfrm>
            <a:off x="1845279" y="1428173"/>
            <a:ext cx="8501062" cy="4652883"/>
          </a:xfrm>
        </p:spPr>
        <p:txBody>
          <a:bodyPr>
            <a:normAutofit/>
          </a:bodyPr>
          <a:lstStyle/>
          <a:p>
            <a:pPr marL="457200" indent="-457200" algn="just">
              <a:spcBef>
                <a:spcPts val="600"/>
              </a:spcBef>
              <a:spcAft>
                <a:spcPts val="600"/>
              </a:spcAft>
              <a:buFont typeface="+mj-lt"/>
              <a:buAutoNum type="arabicParenR"/>
            </a:pPr>
            <a:r>
              <a:rPr lang="en-US" sz="2500" dirty="0"/>
              <a:t>Heightened urgency for addressing pre-existing concerns that affect kids and families: affordable housing, health and safety programs, parks and recreation</a:t>
            </a:r>
          </a:p>
          <a:p>
            <a:pPr marL="457200" indent="-457200" algn="just">
              <a:spcBef>
                <a:spcPts val="600"/>
              </a:spcBef>
              <a:spcAft>
                <a:spcPts val="600"/>
              </a:spcAft>
              <a:buFont typeface="+mj-lt"/>
              <a:buAutoNum type="arabicParenR"/>
            </a:pPr>
            <a:r>
              <a:rPr lang="en-US" sz="2500" dirty="0"/>
              <a:t>Preventing/restoring cuts as opposed to expanding services</a:t>
            </a:r>
          </a:p>
          <a:p>
            <a:pPr marL="457200" indent="-457200" algn="just">
              <a:spcBef>
                <a:spcPts val="600"/>
              </a:spcBef>
              <a:spcAft>
                <a:spcPts val="600"/>
              </a:spcAft>
              <a:buFont typeface="+mj-lt"/>
              <a:buAutoNum type="arabicParenR"/>
            </a:pPr>
            <a:r>
              <a:rPr lang="en-US" sz="2500" dirty="0"/>
              <a:t>Economic ROI of investment in youth may be more salient</a:t>
            </a:r>
          </a:p>
          <a:p>
            <a:pPr marL="457200" indent="-457200" algn="just">
              <a:spcBef>
                <a:spcPts val="600"/>
              </a:spcBef>
              <a:spcAft>
                <a:spcPts val="600"/>
              </a:spcAft>
              <a:buFont typeface="+mj-lt"/>
              <a:buAutoNum type="arabicParenR"/>
            </a:pPr>
            <a:r>
              <a:rPr lang="en-US" sz="2500" dirty="0"/>
              <a:t>Strong support for and appreciation of essential workers – many of whom are parents and in need of additional support</a:t>
            </a:r>
          </a:p>
          <a:p>
            <a:pPr marL="457200" indent="-457200" algn="just">
              <a:spcBef>
                <a:spcPts val="600"/>
              </a:spcBef>
              <a:spcAft>
                <a:spcPts val="600"/>
              </a:spcAft>
              <a:buFont typeface="+mj-lt"/>
              <a:buAutoNum type="arabicParenR"/>
            </a:pPr>
            <a:r>
              <a:rPr lang="en-US" sz="2500" dirty="0"/>
              <a:t>General dissatisfaction with distance learning and loss of youth programming – desire for more and better alternatives</a:t>
            </a:r>
          </a:p>
          <a:p>
            <a:pPr marL="457200" indent="-457200" algn="just">
              <a:spcBef>
                <a:spcPts val="600"/>
              </a:spcBef>
              <a:spcAft>
                <a:spcPts val="600"/>
              </a:spcAft>
              <a:buFont typeface="+mj-lt"/>
              <a:buAutoNum type="arabicParenR"/>
            </a:pPr>
            <a:r>
              <a:rPr lang="en-US" sz="2500" dirty="0"/>
              <a:t>Addressing equity concerns that particularly affect families</a:t>
            </a:r>
          </a:p>
        </p:txBody>
      </p:sp>
    </p:spTree>
    <p:extLst>
      <p:ext uri="{BB962C8B-B14F-4D97-AF65-F5344CB8AC3E}">
        <p14:creationId xmlns:p14="http://schemas.microsoft.com/office/powerpoint/2010/main" val="2146250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3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52" y="449600"/>
            <a:ext cx="9407173" cy="1400530"/>
          </a:xfrm>
        </p:spPr>
        <p:txBody>
          <a:bodyPr/>
          <a:lstStyle/>
          <a:p>
            <a:r>
              <a:rPr lang="en-US" sz="3600" b="1" dirty="0">
                <a:solidFill>
                  <a:srgbClr val="C00000"/>
                </a:solidFill>
              </a:rPr>
              <a:t>FUNDING THE NEXT GENERATION</a:t>
            </a:r>
          </a:p>
        </p:txBody>
      </p:sp>
      <p:sp>
        <p:nvSpPr>
          <p:cNvPr id="3" name="Content Placeholder 2"/>
          <p:cNvSpPr>
            <a:spLocks noGrp="1"/>
          </p:cNvSpPr>
          <p:nvPr>
            <p:ph idx="1"/>
          </p:nvPr>
        </p:nvSpPr>
        <p:spPr>
          <a:xfrm>
            <a:off x="489532" y="1442795"/>
            <a:ext cx="11580044" cy="5696125"/>
          </a:xfrm>
          <a:noFill/>
        </p:spPr>
        <p:txBody>
          <a:bodyPr>
            <a:normAutofit/>
          </a:bodyPr>
          <a:lstStyle/>
          <a:p>
            <a:pPr marL="0" indent="0">
              <a:buNone/>
            </a:pPr>
            <a:r>
              <a:rPr lang="en-US" b="1" dirty="0"/>
              <a:t>FOR TECHNICAL ASSISTANCE AND INFORMATION ON LOCAL DEDICATED FUNDING FOR CHILDREN AND YOUTH, RECORDINGS OF WEBINARS, SUBSCRIBING TO OUR MAILING LIST</a:t>
            </a:r>
          </a:p>
          <a:p>
            <a:r>
              <a:rPr lang="en-US" b="1" dirty="0"/>
              <a:t>Regular general sessions for </a:t>
            </a:r>
            <a:r>
              <a:rPr lang="en-US" b="1" dirty="0" err="1"/>
              <a:t>Californina</a:t>
            </a:r>
            <a:r>
              <a:rPr lang="en-US" b="1" dirty="0"/>
              <a:t> on topics of interest related to strategies and skills of funding measures</a:t>
            </a:r>
          </a:p>
          <a:p>
            <a:r>
              <a:rPr lang="en-US" b="1" dirty="0"/>
              <a:t>Joint sessions of general interest with our national partner – Children’s Funding Project</a:t>
            </a:r>
          </a:p>
          <a:p>
            <a:r>
              <a:rPr lang="en-US" b="1" dirty="0"/>
              <a:t>Cohort, by invitation, of leaders of local coalitions who are planning for measures in 2022 or 2024 and want to be part of a learning community for peer support, access to technical assistance from FNG team, and possibility of campaign funding.</a:t>
            </a:r>
            <a:endParaRPr lang="en-US" sz="3600" b="1" dirty="0"/>
          </a:p>
          <a:p>
            <a:pPr marL="0" indent="0">
              <a:buNone/>
            </a:pPr>
            <a:r>
              <a:rPr lang="en-US" sz="3200" b="1" dirty="0">
                <a:hlinkClick r:id="rId2"/>
              </a:rPr>
              <a:t>Margaret@fundingthenextgeneration.org</a:t>
            </a:r>
            <a:endParaRPr lang="en-US" sz="3200" b="1" dirty="0"/>
          </a:p>
          <a:p>
            <a:pPr marL="0" indent="0">
              <a:buNone/>
            </a:pPr>
            <a:r>
              <a:rPr lang="en-US" sz="3200" b="1" dirty="0"/>
              <a:t>Call – 415-794-4963</a:t>
            </a:r>
          </a:p>
          <a:p>
            <a:pPr marL="0" indent="0">
              <a:buNone/>
            </a:pPr>
            <a:r>
              <a:rPr lang="en-US" sz="3200" dirty="0">
                <a:solidFill>
                  <a:schemeClr val="bg1"/>
                </a:solidFill>
                <a:hlinkClick r:id="rId3"/>
              </a:rPr>
              <a:t>www.fundingthenextgeneration.org</a:t>
            </a:r>
            <a:endParaRPr lang="en-US" sz="3200" dirty="0">
              <a:solidFill>
                <a:schemeClr val="bg1"/>
              </a:solidFill>
            </a:endParaRPr>
          </a:p>
        </p:txBody>
      </p:sp>
      <p:pic>
        <p:nvPicPr>
          <p:cNvPr id="4" name="Picture 3"/>
          <p:cNvPicPr>
            <a:picLocks noChangeAspect="1"/>
          </p:cNvPicPr>
          <p:nvPr/>
        </p:nvPicPr>
        <p:blipFill>
          <a:blip r:embed="rId4"/>
          <a:stretch>
            <a:fillRect/>
          </a:stretch>
        </p:blipFill>
        <p:spPr>
          <a:xfrm>
            <a:off x="10266947" y="12010"/>
            <a:ext cx="1343007" cy="1430785"/>
          </a:xfrm>
          <a:prstGeom prst="rect">
            <a:avLst/>
          </a:prstGeom>
        </p:spPr>
      </p:pic>
    </p:spTree>
    <p:extLst>
      <p:ext uri="{BB962C8B-B14F-4D97-AF65-F5344CB8AC3E}">
        <p14:creationId xmlns:p14="http://schemas.microsoft.com/office/powerpoint/2010/main" val="292203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31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52" y="449600"/>
            <a:ext cx="9407173" cy="1400530"/>
          </a:xfrm>
        </p:spPr>
        <p:txBody>
          <a:bodyPr/>
          <a:lstStyle/>
          <a:p>
            <a:r>
              <a:rPr lang="en-US" sz="3600" b="1" dirty="0">
                <a:solidFill>
                  <a:srgbClr val="C00000"/>
                </a:solidFill>
              </a:rPr>
              <a:t>FUNDING THE NEXT GENERATION</a:t>
            </a:r>
          </a:p>
        </p:txBody>
      </p:sp>
      <p:sp>
        <p:nvSpPr>
          <p:cNvPr id="3" name="Content Placeholder 2"/>
          <p:cNvSpPr>
            <a:spLocks noGrp="1"/>
          </p:cNvSpPr>
          <p:nvPr>
            <p:ph idx="1"/>
          </p:nvPr>
        </p:nvSpPr>
        <p:spPr>
          <a:xfrm>
            <a:off x="480654" y="1442795"/>
            <a:ext cx="10936029" cy="5037904"/>
          </a:xfrm>
          <a:noFill/>
        </p:spPr>
        <p:txBody>
          <a:bodyPr>
            <a:normAutofit fontScale="92500" lnSpcReduction="10000"/>
          </a:bodyPr>
          <a:lstStyle/>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San Joaquin County cannabis tax for children’s services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2"/>
              </a:rPr>
              <a:t>https://xforsanjoaquin.com/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Alameda County sales tax for early care and education </a:t>
            </a:r>
            <a:r>
              <a:rPr lang="en-US" sz="2400" dirty="0">
                <a:effectLst/>
                <a:latin typeface="Calibri" panose="020F0502020204030204" pitchFamily="34" charset="0"/>
                <a:ea typeface="Calibri" panose="020F0502020204030204" pitchFamily="34" charset="0"/>
                <a:cs typeface="Times New Roman" panose="02020603050405020304" pitchFamily="18" charset="0"/>
                <a:hlinkClick r:id="rId3"/>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hlinkClick r:id="rId4"/>
              </a:rPr>
              <a:t>https://www.fundingthenextgeneration.org/nextgenwp/wp-content/uploads/2021/01/Alameda-Measure-C-FAQ-Final.pdf</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Sonoma sales tax for mental health and homelessness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https://www.yesonoforsonomacounty.org/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Long Beach oil tax for youth development and general purposes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https://www.yesonus.com/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Sacramento budget set-aside for youth fund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7"/>
              </a:rPr>
              <a:t>https://sackidsfirst.org/</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Los Angeles budget set-aside for community reinvestment and alternatives to incarceration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8"/>
              </a:rPr>
              <a:t>https://yesonj.reimagine.la/</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San Diego campaign for CARES funding for early care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9"/>
              </a:rPr>
              <a:t>https://www.fundingthenextgeneration.org/nextgenwp/wp-content/uploads/2021/01/San-Diego-ECE-Advocacy-Summary.pdf</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Pomona organization mounting campaign for funding for youth - </a:t>
            </a:r>
            <a:r>
              <a:rPr lang="en-US" sz="2400" u="sng"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https://www.genteorganizada.org/</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3600" dirty="0">
              <a:solidFill>
                <a:schemeClr val="bg1"/>
              </a:solidFill>
            </a:endParaRPr>
          </a:p>
        </p:txBody>
      </p:sp>
      <p:pic>
        <p:nvPicPr>
          <p:cNvPr id="4" name="Picture 3"/>
          <p:cNvPicPr>
            <a:picLocks noChangeAspect="1"/>
          </p:cNvPicPr>
          <p:nvPr/>
        </p:nvPicPr>
        <p:blipFill>
          <a:blip r:embed="rId11"/>
          <a:stretch>
            <a:fillRect/>
          </a:stretch>
        </p:blipFill>
        <p:spPr>
          <a:xfrm>
            <a:off x="10266947" y="12010"/>
            <a:ext cx="1343007" cy="1430785"/>
          </a:xfrm>
          <a:prstGeom prst="rect">
            <a:avLst/>
          </a:prstGeom>
        </p:spPr>
      </p:pic>
    </p:spTree>
    <p:extLst>
      <p:ext uri="{BB962C8B-B14F-4D97-AF65-F5344CB8AC3E}">
        <p14:creationId xmlns:p14="http://schemas.microsoft.com/office/powerpoint/2010/main" val="370725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November Election</a:t>
            </a:r>
          </a:p>
        </p:txBody>
      </p:sp>
    </p:spTree>
    <p:extLst>
      <p:ext uri="{BB962C8B-B14F-4D97-AF65-F5344CB8AC3E}">
        <p14:creationId xmlns:p14="http://schemas.microsoft.com/office/powerpoint/2010/main" val="419316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B1103F-B998-4A3A-8615-C944EBC361EF}"/>
              </a:ext>
            </a:extLst>
          </p:cNvPr>
          <p:cNvSpPr>
            <a:spLocks noGrp="1"/>
          </p:cNvSpPr>
          <p:nvPr>
            <p:ph type="body" sz="quarter" idx="10"/>
          </p:nvPr>
        </p:nvSpPr>
        <p:spPr/>
        <p:txBody>
          <a:bodyPr/>
          <a:lstStyle/>
          <a:p>
            <a:r>
              <a:rPr lang="en-US" dirty="0"/>
              <a:t>From Michael Coleman, CaliforniaCityFinance.com</a:t>
            </a:r>
          </a:p>
        </p:txBody>
      </p:sp>
      <p:graphicFrame>
        <p:nvGraphicFramePr>
          <p:cNvPr id="9" name="Chart 8">
            <a:extLst>
              <a:ext uri="{FF2B5EF4-FFF2-40B4-BE49-F238E27FC236}">
                <a16:creationId xmlns:a16="http://schemas.microsoft.com/office/drawing/2014/main" id="{AC7E5BEB-BFEB-46A1-A92C-5066D4E2251A}"/>
              </a:ext>
            </a:extLst>
          </p:cNvPr>
          <p:cNvGraphicFramePr/>
          <p:nvPr/>
        </p:nvGraphicFramePr>
        <p:xfrm>
          <a:off x="1589315" y="1735494"/>
          <a:ext cx="9013370" cy="4469362"/>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 Box 4">
            <a:extLst>
              <a:ext uri="{FF2B5EF4-FFF2-40B4-BE49-F238E27FC236}">
                <a16:creationId xmlns:a16="http://schemas.microsoft.com/office/drawing/2014/main" id="{10A16881-35F8-4107-8C2D-CD99D26BE7FF}"/>
              </a:ext>
            </a:extLst>
          </p:cNvPr>
          <p:cNvSpPr txBox="1"/>
          <p:nvPr/>
        </p:nvSpPr>
        <p:spPr>
          <a:xfrm>
            <a:off x="2406924" y="4290335"/>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103</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(54%)</a:t>
            </a:r>
          </a:p>
        </p:txBody>
      </p:sp>
      <p:sp>
        <p:nvSpPr>
          <p:cNvPr id="29" name="Text Box 5">
            <a:extLst>
              <a:ext uri="{FF2B5EF4-FFF2-40B4-BE49-F238E27FC236}">
                <a16:creationId xmlns:a16="http://schemas.microsoft.com/office/drawing/2014/main" id="{899CA854-4B0C-4627-AFEC-21DF664AD867}"/>
              </a:ext>
            </a:extLst>
          </p:cNvPr>
          <p:cNvSpPr txBox="1"/>
          <p:nvPr/>
        </p:nvSpPr>
        <p:spPr>
          <a:xfrm>
            <a:off x="2935561" y="3430067"/>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204</a:t>
            </a:r>
          </a:p>
          <a:p>
            <a:pPr algn="ctr" defTabSz="457200">
              <a:lnSpc>
                <a:spcPct val="115000"/>
              </a:lnSpc>
            </a:pPr>
            <a:r>
              <a:rPr lang="en-US" sz="1400">
                <a:solidFill>
                  <a:srgbClr val="C00000"/>
                </a:solidFill>
                <a:latin typeface="Calibri" panose="020F0502020204030204" pitchFamily="34" charset="0"/>
                <a:ea typeface="Times New Roman" panose="02020603050405020304" pitchFamily="18" charset="0"/>
                <a:cs typeface="Times New Roman" panose="02020603050405020304" pitchFamily="18" charset="0"/>
              </a:rPr>
              <a:t>(65%)</a:t>
            </a:r>
          </a:p>
        </p:txBody>
      </p:sp>
      <p:sp>
        <p:nvSpPr>
          <p:cNvPr id="30" name="Text Box 7">
            <a:extLst>
              <a:ext uri="{FF2B5EF4-FFF2-40B4-BE49-F238E27FC236}">
                <a16:creationId xmlns:a16="http://schemas.microsoft.com/office/drawing/2014/main" id="{A21B486D-1BE2-44F8-8135-5B84200BA8E6}"/>
              </a:ext>
            </a:extLst>
          </p:cNvPr>
          <p:cNvSpPr txBox="1"/>
          <p:nvPr/>
        </p:nvSpPr>
        <p:spPr>
          <a:xfrm>
            <a:off x="3405117" y="4490842"/>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78</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(67%)</a:t>
            </a:r>
          </a:p>
        </p:txBody>
      </p:sp>
      <p:sp>
        <p:nvSpPr>
          <p:cNvPr id="31" name="Text Box 8">
            <a:extLst>
              <a:ext uri="{FF2B5EF4-FFF2-40B4-BE49-F238E27FC236}">
                <a16:creationId xmlns:a16="http://schemas.microsoft.com/office/drawing/2014/main" id="{646B5CD6-A269-41D2-8019-EB4E4907ED34}"/>
              </a:ext>
            </a:extLst>
          </p:cNvPr>
          <p:cNvSpPr txBox="1"/>
          <p:nvPr/>
        </p:nvSpPr>
        <p:spPr>
          <a:xfrm>
            <a:off x="3916636" y="3259493"/>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233</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(76%)</a:t>
            </a:r>
          </a:p>
        </p:txBody>
      </p:sp>
      <p:sp>
        <p:nvSpPr>
          <p:cNvPr id="32" name="Text Box 9">
            <a:extLst>
              <a:ext uri="{FF2B5EF4-FFF2-40B4-BE49-F238E27FC236}">
                <a16:creationId xmlns:a16="http://schemas.microsoft.com/office/drawing/2014/main" id="{3CFE3C99-FD8B-418B-B139-F189554B266E}"/>
              </a:ext>
            </a:extLst>
          </p:cNvPr>
          <p:cNvSpPr txBox="1"/>
          <p:nvPr/>
        </p:nvSpPr>
        <p:spPr>
          <a:xfrm>
            <a:off x="4403310" y="4490842"/>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79</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(73%)</a:t>
            </a:r>
          </a:p>
        </p:txBody>
      </p:sp>
      <p:sp>
        <p:nvSpPr>
          <p:cNvPr id="33" name="Text Box 10">
            <a:extLst>
              <a:ext uri="{FF2B5EF4-FFF2-40B4-BE49-F238E27FC236}">
                <a16:creationId xmlns:a16="http://schemas.microsoft.com/office/drawing/2014/main" id="{0BE7A40F-9925-4D61-A3C9-CC14EE2F3FCC}"/>
              </a:ext>
            </a:extLst>
          </p:cNvPr>
          <p:cNvSpPr txBox="1"/>
          <p:nvPr/>
        </p:nvSpPr>
        <p:spPr>
          <a:xfrm>
            <a:off x="4900931" y="3621831"/>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a:solidFill>
                  <a:srgbClr val="C00000"/>
                </a:solidFill>
                <a:latin typeface="Calibri" panose="020F0502020204030204" pitchFamily="34" charset="0"/>
                <a:ea typeface="Times New Roman" panose="02020603050405020304" pitchFamily="18" charset="0"/>
                <a:cs typeface="Times New Roman" panose="02020603050405020304" pitchFamily="18" charset="0"/>
              </a:rPr>
              <a:t>191</a:t>
            </a:r>
          </a:p>
          <a:p>
            <a:pPr algn="ctr" defTabSz="457200">
              <a:lnSpc>
                <a:spcPct val="115000"/>
              </a:lnSpc>
            </a:pPr>
            <a:r>
              <a:rPr lang="en-US" sz="1400">
                <a:solidFill>
                  <a:srgbClr val="C00000"/>
                </a:solidFill>
                <a:latin typeface="Calibri" panose="020F0502020204030204" pitchFamily="34" charset="0"/>
                <a:ea typeface="Times New Roman" panose="02020603050405020304" pitchFamily="18" charset="0"/>
                <a:cs typeface="Times New Roman" panose="02020603050405020304" pitchFamily="18" charset="0"/>
              </a:rPr>
              <a:t>(59%)</a:t>
            </a:r>
          </a:p>
        </p:txBody>
      </p:sp>
      <p:sp>
        <p:nvSpPr>
          <p:cNvPr id="34" name="Text Box 11">
            <a:extLst>
              <a:ext uri="{FF2B5EF4-FFF2-40B4-BE49-F238E27FC236}">
                <a16:creationId xmlns:a16="http://schemas.microsoft.com/office/drawing/2014/main" id="{59AA98F8-3FD7-4C4F-ABE3-A15FBBBB5FCB}"/>
              </a:ext>
            </a:extLst>
          </p:cNvPr>
          <p:cNvSpPr txBox="1"/>
          <p:nvPr/>
        </p:nvSpPr>
        <p:spPr>
          <a:xfrm>
            <a:off x="5401503" y="4395009"/>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87</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(67%)</a:t>
            </a:r>
          </a:p>
        </p:txBody>
      </p:sp>
      <p:sp>
        <p:nvSpPr>
          <p:cNvPr id="35" name="Text Box 12">
            <a:extLst>
              <a:ext uri="{FF2B5EF4-FFF2-40B4-BE49-F238E27FC236}">
                <a16:creationId xmlns:a16="http://schemas.microsoft.com/office/drawing/2014/main" id="{D51057CD-9191-43A1-BC7C-3CDDF64A4C24}"/>
              </a:ext>
            </a:extLst>
          </p:cNvPr>
          <p:cNvSpPr txBox="1"/>
          <p:nvPr/>
        </p:nvSpPr>
        <p:spPr>
          <a:xfrm>
            <a:off x="5882006" y="3210992"/>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240</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(74%)</a:t>
            </a:r>
          </a:p>
        </p:txBody>
      </p:sp>
      <p:sp>
        <p:nvSpPr>
          <p:cNvPr id="36" name="Text Box 13">
            <a:extLst>
              <a:ext uri="{FF2B5EF4-FFF2-40B4-BE49-F238E27FC236}">
                <a16:creationId xmlns:a16="http://schemas.microsoft.com/office/drawing/2014/main" id="{148589F6-300F-46D8-AD96-6ABA79D87742}"/>
              </a:ext>
            </a:extLst>
          </p:cNvPr>
          <p:cNvSpPr txBox="1"/>
          <p:nvPr/>
        </p:nvSpPr>
        <p:spPr>
          <a:xfrm>
            <a:off x="6384776" y="4432917"/>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85</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(77%)</a:t>
            </a:r>
          </a:p>
        </p:txBody>
      </p:sp>
      <p:sp>
        <p:nvSpPr>
          <p:cNvPr id="37" name="Text Box 14">
            <a:extLst>
              <a:ext uri="{FF2B5EF4-FFF2-40B4-BE49-F238E27FC236}">
                <a16:creationId xmlns:a16="http://schemas.microsoft.com/office/drawing/2014/main" id="{2D813845-6081-4CE8-A3F1-DE1CD3C30C63}"/>
              </a:ext>
            </a:extLst>
          </p:cNvPr>
          <p:cNvSpPr txBox="1"/>
          <p:nvPr/>
        </p:nvSpPr>
        <p:spPr>
          <a:xfrm>
            <a:off x="6863081" y="3031670"/>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268</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(71%)</a:t>
            </a:r>
          </a:p>
        </p:txBody>
      </p:sp>
      <p:sp>
        <p:nvSpPr>
          <p:cNvPr id="38" name="Text Box 15">
            <a:extLst>
              <a:ext uri="{FF2B5EF4-FFF2-40B4-BE49-F238E27FC236}">
                <a16:creationId xmlns:a16="http://schemas.microsoft.com/office/drawing/2014/main" id="{B3C27B42-524E-45E2-988C-1DFE16259F1F}"/>
              </a:ext>
            </a:extLst>
          </p:cNvPr>
          <p:cNvSpPr txBox="1"/>
          <p:nvPr/>
        </p:nvSpPr>
        <p:spPr>
          <a:xfrm>
            <a:off x="7365819" y="4373917"/>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89</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(81%)</a:t>
            </a:r>
          </a:p>
        </p:txBody>
      </p:sp>
      <p:sp>
        <p:nvSpPr>
          <p:cNvPr id="39" name="Text Box 16">
            <a:extLst>
              <a:ext uri="{FF2B5EF4-FFF2-40B4-BE49-F238E27FC236}">
                <a16:creationId xmlns:a16="http://schemas.microsoft.com/office/drawing/2014/main" id="{9DDAE519-3243-4E63-9CCC-A3B3C102E1E5}"/>
              </a:ext>
            </a:extLst>
          </p:cNvPr>
          <p:cNvSpPr txBox="1"/>
          <p:nvPr/>
        </p:nvSpPr>
        <p:spPr>
          <a:xfrm>
            <a:off x="7892364" y="1901402"/>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430</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(83%)</a:t>
            </a:r>
          </a:p>
        </p:txBody>
      </p:sp>
      <p:sp>
        <p:nvSpPr>
          <p:cNvPr id="40" name="Text Box 17">
            <a:extLst>
              <a:ext uri="{FF2B5EF4-FFF2-40B4-BE49-F238E27FC236}">
                <a16:creationId xmlns:a16="http://schemas.microsoft.com/office/drawing/2014/main" id="{6BD85998-E2D9-4534-8732-393E73B95712}"/>
              </a:ext>
            </a:extLst>
          </p:cNvPr>
          <p:cNvSpPr txBox="1"/>
          <p:nvPr/>
        </p:nvSpPr>
        <p:spPr>
          <a:xfrm>
            <a:off x="8359904" y="4200622"/>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a:solidFill>
                  <a:srgbClr val="C00000"/>
                </a:solidFill>
                <a:latin typeface="Calibri" panose="020F0502020204030204" pitchFamily="34" charset="0"/>
                <a:ea typeface="Times New Roman" panose="02020603050405020304" pitchFamily="18" charset="0"/>
                <a:cs typeface="Times New Roman" panose="02020603050405020304" pitchFamily="18" charset="0"/>
              </a:rPr>
              <a:t>111</a:t>
            </a:r>
          </a:p>
          <a:p>
            <a:pPr algn="ctr" defTabSz="457200">
              <a:lnSpc>
                <a:spcPct val="115000"/>
              </a:lnSpc>
            </a:pPr>
            <a:r>
              <a:rPr lang="en-US" sz="140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(77%)</a:t>
            </a:r>
          </a:p>
        </p:txBody>
      </p:sp>
      <p:sp>
        <p:nvSpPr>
          <p:cNvPr id="41" name="Text Box 18">
            <a:extLst>
              <a:ext uri="{FF2B5EF4-FFF2-40B4-BE49-F238E27FC236}">
                <a16:creationId xmlns:a16="http://schemas.microsoft.com/office/drawing/2014/main" id="{28185082-71BE-4F06-9D11-468E84D68834}"/>
              </a:ext>
            </a:extLst>
          </p:cNvPr>
          <p:cNvSpPr txBox="1"/>
          <p:nvPr/>
        </p:nvSpPr>
        <p:spPr>
          <a:xfrm>
            <a:off x="8850976" y="2101815"/>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386</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(79%)</a:t>
            </a:r>
          </a:p>
        </p:txBody>
      </p:sp>
      <p:sp>
        <p:nvSpPr>
          <p:cNvPr id="42" name="Text Box 19">
            <a:extLst>
              <a:ext uri="{FF2B5EF4-FFF2-40B4-BE49-F238E27FC236}">
                <a16:creationId xmlns:a16="http://schemas.microsoft.com/office/drawing/2014/main" id="{FF585B2C-5CB3-4F36-B841-B9D94A2808AC}"/>
              </a:ext>
            </a:extLst>
          </p:cNvPr>
          <p:cNvSpPr txBox="1"/>
          <p:nvPr/>
        </p:nvSpPr>
        <p:spPr>
          <a:xfrm>
            <a:off x="9333362" y="3253952"/>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238</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(40%)</a:t>
            </a:r>
          </a:p>
        </p:txBody>
      </p:sp>
      <p:sp>
        <p:nvSpPr>
          <p:cNvPr id="43" name="Text Box 20">
            <a:extLst>
              <a:ext uri="{FF2B5EF4-FFF2-40B4-BE49-F238E27FC236}">
                <a16:creationId xmlns:a16="http://schemas.microsoft.com/office/drawing/2014/main" id="{351B3FBE-F591-4339-8AAE-D59D50951B5B}"/>
              </a:ext>
            </a:extLst>
          </p:cNvPr>
          <p:cNvSpPr txBox="1"/>
          <p:nvPr/>
        </p:nvSpPr>
        <p:spPr>
          <a:xfrm>
            <a:off x="9854974" y="3034877"/>
            <a:ext cx="619125" cy="438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260</a:t>
            </a:r>
          </a:p>
          <a:p>
            <a:pPr algn="ctr" defTabSz="457200">
              <a:lnSpc>
                <a:spcPct val="115000"/>
              </a:lnSpc>
            </a:pPr>
            <a:r>
              <a:rPr lang="en-US" sz="1400"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(76%)</a:t>
            </a:r>
          </a:p>
        </p:txBody>
      </p:sp>
      <p:sp>
        <p:nvSpPr>
          <p:cNvPr id="20" name="Title 2">
            <a:extLst>
              <a:ext uri="{FF2B5EF4-FFF2-40B4-BE49-F238E27FC236}">
                <a16:creationId xmlns:a16="http://schemas.microsoft.com/office/drawing/2014/main" id="{B86F19D3-B4A1-488F-B881-A7E0770E9533}"/>
              </a:ext>
            </a:extLst>
          </p:cNvPr>
          <p:cNvSpPr>
            <a:spLocks noGrp="1"/>
          </p:cNvSpPr>
          <p:nvPr>
            <p:ph type="title"/>
          </p:nvPr>
        </p:nvSpPr>
        <p:spPr>
          <a:xfrm>
            <a:off x="2420258" y="322586"/>
            <a:ext cx="7351485" cy="1143000"/>
          </a:xfrm>
        </p:spPr>
        <p:txBody>
          <a:bodyPr>
            <a:noAutofit/>
          </a:bodyPr>
          <a:lstStyle/>
          <a:p>
            <a:r>
              <a:rPr lang="en-US" dirty="0"/>
              <a:t>After a lousy showing in March, California revenue measures rebounded well in November.</a:t>
            </a:r>
          </a:p>
        </p:txBody>
      </p:sp>
    </p:spTree>
    <p:extLst>
      <p:ext uri="{BB962C8B-B14F-4D97-AF65-F5344CB8AC3E}">
        <p14:creationId xmlns:p14="http://schemas.microsoft.com/office/powerpoint/2010/main" val="392024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388A8-D050-4F9B-85A3-7DD95A825E2A}"/>
              </a:ext>
            </a:extLst>
          </p:cNvPr>
          <p:cNvSpPr>
            <a:spLocks noGrp="1"/>
          </p:cNvSpPr>
          <p:nvPr>
            <p:ph type="title"/>
          </p:nvPr>
        </p:nvSpPr>
        <p:spPr>
          <a:xfrm>
            <a:off x="2813103" y="326120"/>
            <a:ext cx="6386317" cy="1143000"/>
          </a:xfrm>
        </p:spPr>
        <p:txBody>
          <a:bodyPr>
            <a:noAutofit/>
          </a:bodyPr>
          <a:lstStyle/>
          <a:p>
            <a:r>
              <a:rPr lang="en-US" dirty="0"/>
              <a:t>As usual, local general taxes tended to fare the best.</a:t>
            </a:r>
          </a:p>
        </p:txBody>
      </p:sp>
      <p:sp>
        <p:nvSpPr>
          <p:cNvPr id="2" name="Text Placeholder 1">
            <a:extLst>
              <a:ext uri="{FF2B5EF4-FFF2-40B4-BE49-F238E27FC236}">
                <a16:creationId xmlns:a16="http://schemas.microsoft.com/office/drawing/2014/main" id="{2E65AD65-2206-4969-A2B5-7EEF94BFD6D0}"/>
              </a:ext>
            </a:extLst>
          </p:cNvPr>
          <p:cNvSpPr>
            <a:spLocks noGrp="1"/>
          </p:cNvSpPr>
          <p:nvPr>
            <p:ph type="body" sz="quarter" idx="10"/>
          </p:nvPr>
        </p:nvSpPr>
        <p:spPr/>
        <p:txBody>
          <a:bodyPr/>
          <a:lstStyle/>
          <a:p>
            <a:r>
              <a:rPr lang="en-US" dirty="0"/>
              <a:t>From Michael Coleman, CaliforniaCityFinance.com</a:t>
            </a:r>
          </a:p>
        </p:txBody>
      </p:sp>
      <p:graphicFrame>
        <p:nvGraphicFramePr>
          <p:cNvPr id="4" name="Table 5">
            <a:extLst>
              <a:ext uri="{FF2B5EF4-FFF2-40B4-BE49-F238E27FC236}">
                <a16:creationId xmlns:a16="http://schemas.microsoft.com/office/drawing/2014/main" id="{635E769B-14BB-45BD-9C7F-0948326BE637}"/>
              </a:ext>
            </a:extLst>
          </p:cNvPr>
          <p:cNvGraphicFramePr>
            <a:graphicFrameLocks noGrp="1"/>
          </p:cNvGraphicFramePr>
          <p:nvPr/>
        </p:nvGraphicFramePr>
        <p:xfrm>
          <a:off x="1855238" y="1926785"/>
          <a:ext cx="8481524" cy="4389120"/>
        </p:xfrm>
        <a:graphic>
          <a:graphicData uri="http://schemas.openxmlformats.org/drawingml/2006/table">
            <a:tbl>
              <a:tblPr firstRow="1" bandRow="1">
                <a:tableStyleId>{93296810-A885-4BE3-A3E7-6D5BEEA58F35}</a:tableStyleId>
              </a:tblPr>
              <a:tblGrid>
                <a:gridCol w="4901005">
                  <a:extLst>
                    <a:ext uri="{9D8B030D-6E8A-4147-A177-3AD203B41FA5}">
                      <a16:colId xmlns:a16="http://schemas.microsoft.com/office/drawing/2014/main" val="963155668"/>
                    </a:ext>
                  </a:extLst>
                </a:gridCol>
                <a:gridCol w="891169">
                  <a:extLst>
                    <a:ext uri="{9D8B030D-6E8A-4147-A177-3AD203B41FA5}">
                      <a16:colId xmlns:a16="http://schemas.microsoft.com/office/drawing/2014/main" val="3107741590"/>
                    </a:ext>
                  </a:extLst>
                </a:gridCol>
                <a:gridCol w="891169">
                  <a:extLst>
                    <a:ext uri="{9D8B030D-6E8A-4147-A177-3AD203B41FA5}">
                      <a16:colId xmlns:a16="http://schemas.microsoft.com/office/drawing/2014/main" val="879450224"/>
                    </a:ext>
                  </a:extLst>
                </a:gridCol>
                <a:gridCol w="1798181">
                  <a:extLst>
                    <a:ext uri="{9D8B030D-6E8A-4147-A177-3AD203B41FA5}">
                      <a16:colId xmlns:a16="http://schemas.microsoft.com/office/drawing/2014/main" val="3375511902"/>
                    </a:ext>
                  </a:extLst>
                </a:gridCol>
              </a:tblGrid>
              <a:tr h="0">
                <a:tc>
                  <a:txBody>
                    <a:bodyPr/>
                    <a:lstStyle/>
                    <a:p>
                      <a:pPr algn="ctr"/>
                      <a:r>
                        <a:rPr lang="en-US" sz="2000" dirty="0"/>
                        <a:t>Measure</a:t>
                      </a:r>
                    </a:p>
                  </a:txBody>
                  <a:tcPr marT="91440" marB="91440" anchor="ctr">
                    <a:solidFill>
                      <a:schemeClr val="accent1"/>
                    </a:solidFill>
                  </a:tcPr>
                </a:tc>
                <a:tc>
                  <a:txBody>
                    <a:bodyPr/>
                    <a:lstStyle/>
                    <a:p>
                      <a:pPr algn="ctr"/>
                      <a:r>
                        <a:rPr lang="en-US" sz="2000" dirty="0"/>
                        <a:t>Total</a:t>
                      </a:r>
                    </a:p>
                  </a:txBody>
                  <a:tcPr marT="91440" marB="91440" anchor="ctr">
                    <a:solidFill>
                      <a:schemeClr val="accent1"/>
                    </a:solidFill>
                  </a:tcPr>
                </a:tc>
                <a:tc>
                  <a:txBody>
                    <a:bodyPr/>
                    <a:lstStyle/>
                    <a:p>
                      <a:pPr algn="ctr"/>
                      <a:r>
                        <a:rPr lang="en-US" sz="2000" dirty="0"/>
                        <a:t>Pass</a:t>
                      </a:r>
                    </a:p>
                  </a:txBody>
                  <a:tcPr marT="91440" marB="91440" anchor="ctr">
                    <a:solidFill>
                      <a:schemeClr val="accent1"/>
                    </a:solidFill>
                  </a:tcPr>
                </a:tc>
                <a:tc>
                  <a:txBody>
                    <a:bodyPr/>
                    <a:lstStyle/>
                    <a:p>
                      <a:pPr algn="ctr"/>
                      <a:r>
                        <a:rPr lang="en-US" sz="2000" dirty="0"/>
                        <a:t>Passing %</a:t>
                      </a:r>
                    </a:p>
                  </a:txBody>
                  <a:tcPr marT="91440" marB="91440" anchor="ctr">
                    <a:solidFill>
                      <a:schemeClr val="accent1"/>
                    </a:solidFill>
                  </a:tcPr>
                </a:tc>
                <a:extLst>
                  <a:ext uri="{0D108BD9-81ED-4DB2-BD59-A6C34878D82A}">
                    <a16:rowId xmlns:a16="http://schemas.microsoft.com/office/drawing/2014/main" val="3055631744"/>
                  </a:ext>
                </a:extLst>
              </a:tr>
              <a:tr h="0">
                <a:tc>
                  <a:txBody>
                    <a:bodyPr/>
                    <a:lstStyle/>
                    <a:p>
                      <a:pPr algn="l"/>
                      <a:r>
                        <a:rPr lang="en-US" sz="2000" dirty="0"/>
                        <a:t>City General Tax (Majority Vote)</a:t>
                      </a:r>
                    </a:p>
                  </a:txBody>
                  <a:tcPr marT="91440" marB="91440" anchor="ctr"/>
                </a:tc>
                <a:tc>
                  <a:txBody>
                    <a:bodyPr/>
                    <a:lstStyle/>
                    <a:p>
                      <a:pPr algn="ctr"/>
                      <a:r>
                        <a:rPr lang="en-US" sz="2000" dirty="0"/>
                        <a:t>132</a:t>
                      </a:r>
                    </a:p>
                  </a:txBody>
                  <a:tcPr marT="91440" marB="91440" anchor="ctr"/>
                </a:tc>
                <a:tc>
                  <a:txBody>
                    <a:bodyPr/>
                    <a:lstStyle/>
                    <a:p>
                      <a:pPr algn="ctr"/>
                      <a:r>
                        <a:rPr lang="en-US" sz="2000" dirty="0"/>
                        <a:t>108</a:t>
                      </a:r>
                    </a:p>
                  </a:txBody>
                  <a:tcPr marT="91440" marB="91440" anchor="ctr"/>
                </a:tc>
                <a:tc>
                  <a:txBody>
                    <a:bodyPr/>
                    <a:lstStyle/>
                    <a:p>
                      <a:pPr algn="ctr"/>
                      <a:r>
                        <a:rPr lang="en-US" sz="2000" dirty="0"/>
                        <a:t>82%</a:t>
                      </a:r>
                    </a:p>
                  </a:txBody>
                  <a:tcPr marT="91440" marB="91440" anchor="ctr"/>
                </a:tc>
                <a:extLst>
                  <a:ext uri="{0D108BD9-81ED-4DB2-BD59-A6C34878D82A}">
                    <a16:rowId xmlns:a16="http://schemas.microsoft.com/office/drawing/2014/main" val="2891926615"/>
                  </a:ext>
                </a:extLst>
              </a:tr>
              <a:tr h="0">
                <a:tc>
                  <a:txBody>
                    <a:bodyPr/>
                    <a:lstStyle/>
                    <a:p>
                      <a:pPr algn="l"/>
                      <a:r>
                        <a:rPr lang="en-US" sz="2000" dirty="0"/>
                        <a:t>County General Tax (Majority Vote)</a:t>
                      </a:r>
                    </a:p>
                  </a:txBody>
                  <a:tcPr marT="91440" marB="91440" anchor="ctr"/>
                </a:tc>
                <a:tc>
                  <a:txBody>
                    <a:bodyPr/>
                    <a:lstStyle/>
                    <a:p>
                      <a:pPr algn="ctr"/>
                      <a:r>
                        <a:rPr lang="en-US" sz="2000" dirty="0"/>
                        <a:t>8</a:t>
                      </a:r>
                    </a:p>
                  </a:txBody>
                  <a:tcPr marT="91440" marB="91440" anchor="ctr"/>
                </a:tc>
                <a:tc>
                  <a:txBody>
                    <a:bodyPr/>
                    <a:lstStyle/>
                    <a:p>
                      <a:pPr algn="ctr"/>
                      <a:r>
                        <a:rPr lang="en-US" sz="2000" dirty="0"/>
                        <a:t>8</a:t>
                      </a:r>
                    </a:p>
                  </a:txBody>
                  <a:tcPr marT="91440" marB="91440" anchor="ctr"/>
                </a:tc>
                <a:tc>
                  <a:txBody>
                    <a:bodyPr/>
                    <a:lstStyle/>
                    <a:p>
                      <a:pPr algn="ctr"/>
                      <a:r>
                        <a:rPr lang="en-US" sz="2000" dirty="0"/>
                        <a:t>100%</a:t>
                      </a:r>
                    </a:p>
                  </a:txBody>
                  <a:tcPr marT="91440" marB="91440" anchor="ctr"/>
                </a:tc>
                <a:extLst>
                  <a:ext uri="{0D108BD9-81ED-4DB2-BD59-A6C34878D82A}">
                    <a16:rowId xmlns:a16="http://schemas.microsoft.com/office/drawing/2014/main" val="3896854743"/>
                  </a:ext>
                </a:extLst>
              </a:tr>
              <a:tr h="0">
                <a:tc>
                  <a:txBody>
                    <a:bodyPr/>
                    <a:lstStyle/>
                    <a:p>
                      <a:pPr algn="l"/>
                      <a:r>
                        <a:rPr lang="en-US" sz="2000" dirty="0"/>
                        <a:t>City Special Tax or G.O. Bond (2/3 Vote)</a:t>
                      </a:r>
                    </a:p>
                  </a:txBody>
                  <a:tcPr marT="91440" marB="91440" anchor="ctr"/>
                </a:tc>
                <a:tc>
                  <a:txBody>
                    <a:bodyPr/>
                    <a:lstStyle/>
                    <a:p>
                      <a:pPr algn="ctr"/>
                      <a:r>
                        <a:rPr lang="en-US" sz="2000" dirty="0"/>
                        <a:t>14</a:t>
                      </a:r>
                    </a:p>
                  </a:txBody>
                  <a:tcPr marT="91440" marB="91440" anchor="ctr"/>
                </a:tc>
                <a:tc>
                  <a:txBody>
                    <a:bodyPr/>
                    <a:lstStyle/>
                    <a:p>
                      <a:pPr algn="ctr"/>
                      <a:r>
                        <a:rPr lang="en-US" sz="2000" dirty="0"/>
                        <a:t>6</a:t>
                      </a:r>
                    </a:p>
                  </a:txBody>
                  <a:tcPr marT="91440" marB="91440" anchor="ctr"/>
                </a:tc>
                <a:tc>
                  <a:txBody>
                    <a:bodyPr/>
                    <a:lstStyle/>
                    <a:p>
                      <a:pPr algn="ctr"/>
                      <a:r>
                        <a:rPr lang="en-US" sz="2000" dirty="0"/>
                        <a:t>43%</a:t>
                      </a:r>
                    </a:p>
                  </a:txBody>
                  <a:tcPr marT="91440" marB="91440" anchor="ctr"/>
                </a:tc>
                <a:extLst>
                  <a:ext uri="{0D108BD9-81ED-4DB2-BD59-A6C34878D82A}">
                    <a16:rowId xmlns:a16="http://schemas.microsoft.com/office/drawing/2014/main" val="419503565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County Special Tax or G.O. Bond (2/3 Vote)</a:t>
                      </a:r>
                    </a:p>
                  </a:txBody>
                  <a:tcPr marT="91440" marB="91440" anchor="ctr"/>
                </a:tc>
                <a:tc>
                  <a:txBody>
                    <a:bodyPr/>
                    <a:lstStyle/>
                    <a:p>
                      <a:pPr algn="ctr"/>
                      <a:r>
                        <a:rPr lang="en-US" sz="2000" dirty="0"/>
                        <a:t>8</a:t>
                      </a:r>
                    </a:p>
                  </a:txBody>
                  <a:tcPr marT="91440" marB="91440" anchor="ctr"/>
                </a:tc>
                <a:tc>
                  <a:txBody>
                    <a:bodyPr/>
                    <a:lstStyle/>
                    <a:p>
                      <a:pPr algn="ctr"/>
                      <a:r>
                        <a:rPr lang="en-US" sz="2000" dirty="0"/>
                        <a:t>5</a:t>
                      </a:r>
                    </a:p>
                  </a:txBody>
                  <a:tcPr marT="91440" marB="91440" anchor="ctr"/>
                </a:tc>
                <a:tc>
                  <a:txBody>
                    <a:bodyPr/>
                    <a:lstStyle/>
                    <a:p>
                      <a:pPr algn="ctr"/>
                      <a:r>
                        <a:rPr lang="en-US" sz="2000" dirty="0"/>
                        <a:t>63%</a:t>
                      </a:r>
                    </a:p>
                  </a:txBody>
                  <a:tcPr marT="91440" marB="91440" anchor="ctr"/>
                </a:tc>
                <a:extLst>
                  <a:ext uri="{0D108BD9-81ED-4DB2-BD59-A6C34878D82A}">
                    <a16:rowId xmlns:a16="http://schemas.microsoft.com/office/drawing/2014/main" val="1068645337"/>
                  </a:ext>
                </a:extLst>
              </a:tr>
              <a:tr h="0">
                <a:tc>
                  <a:txBody>
                    <a:bodyPr/>
                    <a:lstStyle/>
                    <a:p>
                      <a:pPr algn="l"/>
                      <a:r>
                        <a:rPr lang="en-US" sz="2000" dirty="0"/>
                        <a:t>Special District (2/3 Vote)</a:t>
                      </a:r>
                    </a:p>
                  </a:txBody>
                  <a:tcPr marT="91440" marB="91440" anchor="ctr"/>
                </a:tc>
                <a:tc>
                  <a:txBody>
                    <a:bodyPr/>
                    <a:lstStyle/>
                    <a:p>
                      <a:pPr algn="ctr"/>
                      <a:r>
                        <a:rPr lang="en-US" sz="2000" dirty="0"/>
                        <a:t>25</a:t>
                      </a:r>
                    </a:p>
                  </a:txBody>
                  <a:tcPr marT="91440" marB="91440" anchor="ctr"/>
                </a:tc>
                <a:tc>
                  <a:txBody>
                    <a:bodyPr/>
                    <a:lstStyle/>
                    <a:p>
                      <a:pPr algn="ctr"/>
                      <a:r>
                        <a:rPr lang="en-US" sz="2000" dirty="0"/>
                        <a:t>13</a:t>
                      </a:r>
                    </a:p>
                  </a:txBody>
                  <a:tcPr marT="91440" marB="91440" anchor="ctr"/>
                </a:tc>
                <a:tc>
                  <a:txBody>
                    <a:bodyPr/>
                    <a:lstStyle/>
                    <a:p>
                      <a:pPr algn="ctr"/>
                      <a:r>
                        <a:rPr lang="en-US" sz="2000" dirty="0"/>
                        <a:t>52%</a:t>
                      </a:r>
                    </a:p>
                  </a:txBody>
                  <a:tcPr marT="91440" marB="91440" anchor="ctr"/>
                </a:tc>
                <a:extLst>
                  <a:ext uri="{0D108BD9-81ED-4DB2-BD59-A6C34878D82A}">
                    <a16:rowId xmlns:a16="http://schemas.microsoft.com/office/drawing/2014/main" val="1410020164"/>
                  </a:ext>
                </a:extLst>
              </a:tr>
              <a:tr h="0">
                <a:tc>
                  <a:txBody>
                    <a:bodyPr/>
                    <a:lstStyle/>
                    <a:p>
                      <a:pPr algn="l"/>
                      <a:r>
                        <a:rPr lang="en-US" sz="2000" dirty="0"/>
                        <a:t>School Parcel Tax 2/3</a:t>
                      </a:r>
                    </a:p>
                  </a:txBody>
                  <a:tcPr marT="91440" marB="91440" anchor="ctr"/>
                </a:tc>
                <a:tc>
                  <a:txBody>
                    <a:bodyPr/>
                    <a:lstStyle/>
                    <a:p>
                      <a:pPr algn="ctr"/>
                      <a:r>
                        <a:rPr lang="en-US" sz="2000" dirty="0"/>
                        <a:t>13</a:t>
                      </a:r>
                    </a:p>
                  </a:txBody>
                  <a:tcPr marT="91440" marB="91440" anchor="ctr"/>
                </a:tc>
                <a:tc>
                  <a:txBody>
                    <a:bodyPr/>
                    <a:lstStyle/>
                    <a:p>
                      <a:pPr algn="ctr"/>
                      <a:r>
                        <a:rPr lang="en-US" sz="2000" dirty="0"/>
                        <a:t>10</a:t>
                      </a:r>
                    </a:p>
                  </a:txBody>
                  <a:tcPr marT="91440" marB="91440" anchor="ctr"/>
                </a:tc>
                <a:tc>
                  <a:txBody>
                    <a:bodyPr/>
                    <a:lstStyle/>
                    <a:p>
                      <a:pPr algn="ctr"/>
                      <a:r>
                        <a:rPr lang="en-US" sz="2000" dirty="0"/>
                        <a:t>77%</a:t>
                      </a:r>
                    </a:p>
                  </a:txBody>
                  <a:tcPr marT="91440" marB="91440" anchor="ctr"/>
                </a:tc>
                <a:extLst>
                  <a:ext uri="{0D108BD9-81ED-4DB2-BD59-A6C34878D82A}">
                    <a16:rowId xmlns:a16="http://schemas.microsoft.com/office/drawing/2014/main" val="382686630"/>
                  </a:ext>
                </a:extLst>
              </a:tr>
              <a:tr h="0">
                <a:tc>
                  <a:txBody>
                    <a:bodyPr/>
                    <a:lstStyle/>
                    <a:p>
                      <a:pPr algn="l"/>
                      <a:r>
                        <a:rPr lang="en-US" sz="2000" dirty="0"/>
                        <a:t>School Bond 55%</a:t>
                      </a:r>
                    </a:p>
                  </a:txBody>
                  <a:tcPr marT="91440" marB="91440" anchor="ctr"/>
                </a:tc>
                <a:tc>
                  <a:txBody>
                    <a:bodyPr/>
                    <a:lstStyle/>
                    <a:p>
                      <a:pPr algn="ctr"/>
                      <a:r>
                        <a:rPr lang="en-US" sz="2000" dirty="0"/>
                        <a:t>60</a:t>
                      </a:r>
                    </a:p>
                  </a:txBody>
                  <a:tcPr marT="91440" marB="91440" anchor="ctr">
                    <a:lnB w="12700" cap="flat" cmpd="sng" algn="ctr">
                      <a:solidFill>
                        <a:schemeClr val="tx1"/>
                      </a:solidFill>
                      <a:prstDash val="solid"/>
                      <a:round/>
                      <a:headEnd type="none" w="med" len="med"/>
                      <a:tailEnd type="none" w="med" len="med"/>
                    </a:lnB>
                  </a:tcPr>
                </a:tc>
                <a:tc>
                  <a:txBody>
                    <a:bodyPr/>
                    <a:lstStyle/>
                    <a:p>
                      <a:pPr algn="ctr"/>
                      <a:r>
                        <a:rPr lang="en-US" sz="2000" dirty="0"/>
                        <a:t>48</a:t>
                      </a:r>
                    </a:p>
                  </a:txBody>
                  <a:tcPr marT="91440" marB="91440" anchor="ctr">
                    <a:lnB w="12700" cap="flat" cmpd="sng" algn="ctr">
                      <a:solidFill>
                        <a:schemeClr val="tx1"/>
                      </a:solidFill>
                      <a:prstDash val="solid"/>
                      <a:round/>
                      <a:headEnd type="none" w="med" len="med"/>
                      <a:tailEnd type="none" w="med" len="med"/>
                    </a:lnB>
                  </a:tcPr>
                </a:tc>
                <a:tc>
                  <a:txBody>
                    <a:bodyPr/>
                    <a:lstStyle/>
                    <a:p>
                      <a:pPr algn="ctr"/>
                      <a:r>
                        <a:rPr lang="en-US" sz="2000" dirty="0"/>
                        <a:t>80%</a:t>
                      </a:r>
                    </a:p>
                  </a:txBody>
                  <a:tcPr marT="91440" marB="9144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2735386"/>
                  </a:ext>
                </a:extLst>
              </a:tr>
              <a:tr h="0">
                <a:tc>
                  <a:txBody>
                    <a:bodyPr/>
                    <a:lstStyle/>
                    <a:p>
                      <a:pPr algn="r"/>
                      <a:r>
                        <a:rPr lang="en-US" sz="2000" b="1" dirty="0"/>
                        <a:t>Total</a:t>
                      </a:r>
                    </a:p>
                  </a:txBody>
                  <a:tcPr marT="91440" marB="91440" anchor="ctr">
                    <a:noFill/>
                  </a:tcPr>
                </a:tc>
                <a:tc>
                  <a:txBody>
                    <a:bodyPr/>
                    <a:lstStyle/>
                    <a:p>
                      <a:pPr algn="ctr"/>
                      <a:r>
                        <a:rPr lang="en-US" sz="2000" b="1" dirty="0"/>
                        <a:t>260</a:t>
                      </a:r>
                    </a:p>
                  </a:txBody>
                  <a:tcPr marT="91440" marB="91440" anchor="ctr">
                    <a:lnT w="12700" cap="flat" cmpd="sng" algn="ctr">
                      <a:solidFill>
                        <a:schemeClr val="tx1"/>
                      </a:solidFill>
                      <a:prstDash val="solid"/>
                      <a:round/>
                      <a:headEnd type="none" w="med" len="med"/>
                      <a:tailEnd type="none" w="med" len="med"/>
                    </a:lnT>
                    <a:noFill/>
                  </a:tcPr>
                </a:tc>
                <a:tc>
                  <a:txBody>
                    <a:bodyPr/>
                    <a:lstStyle/>
                    <a:p>
                      <a:pPr algn="ctr"/>
                      <a:r>
                        <a:rPr lang="en-US" sz="2000" b="1" dirty="0"/>
                        <a:t>198</a:t>
                      </a:r>
                    </a:p>
                  </a:txBody>
                  <a:tcPr marT="91440" marB="91440" anchor="ctr">
                    <a:lnT w="12700" cap="flat" cmpd="sng" algn="ctr">
                      <a:solidFill>
                        <a:schemeClr val="tx1"/>
                      </a:solidFill>
                      <a:prstDash val="solid"/>
                      <a:round/>
                      <a:headEnd type="none" w="med" len="med"/>
                      <a:tailEnd type="none" w="med" len="med"/>
                    </a:lnT>
                    <a:noFill/>
                  </a:tcPr>
                </a:tc>
                <a:tc>
                  <a:txBody>
                    <a:bodyPr/>
                    <a:lstStyle/>
                    <a:p>
                      <a:pPr algn="ctr"/>
                      <a:r>
                        <a:rPr lang="en-US" sz="2000" b="1" dirty="0"/>
                        <a:t>76%</a:t>
                      </a:r>
                    </a:p>
                  </a:txBody>
                  <a:tcPr marT="91440" marB="9144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4052223"/>
                  </a:ext>
                </a:extLst>
              </a:tr>
            </a:tbl>
          </a:graphicData>
        </a:graphic>
      </p:graphicFrame>
      <p:sp>
        <p:nvSpPr>
          <p:cNvPr id="5" name="TextBox 4">
            <a:extLst>
              <a:ext uri="{FF2B5EF4-FFF2-40B4-BE49-F238E27FC236}">
                <a16:creationId xmlns:a16="http://schemas.microsoft.com/office/drawing/2014/main" id="{83CF8E9A-2D2E-4BCB-84E5-B9D043ED1B0A}"/>
              </a:ext>
            </a:extLst>
          </p:cNvPr>
          <p:cNvSpPr txBox="1"/>
          <p:nvPr/>
        </p:nvSpPr>
        <p:spPr>
          <a:xfrm>
            <a:off x="2214466" y="1268849"/>
            <a:ext cx="7763069" cy="461665"/>
          </a:xfrm>
          <a:prstGeom prst="rect">
            <a:avLst/>
          </a:prstGeom>
          <a:noFill/>
        </p:spPr>
        <p:txBody>
          <a:bodyPr wrap="square" rtlCol="0">
            <a:spAutoFit/>
          </a:bodyPr>
          <a:lstStyle/>
          <a:p>
            <a:pPr algn="ctr" defTabSz="457200"/>
            <a:r>
              <a:rPr lang="en-US" sz="2400" b="1" dirty="0">
                <a:solidFill>
                  <a:srgbClr val="000000"/>
                </a:solidFill>
                <a:latin typeface="Calibri"/>
              </a:rPr>
              <a:t>Local Revenue Measures November 2020</a:t>
            </a:r>
          </a:p>
        </p:txBody>
      </p:sp>
    </p:spTree>
    <p:extLst>
      <p:ext uri="{BB962C8B-B14F-4D97-AF65-F5344CB8AC3E}">
        <p14:creationId xmlns:p14="http://schemas.microsoft.com/office/powerpoint/2010/main" val="2716105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C88F9-2638-4220-BB5F-FAFFD7287881}"/>
              </a:ext>
            </a:extLst>
          </p:cNvPr>
          <p:cNvSpPr>
            <a:spLocks noGrp="1"/>
          </p:cNvSpPr>
          <p:nvPr>
            <p:ph type="title"/>
          </p:nvPr>
        </p:nvSpPr>
        <p:spPr>
          <a:xfrm>
            <a:off x="1946878" y="324240"/>
            <a:ext cx="8298244" cy="1143000"/>
          </a:xfrm>
        </p:spPr>
        <p:txBody>
          <a:bodyPr/>
          <a:lstStyle/>
          <a:p>
            <a:r>
              <a:rPr lang="en-US" dirty="0"/>
              <a:t>Sales taxes, parcel taxes, and cannabis taxes were particularly popular.</a:t>
            </a:r>
          </a:p>
        </p:txBody>
      </p:sp>
      <p:sp>
        <p:nvSpPr>
          <p:cNvPr id="5" name="Text Placeholder 4">
            <a:extLst>
              <a:ext uri="{FF2B5EF4-FFF2-40B4-BE49-F238E27FC236}">
                <a16:creationId xmlns:a16="http://schemas.microsoft.com/office/drawing/2014/main" id="{933B8014-71C1-4F94-94B8-A9E3CC302763}"/>
              </a:ext>
            </a:extLst>
          </p:cNvPr>
          <p:cNvSpPr>
            <a:spLocks noGrp="1"/>
          </p:cNvSpPr>
          <p:nvPr>
            <p:ph type="body" sz="quarter" idx="10"/>
          </p:nvPr>
        </p:nvSpPr>
        <p:spPr/>
        <p:txBody>
          <a:bodyPr/>
          <a:lstStyle/>
          <a:p>
            <a:r>
              <a:rPr lang="en-US" dirty="0"/>
              <a:t>From Michael Coleman, CaliforniaCityFinance.com</a:t>
            </a:r>
          </a:p>
        </p:txBody>
      </p:sp>
      <p:graphicFrame>
        <p:nvGraphicFramePr>
          <p:cNvPr id="8" name="Chart 7">
            <a:extLst>
              <a:ext uri="{FF2B5EF4-FFF2-40B4-BE49-F238E27FC236}">
                <a16:creationId xmlns:a16="http://schemas.microsoft.com/office/drawing/2014/main" id="{7D69A238-52B8-476A-8017-4E48BBD2D9CE}"/>
              </a:ext>
            </a:extLst>
          </p:cNvPr>
          <p:cNvGraphicFramePr/>
          <p:nvPr/>
        </p:nvGraphicFramePr>
        <p:xfrm>
          <a:off x="1524001" y="1231642"/>
          <a:ext cx="9009443" cy="52904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6866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944C-0EDF-4984-89B6-C33D1C1FC6F6}"/>
              </a:ext>
            </a:extLst>
          </p:cNvPr>
          <p:cNvSpPr>
            <a:spLocks noGrp="1"/>
          </p:cNvSpPr>
          <p:nvPr>
            <p:ph type="title"/>
          </p:nvPr>
        </p:nvSpPr>
        <p:spPr>
          <a:xfrm>
            <a:off x="1658557" y="477840"/>
            <a:ext cx="8874506" cy="1143000"/>
          </a:xfrm>
        </p:spPr>
        <p:txBody>
          <a:bodyPr/>
          <a:lstStyle/>
          <a:p>
            <a:r>
              <a:rPr lang="en-US" dirty="0"/>
              <a:t>Overall, both general and special taxes outperformed their typical passage rates.</a:t>
            </a:r>
          </a:p>
        </p:txBody>
      </p:sp>
      <p:pic>
        <p:nvPicPr>
          <p:cNvPr id="5" name="Picture 4">
            <a:extLst>
              <a:ext uri="{FF2B5EF4-FFF2-40B4-BE49-F238E27FC236}">
                <a16:creationId xmlns:a16="http://schemas.microsoft.com/office/drawing/2014/main" id="{8D69FF69-8B4E-4CE7-B91E-CFDBBAA29D75}"/>
              </a:ext>
            </a:extLst>
          </p:cNvPr>
          <p:cNvPicPr>
            <a:picLocks noChangeAspect="1"/>
          </p:cNvPicPr>
          <p:nvPr/>
        </p:nvPicPr>
        <p:blipFill>
          <a:blip r:embed="rId2"/>
          <a:stretch>
            <a:fillRect/>
          </a:stretch>
        </p:blipFill>
        <p:spPr>
          <a:xfrm>
            <a:off x="1693339" y="2161310"/>
            <a:ext cx="8839724" cy="3471539"/>
          </a:xfrm>
          <a:prstGeom prst="rect">
            <a:avLst/>
          </a:prstGeom>
        </p:spPr>
      </p:pic>
      <p:sp>
        <p:nvSpPr>
          <p:cNvPr id="7" name="TextBox 6">
            <a:extLst>
              <a:ext uri="{FF2B5EF4-FFF2-40B4-BE49-F238E27FC236}">
                <a16:creationId xmlns:a16="http://schemas.microsoft.com/office/drawing/2014/main" id="{11918769-0AF1-43F4-9D5E-6098094A267C}"/>
              </a:ext>
            </a:extLst>
          </p:cNvPr>
          <p:cNvSpPr txBox="1"/>
          <p:nvPr/>
        </p:nvSpPr>
        <p:spPr>
          <a:xfrm>
            <a:off x="2343727" y="6627168"/>
            <a:ext cx="4576618" cy="230832"/>
          </a:xfrm>
          <a:prstGeom prst="rect">
            <a:avLst/>
          </a:prstGeom>
          <a:noFill/>
        </p:spPr>
        <p:txBody>
          <a:bodyPr wrap="square">
            <a:spAutoFit/>
          </a:bodyPr>
          <a:lstStyle/>
          <a:p>
            <a:pPr>
              <a:lnSpc>
                <a:spcPct val="90000"/>
              </a:lnSpc>
              <a:spcBef>
                <a:spcPts val="1000"/>
              </a:spcBef>
              <a:defRPr/>
            </a:pPr>
            <a:r>
              <a:rPr lang="en-US" sz="1000" i="1" dirty="0">
                <a:solidFill>
                  <a:srgbClr val="000000"/>
                </a:solidFill>
                <a:latin typeface="Calibri"/>
              </a:rPr>
              <a:t>From Michael Coleman, CaliforniaCityFinance.com</a:t>
            </a:r>
          </a:p>
        </p:txBody>
      </p:sp>
    </p:spTree>
    <p:extLst>
      <p:ext uri="{BB962C8B-B14F-4D97-AF65-F5344CB8AC3E}">
        <p14:creationId xmlns:p14="http://schemas.microsoft.com/office/powerpoint/2010/main" val="266553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C27F-A1EA-4D73-9A2F-5B5CD8ABA561}"/>
              </a:ext>
            </a:extLst>
          </p:cNvPr>
          <p:cNvSpPr>
            <a:spLocks noGrp="1"/>
          </p:cNvSpPr>
          <p:nvPr>
            <p:ph type="title"/>
          </p:nvPr>
        </p:nvSpPr>
        <p:spPr>
          <a:xfrm>
            <a:off x="1658747" y="187874"/>
            <a:ext cx="8874506" cy="1143000"/>
          </a:xfrm>
        </p:spPr>
        <p:txBody>
          <a:bodyPr/>
          <a:lstStyle/>
          <a:p>
            <a:r>
              <a:rPr lang="en-US" dirty="0"/>
              <a:t>There was no clear correlation between sales tax rates and success at the ballot.</a:t>
            </a:r>
          </a:p>
        </p:txBody>
      </p:sp>
      <p:pic>
        <p:nvPicPr>
          <p:cNvPr id="5" name="Picture 4">
            <a:extLst>
              <a:ext uri="{FF2B5EF4-FFF2-40B4-BE49-F238E27FC236}">
                <a16:creationId xmlns:a16="http://schemas.microsoft.com/office/drawing/2014/main" id="{63E5A2DD-5D63-405A-82A0-8ACE2BC9A2B0}"/>
              </a:ext>
            </a:extLst>
          </p:cNvPr>
          <p:cNvPicPr>
            <a:picLocks noChangeAspect="1"/>
          </p:cNvPicPr>
          <p:nvPr/>
        </p:nvPicPr>
        <p:blipFill>
          <a:blip r:embed="rId2"/>
          <a:stretch>
            <a:fillRect/>
          </a:stretch>
        </p:blipFill>
        <p:spPr>
          <a:xfrm>
            <a:off x="2879876" y="1136911"/>
            <a:ext cx="7058452" cy="5323928"/>
          </a:xfrm>
          <a:prstGeom prst="rect">
            <a:avLst/>
          </a:prstGeom>
        </p:spPr>
      </p:pic>
      <p:sp>
        <p:nvSpPr>
          <p:cNvPr id="7" name="TextBox 6">
            <a:extLst>
              <a:ext uri="{FF2B5EF4-FFF2-40B4-BE49-F238E27FC236}">
                <a16:creationId xmlns:a16="http://schemas.microsoft.com/office/drawing/2014/main" id="{FDA7F409-DE19-4368-90D6-5D5DBBAEEF92}"/>
              </a:ext>
            </a:extLst>
          </p:cNvPr>
          <p:cNvSpPr txBox="1"/>
          <p:nvPr/>
        </p:nvSpPr>
        <p:spPr>
          <a:xfrm>
            <a:off x="2357581" y="6627168"/>
            <a:ext cx="4622800" cy="230832"/>
          </a:xfrm>
          <a:prstGeom prst="rect">
            <a:avLst/>
          </a:prstGeom>
          <a:noFill/>
        </p:spPr>
        <p:txBody>
          <a:bodyPr wrap="square">
            <a:spAutoFit/>
          </a:bodyPr>
          <a:lstStyle/>
          <a:p>
            <a:pPr>
              <a:lnSpc>
                <a:spcPct val="90000"/>
              </a:lnSpc>
              <a:spcBef>
                <a:spcPts val="1000"/>
              </a:spcBef>
              <a:defRPr/>
            </a:pPr>
            <a:r>
              <a:rPr lang="en-US" sz="1000" i="1" dirty="0">
                <a:solidFill>
                  <a:srgbClr val="000000"/>
                </a:solidFill>
                <a:latin typeface="Calibri"/>
              </a:rPr>
              <a:t>From Michael Coleman, CaliforniaCityFinance.com</a:t>
            </a:r>
          </a:p>
        </p:txBody>
      </p:sp>
    </p:spTree>
    <p:extLst>
      <p:ext uri="{BB962C8B-B14F-4D97-AF65-F5344CB8AC3E}">
        <p14:creationId xmlns:p14="http://schemas.microsoft.com/office/powerpoint/2010/main" val="405913119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ronicleVTI">
  <a:themeElements>
    <a:clrScheme name="AnalogousFromLightSeedRightStep">
      <a:dk1>
        <a:srgbClr val="000000"/>
      </a:dk1>
      <a:lt1>
        <a:srgbClr val="FFFFFF"/>
      </a:lt1>
      <a:dk2>
        <a:srgbClr val="412D24"/>
      </a:dk2>
      <a:lt2>
        <a:srgbClr val="E2E8E5"/>
      </a:lt2>
      <a:accent1>
        <a:srgbClr val="C696AF"/>
      </a:accent1>
      <a:accent2>
        <a:srgbClr val="BA7F85"/>
      </a:accent2>
      <a:accent3>
        <a:srgbClr val="C19C8C"/>
      </a:accent3>
      <a:accent4>
        <a:srgbClr val="B2A279"/>
      </a:accent4>
      <a:accent5>
        <a:srgbClr val="A1A77E"/>
      </a:accent5>
      <a:accent6>
        <a:srgbClr val="8EAD76"/>
      </a:accent6>
      <a:hlink>
        <a:srgbClr val="579072"/>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5.xml><?xml version="1.0" encoding="utf-8"?>
<a:theme xmlns:a="http://schemas.openxmlformats.org/drawingml/2006/main" name="1_Custom Design">
  <a:themeElements>
    <a:clrScheme name="Custom 51">
      <a:dk1>
        <a:srgbClr val="000000"/>
      </a:dk1>
      <a:lt1>
        <a:srgbClr val="FFFFFF"/>
      </a:lt1>
      <a:dk2>
        <a:srgbClr val="000000"/>
      </a:dk2>
      <a:lt2>
        <a:srgbClr val="7551EE"/>
      </a:lt2>
      <a:accent1>
        <a:srgbClr val="1C085F"/>
      </a:accent1>
      <a:accent2>
        <a:srgbClr val="C3B3F8"/>
      </a:accent2>
      <a:accent3>
        <a:srgbClr val="FFFFFF"/>
      </a:accent3>
      <a:accent4>
        <a:srgbClr val="FF9900"/>
      </a:accent4>
      <a:accent5>
        <a:srgbClr val="FED699"/>
      </a:accent5>
      <a:accent6>
        <a:srgbClr val="A5A5A5"/>
      </a:accent6>
      <a:hlink>
        <a:srgbClr val="CE6E3B"/>
      </a:hlink>
      <a:folHlink>
        <a:srgbClr val="DFA381"/>
      </a:folHlink>
    </a:clrScheme>
    <a:fontScheme name="FM3-5">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TotalTime>
  <Words>2256</Words>
  <Application>Microsoft Office PowerPoint</Application>
  <PresentationFormat>Widescreen</PresentationFormat>
  <Paragraphs>258</Paragraphs>
  <Slides>30</Slides>
  <Notes>2</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30</vt:i4>
      </vt:variant>
    </vt:vector>
  </HeadingPairs>
  <TitlesOfParts>
    <vt:vector size="50" baseType="lpstr">
      <vt:lpstr>Arial</vt:lpstr>
      <vt:lpstr>Arial Black</vt:lpstr>
      <vt:lpstr>Bembo</vt:lpstr>
      <vt:lpstr>Calibri</vt:lpstr>
      <vt:lpstr>Calibri Light</vt:lpstr>
      <vt:lpstr>Calisto MT</vt:lpstr>
      <vt:lpstr>Century Gothic</vt:lpstr>
      <vt:lpstr>Courier New</vt:lpstr>
      <vt:lpstr>Georgia</vt:lpstr>
      <vt:lpstr>Poppins</vt:lpstr>
      <vt:lpstr>Symbol</vt:lpstr>
      <vt:lpstr>Tahoma</vt:lpstr>
      <vt:lpstr>Univers Condensed</vt:lpstr>
      <vt:lpstr>Wingdings</vt:lpstr>
      <vt:lpstr>Wingdings 3</vt:lpstr>
      <vt:lpstr>1_Office Theme</vt:lpstr>
      <vt:lpstr>1_Ion</vt:lpstr>
      <vt:lpstr>Office Theme</vt:lpstr>
      <vt:lpstr>ChronicleVTI</vt:lpstr>
      <vt:lpstr>1_Custom Design</vt:lpstr>
      <vt:lpstr>  LOCAL FUNDING MEASURES FOR KIDS:  STRATEGIES AND PROSPECTS FOR 2022 AND BEYOND        </vt:lpstr>
      <vt:lpstr>AGENDA</vt:lpstr>
      <vt:lpstr>PowerPoint Presentation</vt:lpstr>
      <vt:lpstr>The November Election</vt:lpstr>
      <vt:lpstr>After a lousy showing in March, California revenue measures rebounded well in November.</vt:lpstr>
      <vt:lpstr>As usual, local general taxes tended to fare the best.</vt:lpstr>
      <vt:lpstr>Sales taxes, parcel taxes, and cannabis taxes were particularly popular.</vt:lpstr>
      <vt:lpstr>Overall, both general and special taxes outperformed their typical passage rates.</vt:lpstr>
      <vt:lpstr>There was no clear correlation between sales tax rates and success at the ballot.</vt:lpstr>
      <vt:lpstr>What Happened in March?</vt:lpstr>
      <vt:lpstr>2020 CA Revenue Strategies for Kids </vt:lpstr>
      <vt:lpstr>WHY WE NEED MEASURE X Cannabis tax for san Joaquin county A YES vote on Measure X will ensure the county can effectively regulate Cannabis businesses, provide for public health, and expand proven programs for our children.  CHRISTINA Gilbert, San Joaquin alliance for children </vt:lpstr>
      <vt:lpstr>MEASURE C SALES TAX FOR CHILD CARE AND PEDIATRIC CARE  Clarissa Doutherd, parent voices</vt:lpstr>
      <vt:lpstr>PowerPoint Presentation</vt:lpstr>
      <vt:lpstr>PowerPoint Presentation</vt:lpstr>
      <vt:lpstr>PowerPoint Presentation</vt:lpstr>
      <vt:lpstr>MONICA MARES YOUTH FORWARD Budget set-aside</vt:lpstr>
      <vt:lpstr>PowerPoint Presentation</vt:lpstr>
      <vt:lpstr>PowerPoint Presentation</vt:lpstr>
      <vt:lpstr>2020 CA Revenue Strategies</vt:lpstr>
      <vt:lpstr>Emerging Messaging</vt:lpstr>
      <vt:lpstr>The challenge of balancing childcare and work ranks among voters’ top concerns.</vt:lpstr>
      <vt:lpstr>More than half of parents do not feel their current situation is sustainable.</vt:lpstr>
      <vt:lpstr>Three in five say that since the pandemic started, they have come to view early learning and childcare as more important.</vt:lpstr>
      <vt:lpstr>Nationally, voters agree that early learning is essential and should be publicly-funded.</vt:lpstr>
      <vt:lpstr>Messaging Supporting Investment in ECE (Ranked in Order of Effectiveness)</vt:lpstr>
      <vt:lpstr>Making the Case for Youth Investment Measures: Emerging Themes</vt:lpstr>
      <vt:lpstr>PowerPoint Presentation</vt:lpstr>
      <vt:lpstr>FUNDING THE NEXT GENERATION</vt:lpstr>
      <vt:lpstr>FUNDING THE NEXT GENERATION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FUNDING MEASURES FOR KIDS:  STRATEGIES AND PROSPECTS FOR 2022 AND BEYOND</dc:title>
  <dc:creator>Margaret Brodkin</dc:creator>
  <cp:lastModifiedBy>Margaret Brodkin</cp:lastModifiedBy>
  <cp:revision>43</cp:revision>
  <cp:lastPrinted>2021-01-22T05:55:48Z</cp:lastPrinted>
  <dcterms:created xsi:type="dcterms:W3CDTF">2021-01-21T09:50:45Z</dcterms:created>
  <dcterms:modified xsi:type="dcterms:W3CDTF">2021-01-22T17:22:54Z</dcterms:modified>
</cp:coreProperties>
</file>