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ink/ink1.xml" ContentType="application/inkml+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3"/>
  </p:notesMasterIdLst>
  <p:sldIdLst>
    <p:sldId id="258" r:id="rId2"/>
    <p:sldId id="1225" r:id="rId3"/>
    <p:sldId id="1387" r:id="rId4"/>
    <p:sldId id="1392" r:id="rId5"/>
    <p:sldId id="582" r:id="rId6"/>
    <p:sldId id="583" r:id="rId7"/>
    <p:sldId id="1391" r:id="rId8"/>
    <p:sldId id="1345" r:id="rId9"/>
    <p:sldId id="1393" r:id="rId10"/>
    <p:sldId id="688" r:id="rId11"/>
    <p:sldId id="689" r:id="rId12"/>
    <p:sldId id="1235" r:id="rId13"/>
    <p:sldId id="385" r:id="rId14"/>
    <p:sldId id="1331" r:id="rId15"/>
    <p:sldId id="1334" r:id="rId16"/>
    <p:sldId id="1335" r:id="rId17"/>
    <p:sldId id="1385" r:id="rId18"/>
    <p:sldId id="802" r:id="rId19"/>
    <p:sldId id="289" r:id="rId20"/>
    <p:sldId id="1228" r:id="rId21"/>
    <p:sldId id="1231" r:id="rId22"/>
  </p:sldIdLst>
  <p:sldSz cx="9144000" cy="6858000" type="letter"/>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BB201"/>
    <a:srgbClr val="E8EBE9"/>
    <a:srgbClr val="FF8585"/>
    <a:srgbClr val="FF9900"/>
    <a:srgbClr val="D6EDBD"/>
    <a:srgbClr val="CCFFCC"/>
    <a:srgbClr val="FFCCCC"/>
    <a:srgbClr val="FFE1E1"/>
    <a:srgbClr val="EAD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2" autoAdjust="0"/>
    <p:restoredTop sz="95220" autoAdjust="0"/>
  </p:normalViewPr>
  <p:slideViewPr>
    <p:cSldViewPr snapToGrid="0">
      <p:cViewPr varScale="1">
        <p:scale>
          <a:sx n="86" d="100"/>
          <a:sy n="86" d="100"/>
        </p:scale>
        <p:origin x="1118" y="58"/>
      </p:cViewPr>
      <p:guideLst/>
    </p:cSldViewPr>
  </p:slideViewPr>
  <p:outlineViewPr>
    <p:cViewPr>
      <p:scale>
        <a:sx n="33" d="100"/>
        <a:sy n="33" d="100"/>
      </p:scale>
      <p:origin x="0" y="-62"/>
    </p:cViewPr>
  </p:outlin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06991948368596"/>
          <c:y val="3.4840468313753752E-2"/>
          <c:w val="0.4188476801906978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D353-4766-BC6A-4610503A32D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353-4766-BC6A-4610503A32D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D353-4766-BC6A-4610503A32D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D353-4766-BC6A-4610503A32D6}"/>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D353-4766-BC6A-4610503A32D6}"/>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D353-4766-BC6A-4610503A32D6}"/>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D353-4766-BC6A-4610503A32D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Several times a day</c:v>
                </c:pt>
                <c:pt idx="1">
                  <c:v>Every day</c:v>
                </c:pt>
                <c:pt idx="2">
                  <c:v>A few times a week</c:v>
                </c:pt>
                <c:pt idx="3">
                  <c:v>A few times a month</c:v>
                </c:pt>
                <c:pt idx="4">
                  <c:v>Less often</c:v>
                </c:pt>
                <c:pt idx="5">
                  <c:v>Never</c:v>
                </c:pt>
                <c:pt idx="6">
                  <c:v>Don’t know</c:v>
                </c:pt>
              </c:strCache>
            </c:strRef>
          </c:cat>
          <c:val>
            <c:numRef>
              <c:f>Sheet1!$B$2:$B$8</c:f>
              <c:numCache>
                <c:formatCode>0%</c:formatCode>
                <c:ptCount val="7"/>
                <c:pt idx="0">
                  <c:v>0.14000000000000001</c:v>
                </c:pt>
                <c:pt idx="1">
                  <c:v>0.2</c:v>
                </c:pt>
                <c:pt idx="2">
                  <c:v>0.28000000000000003</c:v>
                </c:pt>
                <c:pt idx="3">
                  <c:v>0.12</c:v>
                </c:pt>
                <c:pt idx="4">
                  <c:v>0.14000000000000001</c:v>
                </c:pt>
                <c:pt idx="5">
                  <c:v>0.11</c:v>
                </c:pt>
                <c:pt idx="6">
                  <c:v>0.01</c:v>
                </c:pt>
              </c:numCache>
            </c:numRef>
          </c:val>
          <c:extLst>
            <c:ext xmlns:c16="http://schemas.microsoft.com/office/drawing/2014/chart" uri="{C3380CC4-5D6E-409C-BE32-E72D297353CC}">
              <c16:uniqueId val="{0000000E-D353-4766-BC6A-4610503A32D6}"/>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2"/>
        <c:noMultiLvlLbl val="0"/>
      </c:catAx>
      <c:valAx>
        <c:axId val="249318816"/>
        <c:scaling>
          <c:orientation val="minMax"/>
          <c:max val="0.45"/>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9550711078934"/>
          <c:y val="2.8548094069623928E-2"/>
          <c:w val="0.49650006890227022"/>
          <c:h val="0.93283298298899675"/>
        </c:manualLayout>
      </c:layout>
      <c:barChart>
        <c:barDir val="bar"/>
        <c:grouping val="clustered"/>
        <c:varyColors val="0"/>
        <c:ser>
          <c:idx val="0"/>
          <c:order val="0"/>
          <c:tx>
            <c:strRef>
              <c:f>Sheet1!$B$1</c:f>
              <c:strCache>
                <c:ptCount val="1"/>
                <c:pt idx="0">
                  <c:v>Q10</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D-CC1A-4826-A177-033BF6B11B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Will work for the long-term</c:v>
                </c:pt>
                <c:pt idx="1">
                  <c:v>Will work only for the short-term</c:v>
                </c:pt>
                <c:pt idx="2">
                  <c:v>Is not working well now</c:v>
                </c:pt>
                <c:pt idx="3">
                  <c:v>Don’t know</c:v>
                </c:pt>
              </c:strCache>
            </c:strRef>
          </c:cat>
          <c:val>
            <c:numRef>
              <c:f>Sheet1!$B$2:$B$5</c:f>
              <c:numCache>
                <c:formatCode>0%</c:formatCode>
                <c:ptCount val="4"/>
                <c:pt idx="0">
                  <c:v>0.44</c:v>
                </c:pt>
                <c:pt idx="1">
                  <c:v>0.37</c:v>
                </c:pt>
                <c:pt idx="2">
                  <c:v>0.16</c:v>
                </c:pt>
                <c:pt idx="3">
                  <c:v>0.03</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10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03182930016116E-2"/>
          <c:y val="2.1871340788910346E-2"/>
          <c:w val="0.84516685427850047"/>
          <c:h val="0.94872176378348161"/>
        </c:manualLayout>
      </c:layout>
      <c:pieChart>
        <c:varyColors val="1"/>
        <c:ser>
          <c:idx val="0"/>
          <c:order val="0"/>
          <c:tx>
            <c:strRef>
              <c:f>Sheet1!$B$1</c:f>
              <c:strCache>
                <c:ptCount val="1"/>
                <c:pt idx="0">
                  <c:v>Column2</c:v>
                </c:pt>
              </c:strCache>
            </c:strRef>
          </c:tx>
          <c:spPr>
            <a:solidFill>
              <a:schemeClr val="accent6">
                <a:lumMod val="50000"/>
              </a:schemeClr>
            </a:solidFill>
            <a:ln>
              <a:noFill/>
            </a:ln>
            <a:effectLst/>
            <a:scene3d>
              <a:camera prst="orthographicFront"/>
              <a:lightRig rig="soft" dir="t"/>
            </a:scene3d>
            <a:sp3d/>
          </c:spPr>
          <c:dPt>
            <c:idx val="0"/>
            <c:bubble3D val="0"/>
            <c:spPr>
              <a:solidFill>
                <a:schemeClr val="accent1"/>
              </a:solidFill>
              <a:ln>
                <a:noFill/>
              </a:ln>
              <a:effectLst/>
              <a:scene3d>
                <a:camera prst="orthographicFront"/>
                <a:lightRig rig="soft" dir="t"/>
              </a:scene3d>
              <a:sp3d/>
            </c:spPr>
            <c:extLst>
              <c:ext xmlns:c16="http://schemas.microsoft.com/office/drawing/2014/chart" uri="{C3380CC4-5D6E-409C-BE32-E72D297353CC}">
                <c16:uniqueId val="{00000001-41E1-4AD0-BBCB-67EA7EEE9D9D}"/>
              </c:ext>
            </c:extLst>
          </c:dPt>
          <c:dPt>
            <c:idx val="1"/>
            <c:bubble3D val="0"/>
            <c:spPr>
              <a:solidFill>
                <a:schemeClr val="accent4"/>
              </a:solidFill>
              <a:ln>
                <a:noFill/>
              </a:ln>
              <a:effectLst/>
              <a:scene3d>
                <a:camera prst="orthographicFront"/>
                <a:lightRig rig="soft" dir="t"/>
              </a:scene3d>
              <a:sp3d/>
            </c:spPr>
            <c:extLst>
              <c:ext xmlns:c16="http://schemas.microsoft.com/office/drawing/2014/chart" uri="{C3380CC4-5D6E-409C-BE32-E72D297353CC}">
                <c16:uniqueId val="{00000003-41E1-4AD0-BBCB-67EA7EEE9D9D}"/>
              </c:ext>
            </c:extLst>
          </c:dPt>
          <c:dPt>
            <c:idx val="2"/>
            <c:bubble3D val="0"/>
            <c:extLst>
              <c:ext xmlns:c16="http://schemas.microsoft.com/office/drawing/2014/chart" uri="{C3380CC4-5D6E-409C-BE32-E72D297353CC}">
                <c16:uniqueId val="{00000005-41E1-4AD0-BBCB-67EA7EEE9D9D}"/>
              </c:ext>
            </c:extLst>
          </c:dPt>
          <c:dPt>
            <c:idx val="3"/>
            <c:bubble3D val="0"/>
            <c:spPr>
              <a:solidFill>
                <a:schemeClr val="accent6"/>
              </a:solidFill>
              <a:ln>
                <a:noFill/>
              </a:ln>
              <a:effectLst/>
              <a:scene3d>
                <a:camera prst="orthographicFront"/>
                <a:lightRig rig="soft" dir="t"/>
              </a:scene3d>
              <a:sp3d/>
            </c:spPr>
            <c:extLst>
              <c:ext xmlns:c16="http://schemas.microsoft.com/office/drawing/2014/chart" uri="{C3380CC4-5D6E-409C-BE32-E72D297353CC}">
                <c16:uniqueId val="{00000000-D646-4582-B404-8AAEBCAE6697}"/>
              </c:ext>
            </c:extLst>
          </c:dPt>
          <c:dLbls>
            <c:dLbl>
              <c:idx val="0"/>
              <c:layout>
                <c:manualLayout>
                  <c:x val="1.0761489398851198E-2"/>
                  <c:y val="0.1804566889167918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663964142548317"/>
                      <c:h val="0.20015119032171808"/>
                    </c:manualLayout>
                  </c15:layout>
                </c:ext>
                <c:ext xmlns:c16="http://schemas.microsoft.com/office/drawing/2014/chart" uri="{C3380CC4-5D6E-409C-BE32-E72D297353CC}">
                  <c16:uniqueId val="{00000001-41E1-4AD0-BBCB-67EA7EEE9D9D}"/>
                </c:ext>
              </c:extLst>
            </c:dLbl>
            <c:dLbl>
              <c:idx val="1"/>
              <c:layout>
                <c:manualLayout>
                  <c:x val="-0.13520994886489718"/>
                  <c:y val="-9.376173611309074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26901914882418"/>
                      <c:h val="0.20015121856313026"/>
                    </c:manualLayout>
                  </c15:layout>
                </c:ext>
                <c:ext xmlns:c16="http://schemas.microsoft.com/office/drawing/2014/chart" uri="{C3380CC4-5D6E-409C-BE32-E72D297353CC}">
                  <c16:uniqueId val="{00000003-41E1-4AD0-BBCB-67EA7EEE9D9D}"/>
                </c:ext>
              </c:extLst>
            </c:dLbl>
            <c:dLbl>
              <c:idx val="2"/>
              <c:layout>
                <c:manualLayout>
                  <c:x val="-1.3963317119952714E-2"/>
                  <c:y val="-7.730578557683771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110019887805597"/>
                      <c:h val="0.34444843278177117"/>
                    </c:manualLayout>
                  </c15:layout>
                </c:ext>
                <c:ext xmlns:c16="http://schemas.microsoft.com/office/drawing/2014/chart" uri="{C3380CC4-5D6E-409C-BE32-E72D297353CC}">
                  <c16:uniqueId val="{00000005-41E1-4AD0-BBCB-67EA7EEE9D9D}"/>
                </c:ext>
              </c:extLst>
            </c:dLbl>
            <c:dLbl>
              <c:idx val="3"/>
              <c:layout>
                <c:manualLayout>
                  <c:x val="0.15202519632164868"/>
                  <c:y val="-8.9560743838134144E-2"/>
                </c:manualLayout>
              </c:layout>
              <c:spPr>
                <a:noFill/>
                <a:ln>
                  <a:noFill/>
                </a:ln>
                <a:effectLst/>
              </c:spPr>
              <c:txPr>
                <a:bodyPr/>
                <a:lstStyle/>
                <a:p>
                  <a:pPr>
                    <a:defRPr>
                      <a:solidFill>
                        <a:schemeClr val="tx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646-4582-B404-8AAEBCAE6697}"/>
                </c:ext>
              </c:extLst>
            </c:dLbl>
            <c:spPr>
              <a:noFill/>
              <a:ln>
                <a:noFill/>
              </a:ln>
              <a:effectLst/>
            </c:sp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Increased</c:v>
                </c:pt>
                <c:pt idx="1">
                  <c:v>Decreased</c:v>
                </c:pt>
                <c:pt idx="2">
                  <c:v>Kept about the same</c:v>
                </c:pt>
                <c:pt idx="3">
                  <c:v>Don't Know</c:v>
                </c:pt>
              </c:strCache>
            </c:strRef>
          </c:cat>
          <c:val>
            <c:numRef>
              <c:f>Sheet1!$B$2:$B$5</c:f>
              <c:numCache>
                <c:formatCode>0%</c:formatCode>
                <c:ptCount val="4"/>
                <c:pt idx="0">
                  <c:v>0.5</c:v>
                </c:pt>
                <c:pt idx="1">
                  <c:v>0.1</c:v>
                </c:pt>
                <c:pt idx="2">
                  <c:v>0.28999999999999998</c:v>
                </c:pt>
                <c:pt idx="3">
                  <c:v>0.11</c:v>
                </c:pt>
              </c:numCache>
            </c:numRef>
          </c:val>
          <c:extLst>
            <c:ext xmlns:c16="http://schemas.microsoft.com/office/drawing/2014/chart" uri="{C3380CC4-5D6E-409C-BE32-E72D297353CC}">
              <c16:uniqueId val="{00000008-41E1-4AD0-BBCB-67EA7EEE9D9D}"/>
            </c:ext>
          </c:extLst>
        </c:ser>
        <c:dLbls>
          <c:showLegendKey val="0"/>
          <c:showVal val="0"/>
          <c:showCatName val="0"/>
          <c:showSerName val="0"/>
          <c:showPercent val="0"/>
          <c:showBubbleSize val="0"/>
          <c:showLeaderLines val="1"/>
        </c:dLbls>
        <c:firstSliceAng val="270"/>
      </c:pieChart>
    </c:plotArea>
    <c:plotVisOnly val="1"/>
    <c:dispBlanksAs val="zero"/>
    <c:showDLblsOverMax val="0"/>
  </c:chart>
  <c:spPr>
    <a:scene3d>
      <a:camera prst="orthographicFront"/>
      <a:lightRig rig="threePt" dir="t"/>
    </a:scene3d>
  </c:spPr>
  <c:txPr>
    <a:bodyPr/>
    <a:lstStyle/>
    <a:p>
      <a:pPr>
        <a:defRPr sz="1700">
          <a:solidFill>
            <a:schemeClr val="accent3"/>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55913442359444"/>
          <c:y val="6.5898474304368473E-2"/>
          <c:w val="0.62484033769152392"/>
          <c:h val="0.91121673774051537"/>
        </c:manualLayout>
      </c:layout>
      <c:barChart>
        <c:barDir val="bar"/>
        <c:grouping val="percentStacked"/>
        <c:varyColors val="0"/>
        <c:ser>
          <c:idx val="0"/>
          <c:order val="0"/>
          <c:tx>
            <c:strRef>
              <c:f>Sheet1!$B$1</c:f>
              <c:strCache>
                <c:ptCount val="1"/>
                <c:pt idx="0">
                  <c:v>Increased</c:v>
                </c:pt>
              </c:strCache>
            </c:strRef>
          </c:tx>
          <c:spPr>
            <a:solidFill>
              <a:schemeClr val="accent1"/>
            </a:solidFill>
            <a:ln>
              <a:noFill/>
            </a:ln>
          </c:spPr>
          <c:invertIfNegative val="0"/>
          <c:dLbls>
            <c:spPr>
              <a:noFill/>
              <a:ln>
                <a:noFill/>
              </a:ln>
              <a:effectLst/>
            </c:spPr>
            <c:txPr>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Democrats</c:v>
                </c:pt>
                <c:pt idx="1">
                  <c:v>Independents</c:v>
                </c:pt>
                <c:pt idx="2">
                  <c:v>Republicans</c:v>
                </c:pt>
                <c:pt idx="4">
                  <c:v>Whites</c:v>
                </c:pt>
                <c:pt idx="5">
                  <c:v>All Voters of Color</c:v>
                </c:pt>
                <c:pt idx="7">
                  <c:v>&lt;$50,000</c:v>
                </c:pt>
                <c:pt idx="8">
                  <c:v>$50,000-$100,000</c:v>
                </c:pt>
                <c:pt idx="9">
                  <c:v>$100,000+</c:v>
                </c:pt>
              </c:strCache>
            </c:strRef>
          </c:cat>
          <c:val>
            <c:numRef>
              <c:f>Sheet1!$B$2:$B$11</c:f>
              <c:numCache>
                <c:formatCode>0%</c:formatCode>
                <c:ptCount val="10"/>
                <c:pt idx="0">
                  <c:v>0.71</c:v>
                </c:pt>
                <c:pt idx="1">
                  <c:v>0.42</c:v>
                </c:pt>
                <c:pt idx="2">
                  <c:v>0.25</c:v>
                </c:pt>
                <c:pt idx="4">
                  <c:v>0.52</c:v>
                </c:pt>
                <c:pt idx="5">
                  <c:v>0.51</c:v>
                </c:pt>
                <c:pt idx="7">
                  <c:v>0.52</c:v>
                </c:pt>
                <c:pt idx="8">
                  <c:v>0.48</c:v>
                </c:pt>
                <c:pt idx="9">
                  <c:v>0.52</c:v>
                </c:pt>
              </c:numCache>
            </c:numRef>
          </c:val>
          <c:extLst>
            <c:ext xmlns:c16="http://schemas.microsoft.com/office/drawing/2014/chart" uri="{C3380CC4-5D6E-409C-BE32-E72D297353CC}">
              <c16:uniqueId val="{00000000-4843-4B5D-8498-540ED5A76FA3}"/>
            </c:ext>
          </c:extLst>
        </c:ser>
        <c:ser>
          <c:idx val="1"/>
          <c:order val="1"/>
          <c:tx>
            <c:strRef>
              <c:f>Sheet1!$C$1</c:f>
              <c:strCache>
                <c:ptCount val="1"/>
                <c:pt idx="0">
                  <c:v>Decreased</c:v>
                </c:pt>
              </c:strCache>
            </c:strRef>
          </c:tx>
          <c:spPr>
            <a:solidFill>
              <a:schemeClr val="accent4"/>
            </a:solidFill>
            <a:ln w="952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4E0-40B5-8819-2EFF85E4A25F}"/>
                </c:ext>
              </c:extLst>
            </c:dLbl>
            <c:dLbl>
              <c:idx val="4"/>
              <c:spPr>
                <a:noFill/>
                <a:ln>
                  <a:noFill/>
                </a:ln>
                <a:effectLst/>
              </c:spPr>
              <c:txPr>
                <a:bodyPr/>
                <a:lstStyle/>
                <a:p>
                  <a:pPr>
                    <a:defRPr sz="14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4E0-40B5-8819-2EFF85E4A25F}"/>
                </c:ext>
              </c:extLst>
            </c:dLbl>
            <c:dLbl>
              <c:idx val="5"/>
              <c:spPr>
                <a:noFill/>
                <a:ln>
                  <a:noFill/>
                </a:ln>
                <a:effectLst/>
              </c:spPr>
              <c:txPr>
                <a:bodyPr/>
                <a:lstStyle/>
                <a:p>
                  <a:pPr>
                    <a:defRPr sz="15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E4E0-40B5-8819-2EFF85E4A25F}"/>
                </c:ext>
              </c:extLst>
            </c:dLbl>
            <c:dLbl>
              <c:idx val="7"/>
              <c:spPr>
                <a:noFill/>
                <a:ln>
                  <a:noFill/>
                </a:ln>
                <a:effectLst/>
              </c:spPr>
              <c:txPr>
                <a:bodyPr/>
                <a:lstStyle/>
                <a:p>
                  <a:pPr>
                    <a:defRPr sz="14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E-E4E0-40B5-8819-2EFF85E4A25F}"/>
                </c:ext>
              </c:extLst>
            </c:dLbl>
            <c:dLbl>
              <c:idx val="9"/>
              <c:spPr>
                <a:noFill/>
                <a:ln>
                  <a:noFill/>
                </a:ln>
                <a:effectLst/>
              </c:spPr>
              <c:txPr>
                <a:bodyPr/>
                <a:lstStyle/>
                <a:p>
                  <a:pPr>
                    <a:defRPr sz="13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4E0-40B5-8819-2EFF85E4A25F}"/>
                </c:ext>
              </c:extLst>
            </c:dLbl>
            <c:dLbl>
              <c:idx val="11"/>
              <c:spPr>
                <a:noFill/>
                <a:ln>
                  <a:noFill/>
                </a:ln>
                <a:effectLst/>
              </c:spPr>
              <c:txPr>
                <a:bodyPr/>
                <a:lstStyle/>
                <a:p>
                  <a:pPr>
                    <a:defRPr sz="13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E0-40B5-8819-2EFF85E4A25F}"/>
                </c:ext>
              </c:extLst>
            </c:dLbl>
            <c:dLbl>
              <c:idx val="12"/>
              <c:spPr>
                <a:noFill/>
                <a:ln>
                  <a:noFill/>
                </a:ln>
                <a:effectLst/>
              </c:spPr>
              <c:txPr>
                <a:bodyPr/>
                <a:lstStyle/>
                <a:p>
                  <a:pPr>
                    <a:defRPr sz="13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4E0-40B5-8819-2EFF85E4A25F}"/>
                </c:ext>
              </c:extLst>
            </c:dLbl>
            <c:dLbl>
              <c:idx val="16"/>
              <c:spPr>
                <a:noFill/>
                <a:ln>
                  <a:noFill/>
                </a:ln>
                <a:effectLst/>
              </c:spPr>
              <c:txPr>
                <a:bodyPr/>
                <a:lstStyle/>
                <a:p>
                  <a:pPr>
                    <a:defRPr sz="14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E4E0-40B5-8819-2EFF85E4A25F}"/>
                </c:ext>
              </c:extLst>
            </c:dLbl>
            <c:spPr>
              <a:noFill/>
              <a:ln>
                <a:noFill/>
              </a:ln>
              <a:effectLst/>
            </c:spPr>
            <c:txPr>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Democrats</c:v>
                </c:pt>
                <c:pt idx="1">
                  <c:v>Independents</c:v>
                </c:pt>
                <c:pt idx="2">
                  <c:v>Republicans</c:v>
                </c:pt>
                <c:pt idx="4">
                  <c:v>Whites</c:v>
                </c:pt>
                <c:pt idx="5">
                  <c:v>All Voters of Color</c:v>
                </c:pt>
                <c:pt idx="7">
                  <c:v>&lt;$50,000</c:v>
                </c:pt>
                <c:pt idx="8">
                  <c:v>$50,000-$100,000</c:v>
                </c:pt>
                <c:pt idx="9">
                  <c:v>$100,000+</c:v>
                </c:pt>
              </c:strCache>
            </c:strRef>
          </c:cat>
          <c:val>
            <c:numRef>
              <c:f>Sheet1!$C$2:$C$11</c:f>
              <c:numCache>
                <c:formatCode>0%</c:formatCode>
                <c:ptCount val="10"/>
                <c:pt idx="0">
                  <c:v>0.02</c:v>
                </c:pt>
                <c:pt idx="1">
                  <c:v>0.13</c:v>
                </c:pt>
                <c:pt idx="2">
                  <c:v>0.19</c:v>
                </c:pt>
                <c:pt idx="4">
                  <c:v>0.08</c:v>
                </c:pt>
                <c:pt idx="5">
                  <c:v>0.11</c:v>
                </c:pt>
                <c:pt idx="7">
                  <c:v>0.08</c:v>
                </c:pt>
                <c:pt idx="8">
                  <c:v>0.12</c:v>
                </c:pt>
                <c:pt idx="9">
                  <c:v>7.0000000000000007E-2</c:v>
                </c:pt>
              </c:numCache>
            </c:numRef>
          </c:val>
          <c:extLst>
            <c:ext xmlns:c16="http://schemas.microsoft.com/office/drawing/2014/chart" uri="{C3380CC4-5D6E-409C-BE32-E72D297353CC}">
              <c16:uniqueId val="{00000002-4843-4B5D-8498-540ED5A76FA3}"/>
            </c:ext>
          </c:extLst>
        </c:ser>
        <c:ser>
          <c:idx val="2"/>
          <c:order val="2"/>
          <c:tx>
            <c:strRef>
              <c:f>Sheet1!$D$1</c:f>
              <c:strCache>
                <c:ptCount val="1"/>
                <c:pt idx="0">
                  <c:v>Kept About the Same</c:v>
                </c:pt>
              </c:strCache>
            </c:strRef>
          </c:tx>
          <c:spPr>
            <a:solidFill>
              <a:schemeClr val="accent6">
                <a:lumMod val="50000"/>
              </a:schemeClr>
            </a:solidFill>
            <a:ln>
              <a:noFill/>
            </a:ln>
          </c:spPr>
          <c:invertIfNegative val="0"/>
          <c:dLbls>
            <c:spPr>
              <a:noFill/>
              <a:ln>
                <a:noFill/>
              </a:ln>
              <a:effectLst/>
            </c:spPr>
            <c:txPr>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Democrats</c:v>
                </c:pt>
                <c:pt idx="1">
                  <c:v>Independents</c:v>
                </c:pt>
                <c:pt idx="2">
                  <c:v>Republicans</c:v>
                </c:pt>
                <c:pt idx="4">
                  <c:v>Whites</c:v>
                </c:pt>
                <c:pt idx="5">
                  <c:v>All Voters of Color</c:v>
                </c:pt>
                <c:pt idx="7">
                  <c:v>&lt;$50,000</c:v>
                </c:pt>
                <c:pt idx="8">
                  <c:v>$50,000-$100,000</c:v>
                </c:pt>
                <c:pt idx="9">
                  <c:v>$100,000+</c:v>
                </c:pt>
              </c:strCache>
            </c:strRef>
          </c:cat>
          <c:val>
            <c:numRef>
              <c:f>Sheet1!$D$2:$D$11</c:f>
              <c:numCache>
                <c:formatCode>0%</c:formatCode>
                <c:ptCount val="10"/>
                <c:pt idx="0">
                  <c:v>0.18</c:v>
                </c:pt>
                <c:pt idx="1">
                  <c:v>0.33</c:v>
                </c:pt>
                <c:pt idx="2">
                  <c:v>0.42</c:v>
                </c:pt>
                <c:pt idx="4">
                  <c:v>0.28000000000000003</c:v>
                </c:pt>
                <c:pt idx="5">
                  <c:v>0.33</c:v>
                </c:pt>
                <c:pt idx="7">
                  <c:v>0.27</c:v>
                </c:pt>
                <c:pt idx="8">
                  <c:v>0.32</c:v>
                </c:pt>
                <c:pt idx="9">
                  <c:v>0.28000000000000003</c:v>
                </c:pt>
              </c:numCache>
            </c:numRef>
          </c:val>
          <c:extLst>
            <c:ext xmlns:c16="http://schemas.microsoft.com/office/drawing/2014/chart" uri="{C3380CC4-5D6E-409C-BE32-E72D297353CC}">
              <c16:uniqueId val="{00000005-4843-4B5D-8498-540ED5A76FA3}"/>
            </c:ext>
          </c:extLst>
        </c:ser>
        <c:ser>
          <c:idx val="3"/>
          <c:order val="3"/>
          <c:tx>
            <c:strRef>
              <c:f>Sheet1!$E$1</c:f>
              <c:strCache>
                <c:ptCount val="1"/>
                <c:pt idx="0">
                  <c:v>Don't Know</c:v>
                </c:pt>
              </c:strCache>
            </c:strRef>
          </c:tx>
          <c:spPr>
            <a:solidFill>
              <a:schemeClr val="accent6"/>
            </a:solidFill>
          </c:spPr>
          <c:invertIfNegative val="0"/>
          <c:dLbls>
            <c:dLbl>
              <c:idx val="5"/>
              <c:spPr>
                <a:noFill/>
                <a:ln>
                  <a:noFill/>
                </a:ln>
                <a:effectLst/>
              </c:spPr>
              <c:txPr>
                <a:bodyPr/>
                <a:lstStyle/>
                <a:p>
                  <a:pPr>
                    <a:defRPr sz="1100"/>
                  </a:pPr>
                  <a:endParaRPr lang="en-US"/>
                </a:p>
              </c:txPr>
              <c:showLegendKey val="0"/>
              <c:showVal val="1"/>
              <c:showCatName val="0"/>
              <c:showSerName val="0"/>
              <c:showPercent val="0"/>
              <c:showBubbleSize val="0"/>
              <c:extLst>
                <c:ext xmlns:c16="http://schemas.microsoft.com/office/drawing/2014/chart" uri="{C3380CC4-5D6E-409C-BE32-E72D297353CC}">
                  <c16:uniqueId val="{00000009-E4E0-40B5-8819-2EFF85E4A25F}"/>
                </c:ext>
              </c:extLst>
            </c:dLbl>
            <c:dLbl>
              <c:idx val="8"/>
              <c:spPr>
                <a:noFill/>
                <a:ln>
                  <a:noFill/>
                </a:ln>
                <a:effectLst/>
              </c:spPr>
              <c:txPr>
                <a:bodyPr/>
                <a:lstStyle/>
                <a:p>
                  <a:pPr>
                    <a:defRPr sz="1300"/>
                  </a:pPr>
                  <a:endParaRPr lang="en-US"/>
                </a:p>
              </c:txPr>
              <c:showLegendKey val="0"/>
              <c:showVal val="1"/>
              <c:showCatName val="0"/>
              <c:showSerName val="0"/>
              <c:showPercent val="0"/>
              <c:showBubbleSize val="0"/>
              <c:extLst>
                <c:ext xmlns:c16="http://schemas.microsoft.com/office/drawing/2014/chart" uri="{C3380CC4-5D6E-409C-BE32-E72D297353CC}">
                  <c16:uniqueId val="{0000000A-E4E0-40B5-8819-2EFF85E4A25F}"/>
                </c:ext>
              </c:extLst>
            </c:dLbl>
            <c:dLbl>
              <c:idx val="11"/>
              <c:spPr>
                <a:noFill/>
                <a:ln>
                  <a:noFill/>
                </a:ln>
                <a:effectLst/>
              </c:spPr>
              <c:txPr>
                <a:bodyPr/>
                <a:lstStyle/>
                <a:p>
                  <a:pPr>
                    <a:defRPr sz="1400"/>
                  </a:pPr>
                  <a:endParaRPr lang="en-US"/>
                </a:p>
              </c:txPr>
              <c:showLegendKey val="0"/>
              <c:showVal val="1"/>
              <c:showCatName val="0"/>
              <c:showSerName val="0"/>
              <c:showPercent val="0"/>
              <c:showBubbleSize val="0"/>
              <c:extLst>
                <c:ext xmlns:c16="http://schemas.microsoft.com/office/drawing/2014/chart" uri="{C3380CC4-5D6E-409C-BE32-E72D297353CC}">
                  <c16:uniqueId val="{0000000C-E4E0-40B5-8819-2EFF85E4A25F}"/>
                </c:ext>
              </c:extLst>
            </c:dLbl>
            <c:dLbl>
              <c:idx val="13"/>
              <c:spPr>
                <a:noFill/>
                <a:ln>
                  <a:noFill/>
                </a:ln>
                <a:effectLst/>
              </c:spPr>
              <c:txPr>
                <a:bodyPr/>
                <a:lstStyle/>
                <a:p>
                  <a:pPr>
                    <a:defRPr sz="1300"/>
                  </a:pPr>
                  <a:endParaRPr lang="en-US"/>
                </a:p>
              </c:txPr>
              <c:showLegendKey val="0"/>
              <c:showVal val="1"/>
              <c:showCatName val="0"/>
              <c:showSerName val="0"/>
              <c:showPercent val="0"/>
              <c:showBubbleSize val="0"/>
              <c:extLst>
                <c:ext xmlns:c16="http://schemas.microsoft.com/office/drawing/2014/chart" uri="{C3380CC4-5D6E-409C-BE32-E72D297353CC}">
                  <c16:uniqueId val="{0000000B-E4E0-40B5-8819-2EFF85E4A25F}"/>
                </c:ext>
              </c:extLst>
            </c:dLbl>
            <c:dLbl>
              <c:idx val="14"/>
              <c:spPr>
                <a:noFill/>
                <a:ln>
                  <a:noFill/>
                </a:ln>
                <a:effectLst/>
              </c:spPr>
              <c:txPr>
                <a:bodyPr/>
                <a:lstStyle/>
                <a:p>
                  <a:pPr>
                    <a:defRPr sz="1400"/>
                  </a:pPr>
                  <a:endParaRPr lang="en-US"/>
                </a:p>
              </c:txPr>
              <c:showLegendKey val="0"/>
              <c:showVal val="1"/>
              <c:showCatName val="0"/>
              <c:showSerName val="0"/>
              <c:showPercent val="0"/>
              <c:showBubbleSize val="0"/>
              <c:extLst>
                <c:ext xmlns:c16="http://schemas.microsoft.com/office/drawing/2014/chart" uri="{C3380CC4-5D6E-409C-BE32-E72D297353CC}">
                  <c16:uniqueId val="{0000000F-E4E0-40B5-8819-2EFF85E4A25F}"/>
                </c:ext>
              </c:extLst>
            </c:dLbl>
            <c:dLbl>
              <c:idx val="15"/>
              <c:delete val="1"/>
              <c:extLst>
                <c:ext xmlns:c15="http://schemas.microsoft.com/office/drawing/2012/chart" uri="{CE6537A1-D6FC-4f65-9D91-7224C49458BB}"/>
                <c:ext xmlns:c16="http://schemas.microsoft.com/office/drawing/2014/chart" uri="{C3380CC4-5D6E-409C-BE32-E72D297353CC}">
                  <c16:uniqueId val="{00000002-E4E0-40B5-8819-2EFF85E4A2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Democrats</c:v>
                </c:pt>
                <c:pt idx="1">
                  <c:v>Independents</c:v>
                </c:pt>
                <c:pt idx="2">
                  <c:v>Republicans</c:v>
                </c:pt>
                <c:pt idx="4">
                  <c:v>Whites</c:v>
                </c:pt>
                <c:pt idx="5">
                  <c:v>All Voters of Color</c:v>
                </c:pt>
                <c:pt idx="7">
                  <c:v>&lt;$50,000</c:v>
                </c:pt>
                <c:pt idx="8">
                  <c:v>$50,000-$100,000</c:v>
                </c:pt>
                <c:pt idx="9">
                  <c:v>$100,000+</c:v>
                </c:pt>
              </c:strCache>
            </c:strRef>
          </c:cat>
          <c:val>
            <c:numRef>
              <c:f>Sheet1!$E$2:$E$11</c:f>
              <c:numCache>
                <c:formatCode>0%</c:formatCode>
                <c:ptCount val="10"/>
                <c:pt idx="0">
                  <c:v>0.09</c:v>
                </c:pt>
                <c:pt idx="1">
                  <c:v>0.12</c:v>
                </c:pt>
                <c:pt idx="2">
                  <c:v>0.13</c:v>
                </c:pt>
                <c:pt idx="4">
                  <c:v>0.12</c:v>
                </c:pt>
                <c:pt idx="5">
                  <c:v>0.06</c:v>
                </c:pt>
                <c:pt idx="7">
                  <c:v>0.14000000000000001</c:v>
                </c:pt>
                <c:pt idx="8">
                  <c:v>7.0000000000000007E-2</c:v>
                </c:pt>
                <c:pt idx="9">
                  <c:v>0.13</c:v>
                </c:pt>
              </c:numCache>
            </c:numRef>
          </c:val>
          <c:extLst>
            <c:ext xmlns:c16="http://schemas.microsoft.com/office/drawing/2014/chart" uri="{C3380CC4-5D6E-409C-BE32-E72D297353CC}">
              <c16:uniqueId val="{00000001-E4E0-40B5-8819-2EFF85E4A25F}"/>
            </c:ext>
          </c:extLst>
        </c:ser>
        <c:dLbls>
          <c:showLegendKey val="0"/>
          <c:showVal val="1"/>
          <c:showCatName val="0"/>
          <c:showSerName val="0"/>
          <c:showPercent val="0"/>
          <c:showBubbleSize val="0"/>
        </c:dLbls>
        <c:gapWidth val="35"/>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defRPr/>
            </a:pPr>
            <a:endParaRPr lang="en-US"/>
          </a:p>
        </c:txPr>
        <c:crossAx val="248961608"/>
        <c:crosses val="autoZero"/>
        <c:auto val="1"/>
        <c:lblAlgn val="ctr"/>
        <c:lblOffset val="2"/>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14824636790847703"/>
          <c:y val="0"/>
          <c:w val="0.85175371415436885"/>
          <c:h val="5.9422090734883769E-2"/>
        </c:manualLayout>
      </c:layout>
      <c:overlay val="0"/>
      <c:txPr>
        <a:bodyPr/>
        <a:lstStyle/>
        <a:p>
          <a:pPr>
            <a:defRPr sz="13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36500950603639"/>
          <c:y val="1.8928849302600161E-2"/>
          <c:w val="0.61504398547527606"/>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3118-43D8-9355-6A4FA0B5CEEB}"/>
              </c:ext>
            </c:extLst>
          </c:dPt>
          <c:dPt>
            <c:idx val="1"/>
            <c:invertIfNegative val="0"/>
            <c:bubble3D val="0"/>
            <c:extLst>
              <c:ext xmlns:c16="http://schemas.microsoft.com/office/drawing/2014/chart" uri="{C3380CC4-5D6E-409C-BE32-E72D297353CC}">
                <c16:uniqueId val="{00000002-3118-43D8-9355-6A4FA0B5CEEB}"/>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3118-43D8-9355-6A4FA0B5CEEB}"/>
              </c:ext>
            </c:extLst>
          </c:dPt>
          <c:dPt>
            <c:idx val="3"/>
            <c:invertIfNegative val="0"/>
            <c:bubble3D val="0"/>
            <c:spPr>
              <a:solidFill>
                <a:schemeClr val="accent6">
                  <a:lumMod val="50000"/>
                </a:schemeClr>
              </a:solidFill>
              <a:ln>
                <a:noFill/>
              </a:ln>
            </c:spPr>
            <c:extLst>
              <c:ext xmlns:c16="http://schemas.microsoft.com/office/drawing/2014/chart" uri="{C3380CC4-5D6E-409C-BE32-E72D297353CC}">
                <c16:uniqueId val="{00000006-3118-43D8-9355-6A4FA0B5CEEB}"/>
              </c:ext>
            </c:extLst>
          </c:dPt>
          <c:dPt>
            <c:idx val="4"/>
            <c:invertIfNegative val="0"/>
            <c:bubble3D val="0"/>
            <c:spPr>
              <a:solidFill>
                <a:schemeClr val="accent4"/>
              </a:solidFill>
              <a:ln>
                <a:noFill/>
              </a:ln>
            </c:spPr>
            <c:extLst>
              <c:ext xmlns:c16="http://schemas.microsoft.com/office/drawing/2014/chart" uri="{C3380CC4-5D6E-409C-BE32-E72D297353CC}">
                <c16:uniqueId val="{00000008-3118-43D8-9355-6A4FA0B5CEEB}"/>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3118-43D8-9355-6A4FA0B5CEEB}"/>
              </c:ext>
            </c:extLst>
          </c:dPt>
          <c:dPt>
            <c:idx val="6"/>
            <c:invertIfNegative val="0"/>
            <c:bubble3D val="0"/>
            <c:spPr>
              <a:solidFill>
                <a:schemeClr val="accent4"/>
              </a:solidFill>
              <a:ln>
                <a:noFill/>
              </a:ln>
            </c:spPr>
            <c:extLst>
              <c:ext xmlns:c16="http://schemas.microsoft.com/office/drawing/2014/chart" uri="{C3380CC4-5D6E-409C-BE32-E72D297353CC}">
                <c16:uniqueId val="{0000000C-3118-43D8-9355-6A4FA0B5CEEB}"/>
              </c:ext>
            </c:extLst>
          </c:dPt>
          <c:dPt>
            <c:idx val="8"/>
            <c:invertIfNegative val="0"/>
            <c:bubble3D val="0"/>
            <c:spPr>
              <a:solidFill>
                <a:schemeClr val="accent6"/>
              </a:solidFill>
              <a:ln>
                <a:noFill/>
              </a:ln>
            </c:spPr>
            <c:extLst>
              <c:ext xmlns:c16="http://schemas.microsoft.com/office/drawing/2014/chart" uri="{C3380CC4-5D6E-409C-BE32-E72D297353CC}">
                <c16:uniqueId val="{0000000E-3118-43D8-9355-6A4FA0B5CEEB}"/>
              </c:ext>
            </c:extLst>
          </c:dPt>
          <c:dPt>
            <c:idx val="9"/>
            <c:invertIfNegative val="0"/>
            <c:bubble3D val="0"/>
            <c:extLst>
              <c:ext xmlns:c16="http://schemas.microsoft.com/office/drawing/2014/chart" uri="{C3380CC4-5D6E-409C-BE32-E72D297353CC}">
                <c16:uniqueId val="{0000000F-3118-43D8-9355-6A4FA0B5CEEB}"/>
              </c:ext>
            </c:extLst>
          </c:dPt>
          <c:dPt>
            <c:idx val="10"/>
            <c:invertIfNegative val="0"/>
            <c:bubble3D val="0"/>
            <c:extLst>
              <c:ext xmlns:c16="http://schemas.microsoft.com/office/drawing/2014/chart" uri="{C3380CC4-5D6E-409C-BE32-E72D297353CC}">
                <c16:uniqueId val="{00000010-3118-43D8-9355-6A4FA0B5CEEB}"/>
              </c:ext>
            </c:extLst>
          </c:dPt>
          <c:dPt>
            <c:idx val="12"/>
            <c:invertIfNegative val="0"/>
            <c:bubble3D val="0"/>
            <c:extLst>
              <c:ext xmlns:c16="http://schemas.microsoft.com/office/drawing/2014/chart" uri="{C3380CC4-5D6E-409C-BE32-E72D297353CC}">
                <c16:uniqueId val="{00000011-3118-43D8-9355-6A4FA0B5CEEB}"/>
              </c:ext>
            </c:extLst>
          </c:dPt>
          <c:dPt>
            <c:idx val="15"/>
            <c:invertIfNegative val="0"/>
            <c:bubble3D val="0"/>
            <c:extLst>
              <c:ext xmlns:c16="http://schemas.microsoft.com/office/drawing/2014/chart" uri="{C3380CC4-5D6E-409C-BE32-E72D297353CC}">
                <c16:uniqueId val="{00000012-3118-43D8-9355-6A4FA0B5CEEB}"/>
              </c:ext>
            </c:extLst>
          </c:dPt>
          <c:dPt>
            <c:idx val="18"/>
            <c:invertIfNegative val="0"/>
            <c:bubble3D val="0"/>
            <c:extLst>
              <c:ext xmlns:c16="http://schemas.microsoft.com/office/drawing/2014/chart" uri="{C3380CC4-5D6E-409C-BE32-E72D297353CC}">
                <c16:uniqueId val="{00000013-3118-43D8-9355-6A4FA0B5CEEB}"/>
              </c:ext>
            </c:extLst>
          </c:dPt>
          <c:dLbls>
            <c:spPr>
              <a:noFill/>
              <a:ln>
                <a:noFill/>
              </a:ln>
              <a:effectLst/>
            </c:spPr>
            <c:txPr>
              <a:bodyPr wrap="none"/>
              <a:lstStyle/>
              <a:p>
                <a:pPr>
                  <a:defRPr sz="17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Much more important</c:v>
                </c:pt>
                <c:pt idx="1">
                  <c:v>Somewhat more important</c:v>
                </c:pt>
                <c:pt idx="3">
                  <c:v>No difference</c:v>
                </c:pt>
                <c:pt idx="5">
                  <c:v>Somewhat less important</c:v>
                </c:pt>
                <c:pt idx="6">
                  <c:v>Much less important</c:v>
                </c:pt>
                <c:pt idx="8">
                  <c:v>Don't know</c:v>
                </c:pt>
              </c:strCache>
            </c:strRef>
          </c:cat>
          <c:val>
            <c:numRef>
              <c:f>Sheet1!$B$2:$B$10</c:f>
              <c:numCache>
                <c:formatCode>0%</c:formatCode>
                <c:ptCount val="9"/>
                <c:pt idx="0">
                  <c:v>0.31</c:v>
                </c:pt>
                <c:pt idx="1">
                  <c:v>0.3</c:v>
                </c:pt>
                <c:pt idx="3">
                  <c:v>0.21</c:v>
                </c:pt>
                <c:pt idx="5">
                  <c:v>0.06</c:v>
                </c:pt>
                <c:pt idx="6">
                  <c:v>7.0000000000000007E-2</c:v>
                </c:pt>
                <c:pt idx="8">
                  <c:v>0.05</c:v>
                </c:pt>
              </c:numCache>
            </c:numRef>
          </c:val>
          <c:extLst>
            <c:ext xmlns:c16="http://schemas.microsoft.com/office/drawing/2014/chart" uri="{C3380CC4-5D6E-409C-BE32-E72D297353CC}">
              <c16:uniqueId val="{00000014-3118-43D8-9355-6A4FA0B5CEEB}"/>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extTo"/>
        <c:spPr>
          <a:ln>
            <a:noFill/>
          </a:ln>
        </c:spPr>
        <c:txPr>
          <a:bodyPr/>
          <a:lstStyle/>
          <a:p>
            <a:pPr>
              <a:defRPr sz="1800"/>
            </a:pPr>
            <a:endParaRPr lang="en-US"/>
          </a:p>
        </c:txPr>
        <c:crossAx val="523240208"/>
        <c:crosses val="autoZero"/>
        <c:auto val="1"/>
        <c:lblAlgn val="ctr"/>
        <c:lblOffset val="5"/>
        <c:noMultiLvlLbl val="0"/>
      </c:catAx>
      <c:valAx>
        <c:axId val="523240208"/>
        <c:scaling>
          <c:orientation val="minMax"/>
          <c:max val="0.45"/>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25290121603218"/>
          <c:y val="8.6435549064701939E-2"/>
          <c:w val="0.4521545074700794"/>
          <c:h val="0.87364131761906505"/>
        </c:manualLayout>
      </c:layout>
      <c:barChart>
        <c:barDir val="bar"/>
        <c:grouping val="percentStacked"/>
        <c:varyColors val="0"/>
        <c:ser>
          <c:idx val="0"/>
          <c:order val="0"/>
          <c:tx>
            <c:strRef>
              <c:f>Sheet1!$B$1</c:f>
              <c:strCache>
                <c:ptCount val="1"/>
                <c:pt idx="0">
                  <c:v>Strng. Agree</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National Sept. 2020</c:v>
                </c:pt>
                <c:pt idx="1">
                  <c:v>National Sept. 2020</c:v>
                </c:pt>
                <c:pt idx="2">
                  <c:v>National Sept. 2020</c:v>
                </c:pt>
              </c:strCache>
            </c:strRef>
          </c:cat>
          <c:val>
            <c:numRef>
              <c:f>Sheet1!$B$2:$B$4</c:f>
              <c:numCache>
                <c:formatCode>0%</c:formatCode>
                <c:ptCount val="3"/>
                <c:pt idx="0">
                  <c:v>0.55000000000000004</c:v>
                </c:pt>
                <c:pt idx="1">
                  <c:v>0.53</c:v>
                </c:pt>
                <c:pt idx="2">
                  <c:v>0.48</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Smwt. Agree</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National Sept. 2020</c:v>
                </c:pt>
                <c:pt idx="1">
                  <c:v>National Sept. 2020</c:v>
                </c:pt>
                <c:pt idx="2">
                  <c:v>National Sept. 2020</c:v>
                </c:pt>
              </c:strCache>
            </c:strRef>
          </c:cat>
          <c:val>
            <c:numRef>
              <c:f>Sheet1!$C$2:$C$4</c:f>
              <c:numCache>
                <c:formatCode>0%</c:formatCode>
                <c:ptCount val="3"/>
                <c:pt idx="0">
                  <c:v>0.28999999999999998</c:v>
                </c:pt>
                <c:pt idx="1">
                  <c:v>0.26</c:v>
                </c:pt>
                <c:pt idx="2">
                  <c:v>0.28999999999999998</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Disagree</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5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58D-4716-BBC8-CD2077697C4D}"/>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762F-4693-A172-4B7FF4B8F556}"/>
                </c:ext>
              </c:extLst>
            </c:dLbl>
            <c:dLbl>
              <c:idx val="4"/>
              <c:spPr>
                <a:noFill/>
                <a:ln>
                  <a:noFill/>
                </a:ln>
                <a:effectLst/>
              </c:spPr>
              <c:txPr>
                <a:bodyPr wrap="square" lIns="38100" tIns="19050" rIns="38100" bIns="19050" anchor="ctr">
                  <a:spAutoFit/>
                </a:bodyPr>
                <a:lstStyle/>
                <a:p>
                  <a:pPr>
                    <a:defRPr sz="15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DC4-4698-9CC5-836F8677455B}"/>
                </c:ext>
              </c:extLst>
            </c:dLbl>
            <c:dLbl>
              <c:idx val="5"/>
              <c:spPr>
                <a:noFill/>
                <a:ln>
                  <a:noFill/>
                </a:ln>
                <a:effectLst/>
              </c:spPr>
              <c:txPr>
                <a:bodyPr wrap="square" lIns="38100" tIns="19050" rIns="38100" bIns="19050" anchor="ctr">
                  <a:spAutoFit/>
                </a:bodyPr>
                <a:lstStyle/>
                <a:p>
                  <a:pPr>
                    <a:defRPr sz="15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62F-4693-A172-4B7FF4B8F556}"/>
                </c:ext>
              </c:extLst>
            </c:dLbl>
            <c:dLbl>
              <c:idx val="10"/>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762F-4693-A172-4B7FF4B8F556}"/>
                </c:ext>
              </c:extLst>
            </c:dLbl>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National Sept. 2020</c:v>
                </c:pt>
                <c:pt idx="1">
                  <c:v>National Sept. 2020</c:v>
                </c:pt>
                <c:pt idx="2">
                  <c:v>National Sept. 2020</c:v>
                </c:pt>
              </c:strCache>
            </c:strRef>
          </c:cat>
          <c:val>
            <c:numRef>
              <c:f>Sheet1!$D$2:$D$4</c:f>
              <c:numCache>
                <c:formatCode>0%</c:formatCode>
                <c:ptCount val="3"/>
                <c:pt idx="0">
                  <c:v>0.08</c:v>
                </c:pt>
                <c:pt idx="1">
                  <c:v>0.1</c:v>
                </c:pt>
                <c:pt idx="2">
                  <c:v>0.09</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Strng. Disagree</c:v>
                </c:pt>
              </c:strCache>
            </c:strRef>
          </c:tx>
          <c:spPr>
            <a:solidFill>
              <a:schemeClr val="accent4"/>
            </a:solidFill>
            <a:ln>
              <a:noFill/>
            </a:ln>
          </c:spPr>
          <c:invertIfNegative val="0"/>
          <c:dLbls>
            <c:dLbl>
              <c:idx val="0"/>
              <c:layout>
                <c:manualLayout>
                  <c:x val="-1.499892795779792E-2"/>
                  <c:y val="2.4323318573994694E-3"/>
                </c:manualLayout>
              </c:layout>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2F-4693-A172-4B7FF4B8F556}"/>
                </c:ext>
              </c:extLst>
            </c:dLbl>
            <c:dLbl>
              <c:idx val="1"/>
              <c:layout>
                <c:manualLayout>
                  <c:x val="-1.9089490990926668E-2"/>
                  <c:y val="0"/>
                </c:manualLayout>
              </c:layout>
              <c:spPr>
                <a:noFill/>
                <a:ln>
                  <a:noFill/>
                </a:ln>
                <a:effectLst/>
              </c:spPr>
              <c:txPr>
                <a:bodyPr wrap="square" lIns="38100" tIns="19050" rIns="38100" bIns="19050" anchor="ctr">
                  <a:no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2412823965302118E-2"/>
                      <c:h val="6.1027206302152692E-2"/>
                    </c:manualLayout>
                  </c15:layout>
                </c:ext>
                <c:ext xmlns:c16="http://schemas.microsoft.com/office/drawing/2014/chart" uri="{C3380CC4-5D6E-409C-BE32-E72D297353CC}">
                  <c16:uniqueId val="{00000004-558D-4716-BBC8-CD2077697C4D}"/>
                </c:ext>
              </c:extLst>
            </c:dLbl>
            <c:dLbl>
              <c:idx val="2"/>
              <c:layout>
                <c:manualLayout>
                  <c:x val="-2.3180107706689684E-2"/>
                  <c:y val="7.2968998111016606E-3"/>
                </c:manualLayout>
              </c:layout>
              <c:spPr>
                <a:noFill/>
                <a:ln>
                  <a:noFill/>
                </a:ln>
                <a:effectLst/>
              </c:spPr>
              <c:txPr>
                <a:bodyPr wrap="square" lIns="38100" tIns="19050" rIns="38100" bIns="19050" anchor="ctr">
                  <a:no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3019652460774362E-2"/>
                      <c:h val="7.1826759749006319E-2"/>
                    </c:manualLayout>
                  </c15:layout>
                </c:ext>
                <c:ext xmlns:c16="http://schemas.microsoft.com/office/drawing/2014/chart" uri="{C3380CC4-5D6E-409C-BE32-E72D297353CC}">
                  <c16:uniqueId val="{00000003-558D-4716-BBC8-CD2077697C4D}"/>
                </c:ext>
              </c:extLst>
            </c:dLbl>
            <c:dLbl>
              <c:idx val="4"/>
              <c:spPr>
                <a:noFill/>
                <a:ln>
                  <a:noFill/>
                </a:ln>
                <a:effectLst/>
              </c:spPr>
              <c:txPr>
                <a:bodyPr wrap="square" lIns="38100" tIns="19050" rIns="38100" bIns="19050" anchor="ctr">
                  <a:spAutoFit/>
                </a:bodyPr>
                <a:lstStyle/>
                <a:p>
                  <a:pPr>
                    <a:defRPr sz="15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DC4-4698-9CC5-836F8677455B}"/>
                </c:ext>
              </c:extLst>
            </c:dLbl>
            <c:dLbl>
              <c:idx val="5"/>
              <c:spPr>
                <a:noFill/>
                <a:ln>
                  <a:noFill/>
                </a:ln>
                <a:effectLst/>
              </c:spPr>
              <c:txPr>
                <a:bodyPr wrap="square" lIns="38100" tIns="19050" rIns="38100" bIns="19050" anchor="ctr">
                  <a:spAutoFit/>
                </a:bodyPr>
                <a:lstStyle/>
                <a:p>
                  <a:pPr>
                    <a:defRPr sz="15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762F-4693-A172-4B7FF4B8F556}"/>
                </c:ext>
              </c:extLst>
            </c:dLbl>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National Sept. 2020</c:v>
                </c:pt>
                <c:pt idx="1">
                  <c:v>National Sept. 2020</c:v>
                </c:pt>
                <c:pt idx="2">
                  <c:v>National Sept. 2020</c:v>
                </c:pt>
              </c:strCache>
            </c:strRef>
          </c:cat>
          <c:val>
            <c:numRef>
              <c:f>Sheet1!$E$2:$E$4</c:f>
              <c:numCache>
                <c:formatCode>0%</c:formatCode>
                <c:ptCount val="3"/>
                <c:pt idx="0">
                  <c:v>7.0000000000000007E-2</c:v>
                </c:pt>
                <c:pt idx="1">
                  <c:v>0.1</c:v>
                </c:pt>
                <c:pt idx="2">
                  <c:v>0.13</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4"/>
            </a:solidFill>
            <a:ln>
              <a:noFill/>
            </a:ln>
          </c:spPr>
          <c:invertIfNegative val="0"/>
          <c:dLbls>
            <c:dLbl>
              <c:idx val="0"/>
              <c:layout>
                <c:manualLayout>
                  <c:x val="-1.499892795779792E-2"/>
                  <c:y val="2.4323318573994694E-3"/>
                </c:manualLayout>
              </c:layout>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20-4CC6-B2F8-D0AC506159AB}"/>
                </c:ext>
              </c:extLst>
            </c:dLbl>
            <c:dLbl>
              <c:idx val="1"/>
              <c:layout>
                <c:manualLayout>
                  <c:x val="-1.9089490990926668E-2"/>
                  <c:y val="0"/>
                </c:manualLayout>
              </c:layout>
              <c:spPr>
                <a:noFill/>
                <a:ln>
                  <a:noFill/>
                </a:ln>
                <a:effectLst/>
              </c:spPr>
              <c:txPr>
                <a:bodyPr wrap="square" lIns="38100" tIns="19050" rIns="38100" bIns="19050" anchor="ctr">
                  <a:no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2412823965302118E-2"/>
                      <c:h val="6.1027206302152692E-2"/>
                    </c:manualLayout>
                  </c15:layout>
                </c:ext>
                <c:ext xmlns:c16="http://schemas.microsoft.com/office/drawing/2014/chart" uri="{C3380CC4-5D6E-409C-BE32-E72D297353CC}">
                  <c16:uniqueId val="{00000001-9520-4CC6-B2F8-D0AC506159AB}"/>
                </c:ext>
              </c:extLst>
            </c:dLbl>
            <c:dLbl>
              <c:idx val="2"/>
              <c:layout>
                <c:manualLayout>
                  <c:x val="-2.3180107706689684E-2"/>
                  <c:y val="7.2968998111016606E-3"/>
                </c:manualLayout>
              </c:layout>
              <c:spPr>
                <a:noFill/>
                <a:ln>
                  <a:noFill/>
                </a:ln>
                <a:effectLst/>
              </c:spPr>
              <c:txPr>
                <a:bodyPr wrap="square" lIns="38100" tIns="19050" rIns="38100" bIns="19050" anchor="ctr">
                  <a:no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3019652460774362E-2"/>
                      <c:h val="7.1826759749006319E-2"/>
                    </c:manualLayout>
                  </c15:layout>
                </c:ext>
                <c:ext xmlns:c16="http://schemas.microsoft.com/office/drawing/2014/chart" uri="{C3380CC4-5D6E-409C-BE32-E72D297353CC}">
                  <c16:uniqueId val="{00000002-9520-4CC6-B2F8-D0AC506159A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National Sept. 2020</c:v>
                </c:pt>
                <c:pt idx="1">
                  <c:v>National Sept. 2020</c:v>
                </c:pt>
                <c:pt idx="2">
                  <c:v>National Sept. 2020</c:v>
                </c:pt>
              </c:strCache>
            </c:strRef>
          </c:cat>
          <c:val>
            <c:numRef>
              <c:f>Sheet1!$F$2:$F$4</c:f>
              <c:numCache>
                <c:formatCode>0%</c:formatCode>
                <c:ptCount val="3"/>
                <c:pt idx="0">
                  <c:v>0.01</c:v>
                </c:pt>
                <c:pt idx="1">
                  <c:v>0.01</c:v>
                </c:pt>
                <c:pt idx="2">
                  <c:v>0.01</c:v>
                </c:pt>
              </c:numCache>
            </c:numRef>
          </c:val>
          <c:extLst>
            <c:ext xmlns:c16="http://schemas.microsoft.com/office/drawing/2014/chart" uri="{C3380CC4-5D6E-409C-BE32-E72D297353CC}">
              <c16:uniqueId val="{00000000-D6A3-4032-AB76-132D388D5365}"/>
            </c:ext>
          </c:extLst>
        </c:ser>
        <c:dLbls>
          <c:dLblPos val="ctr"/>
          <c:showLegendKey val="0"/>
          <c:showVal val="1"/>
          <c:showCatName val="0"/>
          <c:showSerName val="0"/>
          <c:showPercent val="0"/>
          <c:showBubbleSize val="0"/>
        </c:dLbls>
        <c:gapWidth val="35"/>
        <c:overlap val="100"/>
        <c:axId val="337592784"/>
        <c:axId val="337593176"/>
      </c:barChart>
      <c:catAx>
        <c:axId val="337592784"/>
        <c:scaling>
          <c:orientation val="maxMin"/>
        </c:scaling>
        <c:delete val="1"/>
        <c:axPos val="l"/>
        <c:numFmt formatCode="General" sourceLinked="1"/>
        <c:majorTickMark val="none"/>
        <c:minorTickMark val="none"/>
        <c:tickLblPos val="nextTo"/>
        <c:crossAx val="337593176"/>
        <c:crosses val="autoZero"/>
        <c:auto val="1"/>
        <c:lblAlgn val="ctr"/>
        <c:lblOffset val="1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429916702985881"/>
          <c:y val="2.1356448274547829E-2"/>
          <c:w val="0.75331358742898713"/>
          <c:h val="5.574655638308039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89240865369281031"/>
          <c:h val="0.85695921727439273"/>
        </c:manualLayout>
      </c:layout>
      <c:barChart>
        <c:barDir val="bar"/>
        <c:grouping val="stacked"/>
        <c:varyColors val="0"/>
        <c:ser>
          <c:idx val="0"/>
          <c:order val="0"/>
          <c:tx>
            <c:strRef>
              <c:f>Sheet1!$B$1</c:f>
              <c:strCache>
                <c:ptCount val="1"/>
                <c:pt idx="0">
                  <c:v>Total Trust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Pediatricians</c:v>
                </c:pt>
                <c:pt idx="1">
                  <c:v>^Parents of young children</c:v>
                </c:pt>
                <c:pt idx="2">
                  <c:v>Daycare workers</c:v>
                </c:pt>
                <c:pt idx="3">
                  <c:v>The Wisconsin chapter of the American Academy of Pediatrics</c:v>
                </c:pt>
                <c:pt idx="4">
                  <c:v>^Teachers in K through 12 schools</c:v>
                </c:pt>
                <c:pt idx="5">
                  <c:v>Early childhood educators</c:v>
                </c:pt>
                <c:pt idx="6">
                  <c:v>Child development experts at the 
University of Wisconsin</c:v>
                </c:pt>
              </c:strCache>
            </c:strRef>
          </c:cat>
          <c:val>
            <c:numRef>
              <c:f>Sheet1!$B$2:$B$8</c:f>
              <c:numCache>
                <c:formatCode>0%</c:formatCode>
                <c:ptCount val="7"/>
                <c:pt idx="0">
                  <c:v>0.79</c:v>
                </c:pt>
                <c:pt idx="1">
                  <c:v>0.73</c:v>
                </c:pt>
                <c:pt idx="2">
                  <c:v>0.74</c:v>
                </c:pt>
                <c:pt idx="3">
                  <c:v>0.67</c:v>
                </c:pt>
                <c:pt idx="4">
                  <c:v>0.74</c:v>
                </c:pt>
                <c:pt idx="5">
                  <c:v>0.71</c:v>
                </c:pt>
                <c:pt idx="6">
                  <c:v>0.67</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Suspicious</c:v>
                </c:pt>
              </c:strCache>
            </c:strRef>
          </c:tx>
          <c:spPr>
            <a:solidFill>
              <a:schemeClr val="accent4"/>
            </a:solidFill>
            <a:ln>
              <a:noFill/>
            </a:ln>
          </c:spPr>
          <c:invertIfNegative val="0"/>
          <c:dLbls>
            <c:dLbl>
              <c:idx val="0"/>
              <c:numFmt formatCode="0%;0%" sourceLinked="0"/>
              <c:spPr/>
              <c:txPr>
                <a:bodyPr/>
                <a:lstStyle/>
                <a:p>
                  <a:pPr>
                    <a:defRPr sz="16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Pediatricians</c:v>
                </c:pt>
                <c:pt idx="1">
                  <c:v>^Parents of young children</c:v>
                </c:pt>
                <c:pt idx="2">
                  <c:v>Daycare workers</c:v>
                </c:pt>
                <c:pt idx="3">
                  <c:v>The Wisconsin chapter of the American Academy of Pediatrics</c:v>
                </c:pt>
                <c:pt idx="4">
                  <c:v>^Teachers in K through 12 schools</c:v>
                </c:pt>
                <c:pt idx="5">
                  <c:v>Early childhood educators</c:v>
                </c:pt>
                <c:pt idx="6">
                  <c:v>Child development experts at the 
University of Wisconsin</c:v>
                </c:pt>
              </c:strCache>
            </c:strRef>
          </c:cat>
          <c:val>
            <c:numRef>
              <c:f>Sheet1!$C$2:$C$8</c:f>
              <c:numCache>
                <c:formatCode>0%</c:formatCode>
                <c:ptCount val="7"/>
                <c:pt idx="0">
                  <c:v>-0.09</c:v>
                </c:pt>
                <c:pt idx="1">
                  <c:v>-0.15</c:v>
                </c:pt>
                <c:pt idx="2">
                  <c:v>-0.17</c:v>
                </c:pt>
                <c:pt idx="3">
                  <c:v>-0.13</c:v>
                </c:pt>
                <c:pt idx="4">
                  <c:v>-0.21</c:v>
                </c:pt>
                <c:pt idx="5">
                  <c:v>-0.19</c:v>
                </c:pt>
                <c:pt idx="6">
                  <c:v>-0.19</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600"/>
              </a:lnSpc>
              <a:defRPr sz="1800"/>
            </a:pPr>
            <a:endParaRPr lang="en-US"/>
          </a:p>
        </c:txPr>
        <c:crossAx val="523230800"/>
        <c:crossesAt val="0"/>
        <c:auto val="1"/>
        <c:lblAlgn val="ctr"/>
        <c:lblOffset val="100"/>
        <c:noMultiLvlLbl val="0"/>
      </c:catAx>
      <c:valAx>
        <c:axId val="523230800"/>
        <c:scaling>
          <c:orientation val="maxMin"/>
          <c:max val="0.8"/>
          <c:min val="-0.60000000000000009"/>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4054856329384393"/>
          <c:y val="1.4589903097769584E-2"/>
          <c:w val="0.33456624941963553"/>
          <c:h val="6.720289654640590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06991948368596"/>
          <c:y val="3.4840468313753752E-2"/>
          <c:w val="0.4188476801906978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3FC4-46B2-9374-6FE96AF5871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FC4-46B2-9374-6FE96AF5871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3FC4-46B2-9374-6FE96AF5871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3FC4-46B2-9374-6FE96AF58713}"/>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3FC4-46B2-9374-6FE96AF58713}"/>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3FC4-46B2-9374-6FE96AF58713}"/>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3FC4-46B2-9374-6FE96AF5871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Several times a day</c:v>
                </c:pt>
                <c:pt idx="1">
                  <c:v>Every day</c:v>
                </c:pt>
                <c:pt idx="2">
                  <c:v>A few times a week</c:v>
                </c:pt>
                <c:pt idx="3">
                  <c:v>A few times a month</c:v>
                </c:pt>
                <c:pt idx="4">
                  <c:v>Less often</c:v>
                </c:pt>
                <c:pt idx="5">
                  <c:v>Never</c:v>
                </c:pt>
                <c:pt idx="6">
                  <c:v>Don’t know</c:v>
                </c:pt>
              </c:strCache>
            </c:strRef>
          </c:cat>
          <c:val>
            <c:numRef>
              <c:f>Sheet1!$B$2:$B$8</c:f>
              <c:numCache>
                <c:formatCode>0%</c:formatCode>
                <c:ptCount val="7"/>
                <c:pt idx="0">
                  <c:v>0.09</c:v>
                </c:pt>
                <c:pt idx="1">
                  <c:v>0.2</c:v>
                </c:pt>
                <c:pt idx="2">
                  <c:v>0.28999999999999998</c:v>
                </c:pt>
                <c:pt idx="3">
                  <c:v>0.1</c:v>
                </c:pt>
                <c:pt idx="4">
                  <c:v>0.15</c:v>
                </c:pt>
                <c:pt idx="5">
                  <c:v>0.16</c:v>
                </c:pt>
                <c:pt idx="6">
                  <c:v>0.01</c:v>
                </c:pt>
              </c:numCache>
            </c:numRef>
          </c:val>
          <c:extLst>
            <c:ext xmlns:c16="http://schemas.microsoft.com/office/drawing/2014/chart" uri="{C3380CC4-5D6E-409C-BE32-E72D297353CC}">
              <c16:uniqueId val="{0000000E-3FC4-46B2-9374-6FE96AF58713}"/>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8336878426184"/>
          <c:y val="3.4840468313753752E-2"/>
          <c:w val="0.48655067999997492"/>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E87-4E1D-8948-5134D4C09BE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E87-4E1D-8948-5134D4C09BE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AE87-4E1D-8948-5134D4C09BE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E87-4E1D-8948-5134D4C09BEA}"/>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AE87-4E1D-8948-5134D4C09BEA}"/>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AE87-4E1D-8948-5134D4C09BE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AE87-4E1D-8948-5134D4C09BE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Just about always</c:v>
                </c:pt>
                <c:pt idx="1">
                  <c:v>Most of the time</c:v>
                </c:pt>
                <c:pt idx="2">
                  <c:v>Only some of the time</c:v>
                </c:pt>
                <c:pt idx="3">
                  <c:v>Hardly ever</c:v>
                </c:pt>
                <c:pt idx="4">
                  <c:v>Don’t know</c:v>
                </c:pt>
              </c:strCache>
            </c:strRef>
          </c:cat>
          <c:val>
            <c:numRef>
              <c:f>Sheet1!$B$2:$B$6</c:f>
              <c:numCache>
                <c:formatCode>0%</c:formatCode>
                <c:ptCount val="5"/>
                <c:pt idx="0">
                  <c:v>0.03</c:v>
                </c:pt>
                <c:pt idx="1">
                  <c:v>0.28000000000000003</c:v>
                </c:pt>
                <c:pt idx="2">
                  <c:v>0.47</c:v>
                </c:pt>
                <c:pt idx="3">
                  <c:v>0.17</c:v>
                </c:pt>
                <c:pt idx="4">
                  <c:v>0.05</c:v>
                </c:pt>
              </c:numCache>
            </c:numRef>
          </c:val>
          <c:extLst>
            <c:ext xmlns:c16="http://schemas.microsoft.com/office/drawing/2014/chart" uri="{C3380CC4-5D6E-409C-BE32-E72D297353CC}">
              <c16:uniqueId val="{0000000E-AE87-4E1D-8948-5134D4C09BE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8336878426184"/>
          <c:y val="3.4840468313753752E-2"/>
          <c:w val="0.48655067999997492"/>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7A-4CC9-8B27-34C4820620F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77A-4CC9-8B27-34C4820620FB}"/>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77A-4CC9-8B27-34C4820620F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77A-4CC9-8B27-34C4820620FB}"/>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77A-4CC9-8B27-34C4820620FB}"/>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477A-4CC9-8B27-34C4820620FB}"/>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77A-4CC9-8B27-34C482062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Just about always,</c:v>
                </c:pt>
                <c:pt idx="1">
                  <c:v>Most of the time,</c:v>
                </c:pt>
                <c:pt idx="2">
                  <c:v>Only some of the time</c:v>
                </c:pt>
                <c:pt idx="3">
                  <c:v>Hardly ever</c:v>
                </c:pt>
                <c:pt idx="4">
                  <c:v>Don’t know</c:v>
                </c:pt>
              </c:strCache>
            </c:strRef>
          </c:cat>
          <c:val>
            <c:numRef>
              <c:f>Sheet1!$B$2:$B$6</c:f>
              <c:numCache>
                <c:formatCode>0%</c:formatCode>
                <c:ptCount val="5"/>
                <c:pt idx="0">
                  <c:v>0.03</c:v>
                </c:pt>
                <c:pt idx="1">
                  <c:v>0.26</c:v>
                </c:pt>
                <c:pt idx="2">
                  <c:v>0.44</c:v>
                </c:pt>
                <c:pt idx="3">
                  <c:v>0.24</c:v>
                </c:pt>
                <c:pt idx="4">
                  <c:v>0.03</c:v>
                </c:pt>
              </c:numCache>
            </c:numRef>
          </c:val>
          <c:extLst>
            <c:ext xmlns:c16="http://schemas.microsoft.com/office/drawing/2014/chart" uri="{C3380CC4-5D6E-409C-BE32-E72D297353CC}">
              <c16:uniqueId val="{0000000E-477A-4CC9-8B27-34C4820620FB}"/>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75715302802405"/>
          <c:y val="7.6845974455203941E-2"/>
          <c:w val="0.46364232794461763"/>
          <c:h val="0.89322756278025495"/>
        </c:manualLayout>
      </c:layout>
      <c:barChart>
        <c:barDir val="bar"/>
        <c:grouping val="percentStacked"/>
        <c:varyColors val="0"/>
        <c:ser>
          <c:idx val="0"/>
          <c:order val="0"/>
          <c:tx>
            <c:strRef>
              <c:f>Sheet1!$B$1</c:f>
              <c:strCache>
                <c:ptCount val="1"/>
                <c:pt idx="0">
                  <c:v>Total Yes</c:v>
                </c:pt>
              </c:strCache>
            </c:strRef>
          </c:tx>
          <c:spPr>
            <a:solidFill>
              <a:schemeClr val="accent1"/>
            </a:solidFill>
            <a:ln>
              <a:noFill/>
            </a:ln>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767B-447D-B06A-9C31D892CC77}"/>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Democrats</c:v>
                </c:pt>
                <c:pt idx="1">
                  <c:v>Independents</c:v>
                </c:pt>
                <c:pt idx="2">
                  <c:v>Republicans</c:v>
                </c:pt>
                <c:pt idx="4">
                  <c:v>18-49</c:v>
                </c:pt>
                <c:pt idx="5">
                  <c:v>50-64</c:v>
                </c:pt>
                <c:pt idx="6">
                  <c:v>65+</c:v>
                </c:pt>
                <c:pt idx="8">
                  <c:v>Whites</c:v>
                </c:pt>
                <c:pt idx="9">
                  <c:v>Latinos</c:v>
                </c:pt>
                <c:pt idx="10">
                  <c:v>All Voters of Color</c:v>
                </c:pt>
                <c:pt idx="12">
                  <c:v>Men</c:v>
                </c:pt>
                <c:pt idx="13">
                  <c:v>Women</c:v>
                </c:pt>
              </c:strCache>
            </c:strRef>
          </c:cat>
          <c:val>
            <c:numRef>
              <c:f>Sheet1!$B$2:$B$15</c:f>
              <c:numCache>
                <c:formatCode>0%</c:formatCode>
                <c:ptCount val="14"/>
                <c:pt idx="0">
                  <c:v>0.84</c:v>
                </c:pt>
                <c:pt idx="1">
                  <c:v>0.64</c:v>
                </c:pt>
                <c:pt idx="2">
                  <c:v>0.4</c:v>
                </c:pt>
                <c:pt idx="4">
                  <c:v>0.7</c:v>
                </c:pt>
                <c:pt idx="5">
                  <c:v>0.61</c:v>
                </c:pt>
                <c:pt idx="6">
                  <c:v>0.6</c:v>
                </c:pt>
                <c:pt idx="8">
                  <c:v>0.6</c:v>
                </c:pt>
                <c:pt idx="9">
                  <c:v>0.72</c:v>
                </c:pt>
                <c:pt idx="10">
                  <c:v>0.71</c:v>
                </c:pt>
                <c:pt idx="12">
                  <c:v>0.64</c:v>
                </c:pt>
                <c:pt idx="13">
                  <c:v>0.67</c:v>
                </c:pt>
              </c:numCache>
            </c:numRef>
          </c:val>
          <c:extLst>
            <c:ext xmlns:c16="http://schemas.microsoft.com/office/drawing/2014/chart" uri="{C3380CC4-5D6E-409C-BE32-E72D297353CC}">
              <c16:uniqueId val="{00000001-F20C-49EF-8C10-4AD91876A4F5}"/>
            </c:ext>
          </c:extLst>
        </c:ser>
        <c:ser>
          <c:idx val="1"/>
          <c:order val="1"/>
          <c:tx>
            <c:strRef>
              <c:f>Sheet1!$C$1</c:f>
              <c:strCache>
                <c:ptCount val="1"/>
                <c:pt idx="0">
                  <c:v>Total No</c:v>
                </c:pt>
              </c:strCache>
            </c:strRef>
          </c:tx>
          <c:spPr>
            <a:solidFill>
              <a:schemeClr val="accent4"/>
            </a:solidFill>
            <a:ln w="9525">
              <a:noFill/>
            </a:ln>
          </c:spPr>
          <c:invertIfNegative val="0"/>
          <c:dLbls>
            <c:dLbl>
              <c:idx val="0"/>
              <c:spPr>
                <a:noFill/>
                <a:ln>
                  <a:noFill/>
                </a:ln>
                <a:effectLst/>
              </c:spPr>
              <c:txPr>
                <a:bodyPr wrap="square" lIns="38100" tIns="19050" rIns="38100" bIns="19050" anchor="ctr">
                  <a:spAutoFit/>
                </a:bodyPr>
                <a:lstStyle/>
                <a:p>
                  <a:pPr>
                    <a:defRPr sz="8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A2EC-4F7B-86BA-AD9FF53E6377}"/>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Democrats</c:v>
                </c:pt>
                <c:pt idx="1">
                  <c:v>Independents</c:v>
                </c:pt>
                <c:pt idx="2">
                  <c:v>Republicans</c:v>
                </c:pt>
                <c:pt idx="4">
                  <c:v>18-49</c:v>
                </c:pt>
                <c:pt idx="5">
                  <c:v>50-64</c:v>
                </c:pt>
                <c:pt idx="6">
                  <c:v>65+</c:v>
                </c:pt>
                <c:pt idx="8">
                  <c:v>Whites</c:v>
                </c:pt>
                <c:pt idx="9">
                  <c:v>Latinos</c:v>
                </c:pt>
                <c:pt idx="10">
                  <c:v>All Voters of Color</c:v>
                </c:pt>
                <c:pt idx="12">
                  <c:v>Men</c:v>
                </c:pt>
                <c:pt idx="13">
                  <c:v>Women</c:v>
                </c:pt>
              </c:strCache>
            </c:strRef>
          </c:cat>
          <c:val>
            <c:numRef>
              <c:f>Sheet1!$C$2:$C$15</c:f>
              <c:numCache>
                <c:formatCode>0%</c:formatCode>
                <c:ptCount val="14"/>
                <c:pt idx="0">
                  <c:v>0.08</c:v>
                </c:pt>
                <c:pt idx="1">
                  <c:v>0.26</c:v>
                </c:pt>
                <c:pt idx="2">
                  <c:v>0.52</c:v>
                </c:pt>
                <c:pt idx="4">
                  <c:v>0.22</c:v>
                </c:pt>
                <c:pt idx="5">
                  <c:v>0.26</c:v>
                </c:pt>
                <c:pt idx="6">
                  <c:v>0.32</c:v>
                </c:pt>
                <c:pt idx="8">
                  <c:v>0.34</c:v>
                </c:pt>
                <c:pt idx="9">
                  <c:v>0.19</c:v>
                </c:pt>
                <c:pt idx="10">
                  <c:v>0.19</c:v>
                </c:pt>
                <c:pt idx="12">
                  <c:v>0.27</c:v>
                </c:pt>
                <c:pt idx="13">
                  <c:v>0.24</c:v>
                </c:pt>
              </c:numCache>
            </c:numRef>
          </c:val>
          <c:extLst>
            <c:ext xmlns:c16="http://schemas.microsoft.com/office/drawing/2014/chart" uri="{C3380CC4-5D6E-409C-BE32-E72D297353CC}">
              <c16:uniqueId val="{00000002-F20C-49EF-8C10-4AD91876A4F5}"/>
            </c:ext>
          </c:extLst>
        </c:ser>
        <c:ser>
          <c:idx val="2"/>
          <c:order val="2"/>
          <c:tx>
            <c:strRef>
              <c:f>Sheet1!$D$1</c:f>
              <c:strCache>
                <c:ptCount val="1"/>
                <c:pt idx="0">
                  <c:v>Undecided</c:v>
                </c:pt>
              </c:strCache>
            </c:strRef>
          </c:tx>
          <c:spPr>
            <a:solidFill>
              <a:schemeClr val="accent6"/>
            </a:solidFill>
            <a:ln>
              <a:noFill/>
            </a:ln>
          </c:spPr>
          <c:invertIfNegative val="0"/>
          <c:dLbls>
            <c:dLbl>
              <c:idx val="1"/>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extLst>
                <c:ext xmlns:c16="http://schemas.microsoft.com/office/drawing/2014/chart" uri="{C3380CC4-5D6E-409C-BE32-E72D297353CC}">
                  <c16:uniqueId val="{00000002-0E31-4BAB-9623-46EEF0214739}"/>
                </c:ext>
              </c:extLst>
            </c:dLbl>
            <c:dLbl>
              <c:idx val="6"/>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extLst>
                <c:ext xmlns:c16="http://schemas.microsoft.com/office/drawing/2014/chart" uri="{C3380CC4-5D6E-409C-BE32-E72D297353CC}">
                  <c16:uniqueId val="{00000006-A2EC-4F7B-86BA-AD9FF53E6377}"/>
                </c:ext>
              </c:extLst>
            </c:dLbl>
            <c:dLbl>
              <c:idx val="8"/>
              <c:spPr>
                <a:noFill/>
                <a:ln>
                  <a:noFill/>
                </a:ln>
                <a:effectLst/>
              </c:spPr>
              <c:txPr>
                <a:bodyPr wrap="square" lIns="38100" tIns="19050" rIns="38100" bIns="19050" anchor="ctr">
                  <a:spAutoFit/>
                </a:bodyPr>
                <a:lstStyle/>
                <a:p>
                  <a:pPr>
                    <a:defRPr sz="600"/>
                  </a:pPr>
                  <a:endParaRPr lang="en-US"/>
                </a:p>
              </c:txPr>
              <c:showLegendKey val="0"/>
              <c:showVal val="1"/>
              <c:showCatName val="0"/>
              <c:showSerName val="0"/>
              <c:showPercent val="0"/>
              <c:showBubbleSize val="0"/>
              <c:extLst>
                <c:ext xmlns:c16="http://schemas.microsoft.com/office/drawing/2014/chart" uri="{C3380CC4-5D6E-409C-BE32-E72D297353CC}">
                  <c16:uniqueId val="{00000007-A2EC-4F7B-86BA-AD9FF53E6377}"/>
                </c:ext>
              </c:extLst>
            </c:dLbl>
            <c:dLbl>
              <c:idx val="1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extLst>
                <c:ext xmlns:c16="http://schemas.microsoft.com/office/drawing/2014/chart" uri="{C3380CC4-5D6E-409C-BE32-E72D297353CC}">
                  <c16:uniqueId val="{00000001-0E31-4BAB-9623-46EEF021473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Democrats</c:v>
                </c:pt>
                <c:pt idx="1">
                  <c:v>Independents</c:v>
                </c:pt>
                <c:pt idx="2">
                  <c:v>Republicans</c:v>
                </c:pt>
                <c:pt idx="4">
                  <c:v>18-49</c:v>
                </c:pt>
                <c:pt idx="5">
                  <c:v>50-64</c:v>
                </c:pt>
                <c:pt idx="6">
                  <c:v>65+</c:v>
                </c:pt>
                <c:pt idx="8">
                  <c:v>Whites</c:v>
                </c:pt>
                <c:pt idx="9">
                  <c:v>Latinos</c:v>
                </c:pt>
                <c:pt idx="10">
                  <c:v>All Voters of Color</c:v>
                </c:pt>
                <c:pt idx="12">
                  <c:v>Men</c:v>
                </c:pt>
                <c:pt idx="13">
                  <c:v>Women</c:v>
                </c:pt>
              </c:strCache>
            </c:strRef>
          </c:cat>
          <c:val>
            <c:numRef>
              <c:f>Sheet1!$D$2:$D$15</c:f>
              <c:numCache>
                <c:formatCode>0%</c:formatCode>
                <c:ptCount val="14"/>
                <c:pt idx="0">
                  <c:v>0.09</c:v>
                </c:pt>
                <c:pt idx="1">
                  <c:v>0.1</c:v>
                </c:pt>
                <c:pt idx="2">
                  <c:v>0.09</c:v>
                </c:pt>
                <c:pt idx="4">
                  <c:v>0.08</c:v>
                </c:pt>
                <c:pt idx="5">
                  <c:v>0.13</c:v>
                </c:pt>
                <c:pt idx="6">
                  <c:v>0.08</c:v>
                </c:pt>
                <c:pt idx="8">
                  <c:v>0.06</c:v>
                </c:pt>
                <c:pt idx="9">
                  <c:v>0.08</c:v>
                </c:pt>
                <c:pt idx="10">
                  <c:v>0.1</c:v>
                </c:pt>
                <c:pt idx="12">
                  <c:v>0.09</c:v>
                </c:pt>
                <c:pt idx="13">
                  <c:v>0.09</c:v>
                </c:pt>
              </c:numCache>
            </c:numRef>
          </c:val>
          <c:extLst>
            <c:ext xmlns:c16="http://schemas.microsoft.com/office/drawing/2014/chart" uri="{C3380CC4-5D6E-409C-BE32-E72D297353CC}">
              <c16:uniqueId val="{00000003-F20C-49EF-8C10-4AD91876A4F5}"/>
            </c:ext>
          </c:extLst>
        </c:ser>
        <c:dLbls>
          <c:showLegendKey val="0"/>
          <c:showVal val="1"/>
          <c:showCatName val="0"/>
          <c:showSerName val="0"/>
          <c:showPercent val="0"/>
          <c:showBubbleSize val="0"/>
        </c:dLbls>
        <c:gapWidth val="35"/>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248961608"/>
        <c:crosses val="autoZero"/>
        <c:auto val="1"/>
        <c:lblAlgn val="ctr"/>
        <c:lblOffset val="2"/>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egendEntry>
        <c:idx val="0"/>
        <c:txPr>
          <a:bodyPr/>
          <a:lstStyle/>
          <a:p>
            <a:pPr>
              <a:defRPr sz="1200"/>
            </a:pPr>
            <a:endParaRPr lang="en-US"/>
          </a:p>
        </c:txPr>
      </c:legendEntry>
      <c:layout>
        <c:manualLayout>
          <c:xMode val="edge"/>
          <c:yMode val="edge"/>
          <c:x val="0.38266118156480916"/>
          <c:y val="0"/>
          <c:w val="0.6162473058446466"/>
          <c:h val="4.411231435337012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C094-4C3C-9C59-5B560F7BF97D}"/>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C094-4C3C-9C59-5B560F7BF97D}"/>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C094-4C3C-9C59-5B560F7BF97D}"/>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094-4C3C-9C59-5B560F7BF97D}"/>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C094-4C3C-9C59-5B560F7BF97D}"/>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094-4C3C-9C59-5B560F7BF97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0.46</c:v>
                </c:pt>
                <c:pt idx="1">
                  <c:v>0.18</c:v>
                </c:pt>
                <c:pt idx="2">
                  <c:v>0.02</c:v>
                </c:pt>
                <c:pt idx="4">
                  <c:v>0.02</c:v>
                </c:pt>
                <c:pt idx="5">
                  <c:v>0.05</c:v>
                </c:pt>
                <c:pt idx="6">
                  <c:v>0.18</c:v>
                </c:pt>
                <c:pt idx="8">
                  <c:v>0.09</c:v>
                </c:pt>
              </c:numCache>
            </c:numRef>
          </c:val>
          <c:extLst>
            <c:ext xmlns:c16="http://schemas.microsoft.com/office/drawing/2014/chart" uri="{C3380CC4-5D6E-409C-BE32-E72D297353CC}">
              <c16:uniqueId val="{0000000C-C094-4C3C-9C59-5B560F7BF97D}"/>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0.75000000000000011"/>
        </c:scaling>
        <c:delete val="1"/>
        <c:axPos val="b"/>
        <c:numFmt formatCode="0%" sourceLinked="0"/>
        <c:majorTickMark val="out"/>
        <c:minorTickMark val="none"/>
        <c:tickLblPos val="nextTo"/>
        <c:crossAx val="523246480"/>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302676304475"/>
          <c:y val="8.889440173969064E-2"/>
          <c:w val="0.48954777088834545"/>
          <c:h val="0.8925444856506235"/>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Strengthening the economy</c:v>
                </c:pt>
                <c:pt idx="1">
                  <c:v>Rebuilding America’s infrastructure</c:v>
                </c:pt>
                <c:pt idx="2">
                  <c:v>Reforming our healthcare system</c:v>
                </c:pt>
                <c:pt idx="3">
                  <c:v>Increasing the availability of high-quality early childhood education</c:v>
                </c:pt>
                <c:pt idx="4">
                  <c:v>Ending America’s opioid crisis</c:v>
                </c:pt>
              </c:strCache>
            </c:strRef>
          </c:cat>
          <c:val>
            <c:numRef>
              <c:f>Sheet1!$B$2:$B$6</c:f>
              <c:numCache>
                <c:formatCode>0%</c:formatCode>
                <c:ptCount val="5"/>
                <c:pt idx="0">
                  <c:v>0.37</c:v>
                </c:pt>
                <c:pt idx="1">
                  <c:v>0.39</c:v>
                </c:pt>
                <c:pt idx="2">
                  <c:v>0.46</c:v>
                </c:pt>
                <c:pt idx="3">
                  <c:v>0.36</c:v>
                </c:pt>
                <c:pt idx="4">
                  <c:v>0.34</c:v>
                </c:pt>
              </c:numCache>
            </c:numRef>
          </c:val>
          <c:extLst>
            <c:ext xmlns:c16="http://schemas.microsoft.com/office/drawing/2014/chart" uri="{C3380CC4-5D6E-409C-BE32-E72D297353CC}">
              <c16:uniqueId val="{00000000-83AA-4124-BA4B-1707C4CC7E75}"/>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Strengthening the economy</c:v>
                </c:pt>
                <c:pt idx="1">
                  <c:v>Rebuilding America’s infrastructure</c:v>
                </c:pt>
                <c:pt idx="2">
                  <c:v>Reforming our healthcare system</c:v>
                </c:pt>
                <c:pt idx="3">
                  <c:v>Increasing the availability of high-quality early childhood education</c:v>
                </c:pt>
                <c:pt idx="4">
                  <c:v>Ending America’s opioid crisis</c:v>
                </c:pt>
              </c:strCache>
            </c:strRef>
          </c:cat>
          <c:val>
            <c:numRef>
              <c:f>Sheet1!$C$2:$C$6</c:f>
              <c:numCache>
                <c:formatCode>0%</c:formatCode>
                <c:ptCount val="5"/>
                <c:pt idx="0">
                  <c:v>0.43</c:v>
                </c:pt>
                <c:pt idx="1">
                  <c:v>0.42</c:v>
                </c:pt>
                <c:pt idx="2">
                  <c:v>0.31</c:v>
                </c:pt>
                <c:pt idx="3">
                  <c:v>0.35</c:v>
                </c:pt>
                <c:pt idx="4">
                  <c:v>0.38</c:v>
                </c:pt>
              </c:numCache>
            </c:numRef>
          </c:val>
          <c:extLst>
            <c:ext xmlns:c16="http://schemas.microsoft.com/office/drawing/2014/chart" uri="{C3380CC4-5D6E-409C-BE32-E72D297353CC}">
              <c16:uniqueId val="{00000006-3189-49B6-9C6A-312EEFBA405F}"/>
            </c:ext>
          </c:extLst>
        </c:ser>
        <c:ser>
          <c:idx val="2"/>
          <c:order val="2"/>
          <c:tx>
            <c:strRef>
              <c:f>Sheet1!$D$1</c:f>
              <c:strCache>
                <c:ptCount val="1"/>
                <c:pt idx="0">
                  <c:v>Smwt. Impt.</c:v>
                </c:pt>
              </c:strCache>
            </c:strRef>
          </c:tx>
          <c:spPr>
            <a:solidFill>
              <a:schemeClr val="accent5"/>
            </a:solidFill>
            <a:ln>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Strengthening the economy</c:v>
                </c:pt>
                <c:pt idx="1">
                  <c:v>Rebuilding America’s infrastructure</c:v>
                </c:pt>
                <c:pt idx="2">
                  <c:v>Reforming our healthcare system</c:v>
                </c:pt>
                <c:pt idx="3">
                  <c:v>Increasing the availability of high-quality early childhood education</c:v>
                </c:pt>
                <c:pt idx="4">
                  <c:v>Ending America’s opioid crisis</c:v>
                </c:pt>
              </c:strCache>
            </c:strRef>
          </c:cat>
          <c:val>
            <c:numRef>
              <c:f>Sheet1!$D$2:$D$6</c:f>
              <c:numCache>
                <c:formatCode>0%</c:formatCode>
                <c:ptCount val="5"/>
                <c:pt idx="0">
                  <c:v>0.16</c:v>
                </c:pt>
                <c:pt idx="1">
                  <c:v>0.17</c:v>
                </c:pt>
                <c:pt idx="2">
                  <c:v>0.17</c:v>
                </c:pt>
                <c:pt idx="3">
                  <c:v>0.19</c:v>
                </c:pt>
                <c:pt idx="4">
                  <c:v>0.22</c:v>
                </c:pt>
              </c:numCache>
            </c:numRef>
          </c:val>
          <c:extLst>
            <c:ext xmlns:c16="http://schemas.microsoft.com/office/drawing/2014/chart" uri="{C3380CC4-5D6E-409C-BE32-E72D297353CC}">
              <c16:uniqueId val="{0000000B-3189-49B6-9C6A-312EEFBA405F}"/>
            </c:ext>
          </c:extLst>
        </c:ser>
        <c:ser>
          <c:idx val="3"/>
          <c:order val="3"/>
          <c:tx>
            <c:strRef>
              <c:f>Sheet1!$E$1</c:f>
              <c:strCache>
                <c:ptCount val="1"/>
                <c:pt idx="0">
                  <c:v>Not Too Impt.</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690C-4555-891B-C06A69C4CDA9}"/>
                </c:ext>
              </c:extLst>
            </c:dLbl>
            <c:dLbl>
              <c:idx val="1"/>
              <c:delete val="1"/>
              <c:extLst>
                <c:ext xmlns:c15="http://schemas.microsoft.com/office/drawing/2012/chart" uri="{CE6537A1-D6FC-4f65-9D91-7224C49458BB}"/>
                <c:ext xmlns:c16="http://schemas.microsoft.com/office/drawing/2014/chart" uri="{C3380CC4-5D6E-409C-BE32-E72D297353CC}">
                  <c16:uniqueId val="{00000001-2836-4957-B285-E8D108D7C9CB}"/>
                </c:ext>
              </c:extLst>
            </c:dLbl>
            <c:dLbl>
              <c:idx val="2"/>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836-4957-B285-E8D108D7C9CB}"/>
                </c:ext>
              </c:extLst>
            </c:dLbl>
            <c:dLbl>
              <c:idx val="4"/>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836-4957-B285-E8D108D7C9CB}"/>
                </c:ext>
              </c:extLst>
            </c:dLbl>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Strengthening the economy</c:v>
                </c:pt>
                <c:pt idx="1">
                  <c:v>Rebuilding America’s infrastructure</c:v>
                </c:pt>
                <c:pt idx="2">
                  <c:v>Reforming our healthcare system</c:v>
                </c:pt>
                <c:pt idx="3">
                  <c:v>Increasing the availability of high-quality early childhood education</c:v>
                </c:pt>
                <c:pt idx="4">
                  <c:v>Ending America’s opioid crisis</c:v>
                </c:pt>
              </c:strCache>
            </c:strRef>
          </c:cat>
          <c:val>
            <c:numRef>
              <c:f>Sheet1!$E$2:$E$6</c:f>
              <c:numCache>
                <c:formatCode>0%</c:formatCode>
                <c:ptCount val="5"/>
                <c:pt idx="0">
                  <c:v>0.03</c:v>
                </c:pt>
                <c:pt idx="1">
                  <c:v>0.02</c:v>
                </c:pt>
                <c:pt idx="2">
                  <c:v>0.05</c:v>
                </c:pt>
                <c:pt idx="3">
                  <c:v>0.09</c:v>
                </c:pt>
                <c:pt idx="4">
                  <c:v>0.05</c:v>
                </c:pt>
              </c:numCache>
            </c:numRef>
          </c:val>
          <c:extLst>
            <c:ext xmlns:c16="http://schemas.microsoft.com/office/drawing/2014/chart" uri="{C3380CC4-5D6E-409C-BE32-E72D297353CC}">
              <c16:uniqueId val="{0000000C-3189-49B6-9C6A-312EEFBA405F}"/>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Sheet1!$A$2:$A$6</c:f>
              <c:strCache>
                <c:ptCount val="5"/>
                <c:pt idx="0">
                  <c:v>Strengthening the economy</c:v>
                </c:pt>
                <c:pt idx="1">
                  <c:v>Rebuilding America’s infrastructure</c:v>
                </c:pt>
                <c:pt idx="2">
                  <c:v>Reforming our healthcare system</c:v>
                </c:pt>
                <c:pt idx="3">
                  <c:v>Increasing the availability of high-quality early childhood education</c:v>
                </c:pt>
                <c:pt idx="4">
                  <c:v>Ending America’s opioid crisis</c:v>
                </c:pt>
              </c:strCache>
            </c:strRef>
          </c:cat>
          <c:val>
            <c:numRef>
              <c:f>Sheet1!$F$2:$F$6</c:f>
              <c:numCache>
                <c:formatCode>0%</c:formatCode>
                <c:ptCount val="5"/>
                <c:pt idx="0">
                  <c:v>0.01</c:v>
                </c:pt>
                <c:pt idx="1">
                  <c:v>0.01</c:v>
                </c:pt>
                <c:pt idx="2">
                  <c:v>0.01</c:v>
                </c:pt>
                <c:pt idx="3">
                  <c:v>0.01</c:v>
                </c:pt>
                <c:pt idx="4">
                  <c:v>0.01</c:v>
                </c:pt>
              </c:numCache>
            </c:numRef>
          </c:val>
          <c:extLst>
            <c:ext xmlns:c16="http://schemas.microsoft.com/office/drawing/2014/chart" uri="{C3380CC4-5D6E-409C-BE32-E72D297353CC}">
              <c16:uniqueId val="{0000000D-3189-49B6-9C6A-312EEFBA405F}"/>
            </c:ext>
          </c:extLst>
        </c:ser>
        <c:dLbls>
          <c:showLegendKey val="0"/>
          <c:showVal val="1"/>
          <c:showCatName val="0"/>
          <c:showSerName val="0"/>
          <c:showPercent val="0"/>
          <c:showBubbleSize val="0"/>
        </c:dLbls>
        <c:gapWidth val="30"/>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ts val="1700"/>
              </a:lnSpc>
              <a:defRPr sz="1800"/>
            </a:pPr>
            <a:endParaRPr lang="en-US"/>
          </a:p>
        </c:txPr>
        <c:crossAx val="248961608"/>
        <c:crosses val="autoZero"/>
        <c:auto val="1"/>
        <c:lblAlgn val="ctr"/>
        <c:lblOffset val="10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3112787373706275"/>
          <c:y val="0"/>
          <c:w val="0.67046409387539074"/>
          <c:h val="7.029141847290866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28267172630816"/>
          <c:y val="9.4919142210711877E-2"/>
          <c:w val="0.73250669477056551"/>
          <c:h val="0.84326657141018568"/>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Liberal</c:v>
                </c:pt>
                <c:pt idx="1">
                  <c:v>Moderate</c:v>
                </c:pt>
                <c:pt idx="2">
                  <c:v>Consrevative</c:v>
                </c:pt>
              </c:strCache>
            </c:strRef>
          </c:cat>
          <c:val>
            <c:numRef>
              <c:f>Sheet1!$B$2:$B$4</c:f>
              <c:numCache>
                <c:formatCode>0%</c:formatCode>
                <c:ptCount val="3"/>
                <c:pt idx="0">
                  <c:v>0.49</c:v>
                </c:pt>
                <c:pt idx="1">
                  <c:v>0.34</c:v>
                </c:pt>
                <c:pt idx="2">
                  <c:v>0.28000000000000003</c:v>
                </c:pt>
              </c:numCache>
            </c:numRef>
          </c:val>
          <c:extLst>
            <c:ext xmlns:c16="http://schemas.microsoft.com/office/drawing/2014/chart" uri="{C3380CC4-5D6E-409C-BE32-E72D297353CC}">
              <c16:uniqueId val="{00000000-E033-434D-A518-BCF8D2CA3AA5}"/>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Liberal</c:v>
                </c:pt>
                <c:pt idx="1">
                  <c:v>Moderate</c:v>
                </c:pt>
                <c:pt idx="2">
                  <c:v>Consrevative</c:v>
                </c:pt>
              </c:strCache>
            </c:strRef>
          </c:cat>
          <c:val>
            <c:numRef>
              <c:f>Sheet1!$C$2:$C$4</c:f>
              <c:numCache>
                <c:formatCode>0%</c:formatCode>
                <c:ptCount val="3"/>
                <c:pt idx="0">
                  <c:v>0.37</c:v>
                </c:pt>
                <c:pt idx="1">
                  <c:v>0.41</c:v>
                </c:pt>
                <c:pt idx="2">
                  <c:v>0.31</c:v>
                </c:pt>
              </c:numCache>
            </c:numRef>
          </c:val>
          <c:extLst>
            <c:ext xmlns:c16="http://schemas.microsoft.com/office/drawing/2014/chart" uri="{C3380CC4-5D6E-409C-BE32-E72D297353CC}">
              <c16:uniqueId val="{00000001-E033-434D-A518-BCF8D2CA3AA5}"/>
            </c:ext>
          </c:extLst>
        </c:ser>
        <c:ser>
          <c:idx val="2"/>
          <c:order val="2"/>
          <c:tx>
            <c:strRef>
              <c:f>Sheet1!$D$1</c:f>
              <c:strCache>
                <c:ptCount val="1"/>
                <c:pt idx="0">
                  <c:v>Smwt. Impt.</c:v>
                </c:pt>
              </c:strCache>
            </c:strRef>
          </c:tx>
          <c:spPr>
            <a:solidFill>
              <a:schemeClr val="bg2">
                <a:lumMod val="20000"/>
                <a:lumOff val="80000"/>
              </a:schemeClr>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Liberal</c:v>
                </c:pt>
                <c:pt idx="1">
                  <c:v>Moderate</c:v>
                </c:pt>
                <c:pt idx="2">
                  <c:v>Consrevative</c:v>
                </c:pt>
              </c:strCache>
            </c:strRef>
          </c:cat>
          <c:val>
            <c:numRef>
              <c:f>Sheet1!$D$2:$D$4</c:f>
              <c:numCache>
                <c:formatCode>0%</c:formatCode>
                <c:ptCount val="3"/>
                <c:pt idx="0">
                  <c:v>0.12</c:v>
                </c:pt>
                <c:pt idx="1">
                  <c:v>0.14000000000000001</c:v>
                </c:pt>
                <c:pt idx="2">
                  <c:v>0.28000000000000003</c:v>
                </c:pt>
              </c:numCache>
            </c:numRef>
          </c:val>
          <c:extLst>
            <c:ext xmlns:c16="http://schemas.microsoft.com/office/drawing/2014/chart" uri="{C3380CC4-5D6E-409C-BE32-E72D297353CC}">
              <c16:uniqueId val="{00000002-E033-434D-A518-BCF8D2CA3AA5}"/>
            </c:ext>
          </c:extLst>
        </c:ser>
        <c:ser>
          <c:idx val="3"/>
          <c:order val="3"/>
          <c:tx>
            <c:strRef>
              <c:f>Sheet1!$E$1</c:f>
              <c:strCache>
                <c:ptCount val="1"/>
                <c:pt idx="0">
                  <c:v>Not Too Impt.</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033-434D-A518-BCF8D2CA3A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Liberal</c:v>
                </c:pt>
                <c:pt idx="1">
                  <c:v>Moderate</c:v>
                </c:pt>
                <c:pt idx="2">
                  <c:v>Consrevative</c:v>
                </c:pt>
              </c:strCache>
            </c:strRef>
          </c:cat>
          <c:val>
            <c:numRef>
              <c:f>Sheet1!$E$2:$E$4</c:f>
              <c:numCache>
                <c:formatCode>0%</c:formatCode>
                <c:ptCount val="3"/>
                <c:pt idx="0">
                  <c:v>0.02</c:v>
                </c:pt>
                <c:pt idx="1">
                  <c:v>0.1</c:v>
                </c:pt>
                <c:pt idx="2">
                  <c:v>0.13</c:v>
                </c:pt>
              </c:numCache>
            </c:numRef>
          </c:val>
          <c:extLst>
            <c:ext xmlns:c16="http://schemas.microsoft.com/office/drawing/2014/chart" uri="{C3380CC4-5D6E-409C-BE32-E72D297353CC}">
              <c16:uniqueId val="{00000003-E033-434D-A518-BCF8D2CA3AA5}"/>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Sheet1!$A$2:$A$4</c:f>
              <c:strCache>
                <c:ptCount val="3"/>
                <c:pt idx="0">
                  <c:v>Liberal</c:v>
                </c:pt>
                <c:pt idx="1">
                  <c:v>Moderate</c:v>
                </c:pt>
                <c:pt idx="2">
                  <c:v>Consrevative</c:v>
                </c:pt>
              </c:strCache>
            </c:strRef>
          </c:cat>
          <c:val>
            <c:numRef>
              <c:f>Sheet1!$F$2:$F$4</c:f>
              <c:numCache>
                <c:formatCode>0%</c:formatCode>
                <c:ptCount val="3"/>
                <c:pt idx="0">
                  <c:v>0</c:v>
                </c:pt>
                <c:pt idx="1">
                  <c:v>0.02</c:v>
                </c:pt>
                <c:pt idx="2">
                  <c:v>0</c:v>
                </c:pt>
              </c:numCache>
            </c:numRef>
          </c:val>
          <c:extLst>
            <c:ext xmlns:c16="http://schemas.microsoft.com/office/drawing/2014/chart" uri="{C3380CC4-5D6E-409C-BE32-E72D297353CC}">
              <c16:uniqueId val="{00000004-E033-434D-A518-BCF8D2CA3AA5}"/>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10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58794156446252"/>
          <c:y val="6.6052582042979605E-2"/>
          <c:w val="0.53424027762046389"/>
          <c:h val="0.93093650804213723"/>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Sheet1!$B$2:$B$7</c:f>
              <c:numCache>
                <c:formatCode>0%</c:formatCode>
                <c:ptCount val="6"/>
                <c:pt idx="0">
                  <c:v>0.45</c:v>
                </c:pt>
                <c:pt idx="1">
                  <c:v>0.32</c:v>
                </c:pt>
                <c:pt idx="2">
                  <c:v>0.31</c:v>
                </c:pt>
                <c:pt idx="3">
                  <c:v>0.32</c:v>
                </c:pt>
                <c:pt idx="4">
                  <c:v>0.28999999999999998</c:v>
                </c:pt>
                <c:pt idx="5">
                  <c:v>0.24</c:v>
                </c:pt>
              </c:numCache>
            </c:numRef>
          </c:val>
          <c:extLst>
            <c:ext xmlns:c16="http://schemas.microsoft.com/office/drawing/2014/chart" uri="{C3380CC4-5D6E-409C-BE32-E72D297353CC}">
              <c16:uniqueId val="{00000000-83AA-4124-BA4B-1707C4CC7E75}"/>
            </c:ext>
          </c:extLst>
        </c:ser>
        <c:ser>
          <c:idx val="1"/>
          <c:order val="1"/>
          <c:tx>
            <c:strRef>
              <c:f>Sheet1!$C$1</c:f>
              <c:strCache>
                <c:ptCount val="1"/>
                <c:pt idx="0">
                  <c:v>Very Ser. Prob.</c:v>
                </c:pt>
              </c:strCache>
            </c:strRef>
          </c:tx>
          <c:spPr>
            <a:solidFill>
              <a:schemeClr val="accent5"/>
            </a:solidFill>
            <a:ln w="9525">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Sheet1!$C$2:$C$7</c:f>
              <c:numCache>
                <c:formatCode>0%</c:formatCode>
                <c:ptCount val="6"/>
                <c:pt idx="0">
                  <c:v>0.42</c:v>
                </c:pt>
                <c:pt idx="1">
                  <c:v>0.39</c:v>
                </c:pt>
                <c:pt idx="2">
                  <c:v>0.35</c:v>
                </c:pt>
                <c:pt idx="3">
                  <c:v>0.33</c:v>
                </c:pt>
                <c:pt idx="4">
                  <c:v>0.35</c:v>
                </c:pt>
                <c:pt idx="5">
                  <c:v>0.36</c:v>
                </c:pt>
              </c:numCache>
            </c:numRef>
          </c:val>
          <c:extLst>
            <c:ext xmlns:c16="http://schemas.microsoft.com/office/drawing/2014/chart" uri="{C3380CC4-5D6E-409C-BE32-E72D297353CC}">
              <c16:uniqueId val="{00000006-3189-49B6-9C6A-312EEFBA405F}"/>
            </c:ext>
          </c:extLst>
        </c:ser>
        <c:ser>
          <c:idx val="2"/>
          <c:order val="2"/>
          <c:tx>
            <c:strRef>
              <c:f>Sheet1!$D$1</c:f>
              <c:strCache>
                <c:ptCount val="1"/>
                <c:pt idx="0">
                  <c:v>Smwt. Ser. Prob.</c:v>
                </c:pt>
              </c:strCache>
            </c:strRef>
          </c:tx>
          <c:spPr>
            <a:solidFill>
              <a:schemeClr val="accent5">
                <a:lumMod val="40000"/>
                <a:lumOff val="60000"/>
              </a:schemeClr>
            </a:solidFill>
            <a:ln>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Sheet1!$D$2:$D$7</c:f>
              <c:numCache>
                <c:formatCode>0%</c:formatCode>
                <c:ptCount val="6"/>
                <c:pt idx="0">
                  <c:v>0.1</c:v>
                </c:pt>
                <c:pt idx="1">
                  <c:v>0.18</c:v>
                </c:pt>
                <c:pt idx="2">
                  <c:v>0.2</c:v>
                </c:pt>
                <c:pt idx="3">
                  <c:v>0.26</c:v>
                </c:pt>
                <c:pt idx="4">
                  <c:v>0.26</c:v>
                </c:pt>
                <c:pt idx="5">
                  <c:v>0.3</c:v>
                </c:pt>
              </c:numCache>
            </c:numRef>
          </c:val>
          <c:extLst>
            <c:ext xmlns:c16="http://schemas.microsoft.com/office/drawing/2014/chart" uri="{C3380CC4-5D6E-409C-BE32-E72D297353CC}">
              <c16:uniqueId val="{0000000B-3189-49B6-9C6A-312EEFBA405F}"/>
            </c:ext>
          </c:extLst>
        </c:ser>
        <c:ser>
          <c:idx val="3"/>
          <c:order val="3"/>
          <c:tx>
            <c:strRef>
              <c:f>Sheet1!$E$1</c:f>
              <c:strCache>
                <c:ptCount val="1"/>
                <c:pt idx="0">
                  <c:v>Not a Ser. Prob.</c:v>
                </c:pt>
              </c:strCache>
            </c:strRef>
          </c:tx>
          <c:spPr>
            <a:solidFill>
              <a:schemeClr val="accent1"/>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55B-4F0E-A9DA-088E4ECF2CD0}"/>
                </c:ext>
              </c:extLst>
            </c:dLbl>
            <c:dLbl>
              <c:idx val="1"/>
              <c:spPr>
                <a:noFill/>
                <a:ln>
                  <a:noFill/>
                </a:ln>
                <a:effectLst/>
              </c:spPr>
              <c:txPr>
                <a:bodyPr wrap="square" lIns="38100" tIns="19050" rIns="38100" bIns="19050" anchor="ctr">
                  <a:spAutoFit/>
                </a:bodyPr>
                <a:lstStyle/>
                <a:p>
                  <a:pPr>
                    <a:defRPr sz="15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55B-4F0E-A9DA-088E4ECF2CD0}"/>
                </c:ext>
              </c:extLst>
            </c:dLbl>
            <c:dLbl>
              <c:idx val="3"/>
              <c:spPr>
                <a:noFill/>
                <a:ln>
                  <a:noFill/>
                </a:ln>
                <a:effectLst/>
              </c:spPr>
              <c:txPr>
                <a:bodyPr wrap="square" lIns="38100" tIns="19050" rIns="38100" bIns="19050" anchor="ctr">
                  <a:spAutoFit/>
                </a:bodyPr>
                <a:lstStyle/>
                <a:p>
                  <a:pPr>
                    <a:defRPr sz="15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55B-4F0E-A9DA-088E4ECF2CD0}"/>
                </c:ext>
              </c:extLst>
            </c:dLbl>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Sheet1!$E$2:$E$7</c:f>
              <c:numCache>
                <c:formatCode>0%</c:formatCode>
                <c:ptCount val="6"/>
                <c:pt idx="0">
                  <c:v>0.03</c:v>
                </c:pt>
                <c:pt idx="1">
                  <c:v>0.06</c:v>
                </c:pt>
                <c:pt idx="2">
                  <c:v>0.11</c:v>
                </c:pt>
                <c:pt idx="3">
                  <c:v>0.06</c:v>
                </c:pt>
                <c:pt idx="4">
                  <c:v>0.08</c:v>
                </c:pt>
                <c:pt idx="5">
                  <c:v>0.08</c:v>
                </c:pt>
              </c:numCache>
            </c:numRef>
          </c:val>
          <c:extLst>
            <c:ext xmlns:c16="http://schemas.microsoft.com/office/drawing/2014/chart" uri="{C3380CC4-5D6E-409C-BE32-E72D297353CC}">
              <c16:uniqueId val="{0000000C-3189-49B6-9C6A-312EEFBA405F}"/>
            </c:ext>
          </c:extLst>
        </c:ser>
        <c:ser>
          <c:idx val="4"/>
          <c:order val="4"/>
          <c:tx>
            <c:strRef>
              <c:f>Sheet1!$F$1</c:f>
              <c:strCache>
                <c:ptCount val="1"/>
                <c:pt idx="0">
                  <c:v>Don't Know</c:v>
                </c:pt>
              </c:strCache>
            </c:strRef>
          </c:tx>
          <c:spPr>
            <a:solidFill>
              <a:schemeClr val="accent6"/>
            </a:solidFill>
            <a:ln>
              <a:noFill/>
            </a:ln>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5B-4F0E-A9DA-088E4ECF2CD0}"/>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Sheet1!$F$2:$F$7</c:f>
              <c:numCache>
                <c:formatCode>0%</c:formatCode>
                <c:ptCount val="6"/>
                <c:pt idx="0">
                  <c:v>0.01</c:v>
                </c:pt>
                <c:pt idx="1">
                  <c:v>0.05</c:v>
                </c:pt>
                <c:pt idx="2">
                  <c:v>0.02</c:v>
                </c:pt>
                <c:pt idx="3">
                  <c:v>0.03</c:v>
                </c:pt>
                <c:pt idx="4">
                  <c:v>0.01</c:v>
                </c:pt>
                <c:pt idx="5">
                  <c:v>0.02</c:v>
                </c:pt>
              </c:numCache>
            </c:numRef>
          </c:val>
          <c:extLst>
            <c:ext xmlns:c16="http://schemas.microsoft.com/office/drawing/2014/chart" uri="{C3380CC4-5D6E-409C-BE32-E72D297353CC}">
              <c16:uniqueId val="{0000000D-3189-49B6-9C6A-312EEFBA405F}"/>
            </c:ext>
          </c:extLst>
        </c:ser>
        <c:dLbls>
          <c:showLegendKey val="0"/>
          <c:showVal val="1"/>
          <c:showCatName val="0"/>
          <c:showSerName val="0"/>
          <c:showPercent val="0"/>
          <c:showBubbleSize val="0"/>
        </c:dLbls>
        <c:gapWidth val="60"/>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800"/>
            </a:pPr>
            <a:endParaRPr lang="en-US"/>
          </a:p>
        </c:txPr>
        <c:crossAx val="248961608"/>
        <c:crosses val="autoZero"/>
        <c:auto val="1"/>
        <c:lblAlgn val="ctr"/>
        <c:lblOffset val="2"/>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2945861391985729"/>
          <c:y val="1.1406428533399952E-2"/>
          <c:w val="0.68526892420857533"/>
          <c:h val="6.665118950597312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3T23:12:04.579"/>
    </inkml:context>
    <inkml:brush xml:id="br0">
      <inkml:brushProperty name="width" value="0.05" units="cm"/>
      <inkml:brushProperty name="height" value="0.05" units="cm"/>
    </inkml:brush>
  </inkml:definitions>
  <inkml:trace contextRef="#ctx0" brushRef="#br0">0 0 32,'0'0'64,"0"0"32,0 0 32,0 0 129,0 0 223,0 0 65,0 0 63,0 0-63,0 0-1,0 0 1,0 0 1184,0 0-2113,0 0 192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9014" y="0"/>
            <a:ext cx="4160520" cy="367454"/>
          </a:xfrm>
          <a:prstGeom prst="rect">
            <a:avLst/>
          </a:prstGeom>
        </p:spPr>
        <p:txBody>
          <a:bodyPr vert="horz" lIns="96661" tIns="48331" rIns="96661" bIns="48331" rtlCol="0"/>
          <a:lstStyle>
            <a:lvl1pPr algn="r">
              <a:defRPr sz="1300"/>
            </a:lvl1pPr>
          </a:lstStyle>
          <a:p>
            <a:fld id="{C22CF78F-8E5E-40C9-8D4D-88AF96B527B4}" type="datetimeFigureOut">
              <a:rPr lang="en-US" smtClean="0"/>
              <a:t>12/29/2020</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9014" y="6947748"/>
            <a:ext cx="4160520" cy="367453"/>
          </a:xfrm>
          <a:prstGeom prst="rect">
            <a:avLst/>
          </a:prstGeom>
        </p:spPr>
        <p:txBody>
          <a:bodyPr vert="horz" lIns="96661" tIns="48331" rIns="96661" bIns="48331" rtlCol="0" anchor="b"/>
          <a:lstStyle>
            <a:lvl1pPr algn="r">
              <a:defRPr sz="1300"/>
            </a:lvl1pPr>
          </a:lstStyle>
          <a:p>
            <a:fld id="{84976418-18A0-404E-81A8-07F3EAE17D14}" type="slidenum">
              <a:rPr lang="en-US" smtClean="0"/>
              <a:t>‹#›</a:t>
            </a:fld>
            <a:endParaRPr lang="en-US"/>
          </a:p>
        </p:txBody>
      </p:sp>
    </p:spTree>
    <p:extLst>
      <p:ext uri="{BB962C8B-B14F-4D97-AF65-F5344CB8AC3E}">
        <p14:creationId xmlns:p14="http://schemas.microsoft.com/office/powerpoint/2010/main" val="20249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76418-18A0-404E-81A8-07F3EAE17D14}" type="slidenum">
              <a:rPr lang="en-US" smtClean="0"/>
              <a:t>1</a:t>
            </a:fld>
            <a:endParaRPr lang="en-US"/>
          </a:p>
        </p:txBody>
      </p:sp>
    </p:spTree>
    <p:extLst>
      <p:ext uri="{BB962C8B-B14F-4D97-AF65-F5344CB8AC3E}">
        <p14:creationId xmlns:p14="http://schemas.microsoft.com/office/powerpoint/2010/main" val="116335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76418-18A0-404E-81A8-07F3EAE17D14}" type="slidenum">
              <a:rPr lang="en-US" smtClean="0"/>
              <a:t>8</a:t>
            </a:fld>
            <a:endParaRPr lang="en-US"/>
          </a:p>
        </p:txBody>
      </p:sp>
    </p:spTree>
    <p:extLst>
      <p:ext uri="{BB962C8B-B14F-4D97-AF65-F5344CB8AC3E}">
        <p14:creationId xmlns:p14="http://schemas.microsoft.com/office/powerpoint/2010/main" val="1163352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31" name="TextBox 30"/>
          <p:cNvSpPr txBox="1"/>
          <p:nvPr userDrawn="1"/>
        </p:nvSpPr>
        <p:spPr>
          <a:xfrm>
            <a:off x="1058874" y="3717578"/>
            <a:ext cx="7026251" cy="938719"/>
          </a:xfrm>
          <a:prstGeom prst="rect">
            <a:avLst/>
          </a:prstGeom>
          <a:noFill/>
        </p:spPr>
        <p:txBody>
          <a:bodyPr wrap="square" rtlCol="0">
            <a:spAutoFit/>
          </a:bodyPr>
          <a:lstStyle/>
          <a:p>
            <a:pPr algn="ctr"/>
            <a:r>
              <a:rPr lang="en-US" sz="2200" i="1" dirty="0">
                <a:solidFill>
                  <a:schemeClr val="tx1"/>
                </a:solidFill>
                <a:cs typeface="Arial" panose="020B0604020202020204" pitchFamily="34" charset="0"/>
              </a:rPr>
              <a:t>Key Findings from Recent Opinion Research</a:t>
            </a:r>
          </a:p>
          <a:p>
            <a:pPr algn="ctr"/>
            <a:endParaRPr lang="en-US" sz="1000" i="1" dirty="0">
              <a:solidFill>
                <a:schemeClr val="tx1"/>
              </a:solidFill>
              <a:cs typeface="Arial" panose="020B0604020202020204" pitchFamily="34" charset="0"/>
            </a:endParaRPr>
          </a:p>
          <a:p>
            <a:pPr algn="ctr"/>
            <a:r>
              <a:rPr lang="en-US" sz="2200" i="1" dirty="0">
                <a:solidFill>
                  <a:schemeClr val="tx1"/>
                </a:solidFill>
                <a:cs typeface="Arial" panose="020B0604020202020204" pitchFamily="34" charset="0"/>
              </a:rPr>
              <a:t>December 10, 2020</a:t>
            </a:r>
          </a:p>
        </p:txBody>
      </p:sp>
      <p:sp>
        <p:nvSpPr>
          <p:cNvPr id="16" name="TextBox 15">
            <a:extLst>
              <a:ext uri="{FF2B5EF4-FFF2-40B4-BE49-F238E27FC236}">
                <a16:creationId xmlns:a16="http://schemas.microsoft.com/office/drawing/2014/main" id="{DF9840CC-4CF3-4C50-816B-EE9CC602BC5E}"/>
              </a:ext>
            </a:extLst>
          </p:cNvPr>
          <p:cNvSpPr txBox="1"/>
          <p:nvPr userDrawn="1"/>
        </p:nvSpPr>
        <p:spPr bwMode="white">
          <a:xfrm>
            <a:off x="1058874" y="1971152"/>
            <a:ext cx="7215704" cy="1354217"/>
          </a:xfrm>
          <a:prstGeom prst="rect">
            <a:avLst/>
          </a:prstGeom>
          <a:noFill/>
          <a:effectLst/>
        </p:spPr>
        <p:txBody>
          <a:bodyPr wrap="square" rtlCol="0">
            <a:spAutoFit/>
            <a:sp3d/>
          </a:bodyPr>
          <a:lstStyle/>
          <a:p>
            <a:pPr algn="ctr"/>
            <a:r>
              <a:rPr lang="en-US" sz="4100" b="1" dirty="0">
                <a:solidFill>
                  <a:schemeClr val="tx1"/>
                </a:solidFill>
                <a:effectLst/>
                <a:latin typeface="+mj-lt"/>
                <a:ea typeface="Tahoma" pitchFamily="34" charset="0"/>
                <a:cs typeface="Tahoma" pitchFamily="34" charset="0"/>
              </a:rPr>
              <a:t>Support for Investing in Kids in a Challenging Year</a:t>
            </a:r>
            <a:endParaRPr lang="en-US" sz="4100" b="0" i="1" dirty="0">
              <a:solidFill>
                <a:schemeClr val="tx1"/>
              </a:solidFill>
              <a:effectLst/>
              <a:latin typeface="+mj-lt"/>
              <a:ea typeface="Tahoma" pitchFamily="34" charset="0"/>
              <a:cs typeface="Tahoma" pitchFamily="34" charset="0"/>
            </a:endParaRPr>
          </a:p>
        </p:txBody>
      </p:sp>
      <p:pic>
        <p:nvPicPr>
          <p:cNvPr id="10" name="Picture 9" descr="A close up of a sign&#10;&#10;Description generated with very high confidence">
            <a:extLst>
              <a:ext uri="{FF2B5EF4-FFF2-40B4-BE49-F238E27FC236}">
                <a16:creationId xmlns:a16="http://schemas.microsoft.com/office/drawing/2014/main" id="{6990297D-9C67-4E44-B35A-AF0A858105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0894" y="5134689"/>
            <a:ext cx="3422212" cy="1238428"/>
          </a:xfrm>
          <a:prstGeom prst="rect">
            <a:avLst/>
          </a:prstGeom>
        </p:spPr>
      </p:pic>
      <p:grpSp>
        <p:nvGrpSpPr>
          <p:cNvPr id="5" name="Group 4">
            <a:extLst>
              <a:ext uri="{FF2B5EF4-FFF2-40B4-BE49-F238E27FC236}">
                <a16:creationId xmlns:a16="http://schemas.microsoft.com/office/drawing/2014/main" id="{65C50679-F6DA-4FD4-B8BF-AE89E3BE8A65}"/>
              </a:ext>
            </a:extLst>
          </p:cNvPr>
          <p:cNvGrpSpPr/>
          <p:nvPr userDrawn="1"/>
        </p:nvGrpSpPr>
        <p:grpSpPr>
          <a:xfrm>
            <a:off x="0" y="0"/>
            <a:ext cx="9144000" cy="1578943"/>
            <a:chOff x="0" y="0"/>
            <a:chExt cx="9144000" cy="1578943"/>
          </a:xfrm>
          <a:solidFill>
            <a:srgbClr val="E6E6E6"/>
          </a:solidFill>
        </p:grpSpPr>
        <p:sp>
          <p:nvSpPr>
            <p:cNvPr id="3" name="Rectangle 2">
              <a:extLst>
                <a:ext uri="{FF2B5EF4-FFF2-40B4-BE49-F238E27FC236}">
                  <a16:creationId xmlns:a16="http://schemas.microsoft.com/office/drawing/2014/main" id="{DB04AF3D-F8E9-4B04-AAED-C64D36DCF851}"/>
                </a:ext>
              </a:extLst>
            </p:cNvPr>
            <p:cNvSpPr/>
            <p:nvPr userDrawn="1"/>
          </p:nvSpPr>
          <p:spPr>
            <a:xfrm>
              <a:off x="0" y="0"/>
              <a:ext cx="9144000" cy="156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9C3883-7B50-44DA-9445-5752AF93551D}"/>
                </a:ext>
              </a:extLst>
            </p:cNvPr>
            <p:cNvSpPr/>
            <p:nvPr userDrawn="1"/>
          </p:nvSpPr>
          <p:spPr>
            <a:xfrm>
              <a:off x="0" y="1533224"/>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9" name="Picture 2" descr="Children's Funding Project">
            <a:extLst>
              <a:ext uri="{FF2B5EF4-FFF2-40B4-BE49-F238E27FC236}">
                <a16:creationId xmlns:a16="http://schemas.microsoft.com/office/drawing/2014/main" id="{E0C3522B-5DB4-4B21-A259-5F758B4C39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28802" y="472852"/>
            <a:ext cx="2089614" cy="569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unding The Next Generation">
            <a:extLst>
              <a:ext uri="{FF2B5EF4-FFF2-40B4-BE49-F238E27FC236}">
                <a16:creationId xmlns:a16="http://schemas.microsoft.com/office/drawing/2014/main" id="{4BA3E316-ECFE-4A20-8377-DFEA8F8E448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46043" y="472852"/>
            <a:ext cx="3660375" cy="53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34557" y="219222"/>
            <a:ext cx="8874506" cy="1143000"/>
          </a:xfrm>
          <a:prstGeom prst="rect">
            <a:avLst/>
          </a:prstGeom>
        </p:spPr>
        <p:txBody>
          <a:bodyPr/>
          <a:lstStyle>
            <a:lvl1pPr algn="ctr">
              <a:defRPr sz="3000" b="1"/>
            </a:lvl1pPr>
          </a:lstStyle>
          <a:p>
            <a:r>
              <a:rPr lang="en-US" dirty="0"/>
              <a:t>Click to edit Master title style</a:t>
            </a:r>
          </a:p>
        </p:txBody>
      </p:sp>
      <p:sp>
        <p:nvSpPr>
          <p:cNvPr id="9" name="Text Placeholder 8"/>
          <p:cNvSpPr>
            <a:spLocks noGrp="1"/>
          </p:cNvSpPr>
          <p:nvPr>
            <p:ph type="body" sz="quarter" idx="10"/>
          </p:nvPr>
        </p:nvSpPr>
        <p:spPr>
          <a:xfrm>
            <a:off x="134938" y="970060"/>
            <a:ext cx="8874125" cy="5548216"/>
          </a:xfrm>
          <a:prstGeom prst="rect">
            <a:avLst/>
          </a:prstGeom>
        </p:spPr>
        <p:txBody>
          <a:bodyPr/>
          <a:lstStyle>
            <a:lvl1pPr marL="342900" indent="-342900">
              <a:buFont typeface="Arial" panose="020B0604020202020204" pitchFamily="34" charset="0"/>
              <a:buChar char="•"/>
              <a:defRPr sz="2800"/>
            </a:lvl1pPr>
            <a:lvl2pPr marL="685800" indent="-228600">
              <a:buFont typeface="Wingdings" panose="05000000000000000000" pitchFamily="2" charset="2"/>
              <a:buChar char="Ø"/>
              <a:defRPr sz="2400"/>
            </a:lvl2pPr>
            <a:lvl3pPr>
              <a:defRPr sz="2000"/>
            </a:lvl3pPr>
            <a:lvl4pPr marL="1600200" indent="-228600">
              <a:buFont typeface="Wingdings" panose="05000000000000000000" pitchFamily="2" charset="2"/>
              <a:buChar char="v"/>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694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Question">
    <p:spTree>
      <p:nvGrpSpPr>
        <p:cNvPr id="1" name=""/>
        <p:cNvGrpSpPr/>
        <p:nvPr/>
      </p:nvGrpSpPr>
      <p:grpSpPr>
        <a:xfrm>
          <a:off x="0" y="0"/>
          <a:ext cx="0" cy="0"/>
          <a:chOff x="0" y="0"/>
          <a:chExt cx="0" cy="0"/>
        </a:xfrm>
      </p:grpSpPr>
      <p:sp>
        <p:nvSpPr>
          <p:cNvPr id="7" name="Title 1"/>
          <p:cNvSpPr>
            <a:spLocks noGrp="1"/>
          </p:cNvSpPr>
          <p:nvPr>
            <p:ph type="title"/>
          </p:nvPr>
        </p:nvSpPr>
        <p:spPr>
          <a:xfrm>
            <a:off x="134556" y="199736"/>
            <a:ext cx="8874889" cy="1143000"/>
          </a:xfrm>
          <a:prstGeom prst="rect">
            <a:avLst/>
          </a:prstGeom>
        </p:spPr>
        <p:txBody>
          <a:bodyPr/>
          <a:lstStyle>
            <a:lvl1pPr algn="ctr">
              <a:defRPr sz="2900" b="1"/>
            </a:lvl1pPr>
          </a:lstStyle>
          <a:p>
            <a:r>
              <a:rPr lang="en-US" dirty="0"/>
              <a:t>Click to edit Master title style</a:t>
            </a:r>
          </a:p>
        </p:txBody>
      </p:sp>
      <p:sp>
        <p:nvSpPr>
          <p:cNvPr id="3" name="Text Placeholder 9"/>
          <p:cNvSpPr>
            <a:spLocks noGrp="1"/>
          </p:cNvSpPr>
          <p:nvPr>
            <p:ph type="body" sz="quarter" idx="10"/>
          </p:nvPr>
        </p:nvSpPr>
        <p:spPr>
          <a:xfrm>
            <a:off x="785611" y="6308006"/>
            <a:ext cx="8099771" cy="549993"/>
          </a:xfrm>
          <a:prstGeom prst="rect">
            <a:avLst/>
          </a:prstGeom>
        </p:spPr>
        <p:txBody>
          <a:bodyPr anchor="b"/>
          <a:lstStyle>
            <a:lvl1pPr marL="0" indent="0">
              <a:buNone/>
              <a:defRPr sz="10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2523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9F3FC08-C859-48FF-A6A3-C1C58391F5BE}"/>
              </a:ext>
            </a:extLst>
          </p:cNvPr>
          <p:cNvGrpSpPr/>
          <p:nvPr userDrawn="1"/>
        </p:nvGrpSpPr>
        <p:grpSpPr>
          <a:xfrm>
            <a:off x="0" y="0"/>
            <a:ext cx="9144000" cy="1578943"/>
            <a:chOff x="0" y="0"/>
            <a:chExt cx="9144000" cy="1578943"/>
          </a:xfrm>
        </p:grpSpPr>
        <p:sp>
          <p:nvSpPr>
            <p:cNvPr id="12" name="Rectangle 11">
              <a:extLst>
                <a:ext uri="{FF2B5EF4-FFF2-40B4-BE49-F238E27FC236}">
                  <a16:creationId xmlns:a16="http://schemas.microsoft.com/office/drawing/2014/main" id="{159EDC88-0BB6-446E-8E46-EEFA8EF4DBF7}"/>
                </a:ext>
              </a:extLst>
            </p:cNvPr>
            <p:cNvSpPr/>
            <p:nvPr userDrawn="1"/>
          </p:nvSpPr>
          <p:spPr>
            <a:xfrm>
              <a:off x="0" y="0"/>
              <a:ext cx="9144000" cy="1560945"/>
            </a:xfrm>
            <a:prstGeom prst="rect">
              <a:avLst/>
            </a:prstGeom>
            <a:solidFill>
              <a:srgbClr val="E8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B2B204-A344-43BF-83EA-BD9E9746E754}"/>
                </a:ext>
              </a:extLst>
            </p:cNvPr>
            <p:cNvSpPr/>
            <p:nvPr userDrawn="1"/>
          </p:nvSpPr>
          <p:spPr>
            <a:xfrm>
              <a:off x="0" y="1533224"/>
              <a:ext cx="9144000" cy="45719"/>
            </a:xfrm>
            <a:prstGeom prst="rect">
              <a:avLst/>
            </a:prstGeom>
            <a:solidFill>
              <a:srgbClr val="EBB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
        <p:nvSpPr>
          <p:cNvPr id="9" name="Text Box 14"/>
          <p:cNvSpPr txBox="1">
            <a:spLocks noChangeArrowheads="1"/>
          </p:cNvSpPr>
          <p:nvPr userDrawn="1"/>
        </p:nvSpPr>
        <p:spPr bwMode="auto">
          <a:xfrm>
            <a:off x="7761954" y="6574862"/>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tx1"/>
                </a:solidFill>
                <a:latin typeface="Arial" charset="0"/>
              </a:rPr>
              <a:pPr algn="r">
                <a:spcBef>
                  <a:spcPct val="50000"/>
                </a:spcBef>
                <a:defRPr/>
              </a:pPr>
              <a:t>‹#›</a:t>
            </a:fld>
            <a:endParaRPr lang="en-US" sz="1100" dirty="0">
              <a:solidFill>
                <a:schemeClr val="tx1"/>
              </a:solidFill>
              <a:latin typeface="Arial" charset="0"/>
            </a:endParaRPr>
          </a:p>
        </p:txBody>
      </p:sp>
      <p:sp>
        <p:nvSpPr>
          <p:cNvPr id="11" name="Title 1">
            <a:extLst>
              <a:ext uri="{FF2B5EF4-FFF2-40B4-BE49-F238E27FC236}">
                <a16:creationId xmlns:a16="http://schemas.microsoft.com/office/drawing/2014/main" id="{12D71BC3-7787-4229-B81E-E165EF1D096E}"/>
              </a:ext>
            </a:extLst>
          </p:cNvPr>
          <p:cNvSpPr>
            <a:spLocks noGrp="1"/>
          </p:cNvSpPr>
          <p:nvPr>
            <p:ph type="title"/>
          </p:nvPr>
        </p:nvSpPr>
        <p:spPr>
          <a:xfrm>
            <a:off x="0" y="1823687"/>
            <a:ext cx="9144000" cy="4672537"/>
          </a:xfrm>
          <a:prstGeom prst="rect">
            <a:avLst/>
          </a:prstGeom>
          <a:ln>
            <a:noFill/>
          </a:ln>
        </p:spPr>
        <p:txBody>
          <a:bodyPr anchor="ctr"/>
          <a:lstStyle>
            <a:lvl1pPr marL="0" algn="ctr" defTabSz="457200" rtl="0" eaLnBrk="1" latinLnBrk="0" hangingPunct="1">
              <a:defRPr lang="en-US" sz="4800" b="1" kern="1200" dirty="0">
                <a:solidFill>
                  <a:schemeClr val="tx1"/>
                </a:solidFill>
                <a:effectLst/>
                <a:latin typeface="+mj-lt"/>
                <a:ea typeface="Tahoma" pitchFamily="34" charset="0"/>
                <a:cs typeface="Tahoma" pitchFamily="34" charset="0"/>
              </a:defRPr>
            </a:lvl1pPr>
          </a:lstStyle>
          <a:p>
            <a:r>
              <a:rPr lang="en-US" dirty="0"/>
              <a:t>Click to edit Master title style</a:t>
            </a:r>
          </a:p>
        </p:txBody>
      </p:sp>
      <p:pic>
        <p:nvPicPr>
          <p:cNvPr id="1026" name="Picture 2" descr="Children's Funding Project">
            <a:extLst>
              <a:ext uri="{FF2B5EF4-FFF2-40B4-BE49-F238E27FC236}">
                <a16:creationId xmlns:a16="http://schemas.microsoft.com/office/drawing/2014/main" id="{B822369E-44D4-4855-89A7-05658AB52A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2764" y="472852"/>
            <a:ext cx="2089614" cy="569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nding The Next Generation">
            <a:extLst>
              <a:ext uri="{FF2B5EF4-FFF2-40B4-BE49-F238E27FC236}">
                <a16:creationId xmlns:a16="http://schemas.microsoft.com/office/drawing/2014/main" id="{DDF4FC86-D295-466C-ABC0-1074C560675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0005" y="472852"/>
            <a:ext cx="3660375" cy="53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9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B0FEEF0-293A-48C6-B305-10A4A74ECCA0}"/>
              </a:ext>
            </a:extLst>
          </p:cNvPr>
          <p:cNvGrpSpPr/>
          <p:nvPr userDrawn="1"/>
        </p:nvGrpSpPr>
        <p:grpSpPr>
          <a:xfrm>
            <a:off x="0" y="0"/>
            <a:ext cx="9144000" cy="1578943"/>
            <a:chOff x="0" y="0"/>
            <a:chExt cx="9144000" cy="1578943"/>
          </a:xfrm>
        </p:grpSpPr>
        <p:sp>
          <p:nvSpPr>
            <p:cNvPr id="15" name="Rectangle 14">
              <a:extLst>
                <a:ext uri="{FF2B5EF4-FFF2-40B4-BE49-F238E27FC236}">
                  <a16:creationId xmlns:a16="http://schemas.microsoft.com/office/drawing/2014/main" id="{DCB0D60B-37E7-47EE-B775-2CB6DC4FC925}"/>
                </a:ext>
              </a:extLst>
            </p:cNvPr>
            <p:cNvSpPr/>
            <p:nvPr userDrawn="1"/>
          </p:nvSpPr>
          <p:spPr>
            <a:xfrm>
              <a:off x="0" y="0"/>
              <a:ext cx="9144000" cy="1560945"/>
            </a:xfrm>
            <a:prstGeom prst="rect">
              <a:avLst/>
            </a:prstGeom>
            <a:solidFill>
              <a:srgbClr val="E8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4FF1CA-5122-44B2-9A3E-B8BE49A94B4D}"/>
                </a:ext>
              </a:extLst>
            </p:cNvPr>
            <p:cNvSpPr/>
            <p:nvPr userDrawn="1"/>
          </p:nvSpPr>
          <p:spPr>
            <a:xfrm>
              <a:off x="0" y="1533224"/>
              <a:ext cx="9144000" cy="45719"/>
            </a:xfrm>
            <a:prstGeom prst="rect">
              <a:avLst/>
            </a:prstGeom>
            <a:solidFill>
              <a:srgbClr val="EBB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4" name="Picture 3" descr="A close up of a sign&#10;&#10;Description generated with very high confidence">
            <a:extLst>
              <a:ext uri="{FF2B5EF4-FFF2-40B4-BE49-F238E27FC236}">
                <a16:creationId xmlns:a16="http://schemas.microsoft.com/office/drawing/2014/main" id="{F1F44BD2-A48B-4494-8CF2-931A7B1B30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716" y="4350382"/>
            <a:ext cx="2909572" cy="1052914"/>
          </a:xfrm>
          <a:prstGeom prst="rect">
            <a:avLst/>
          </a:prstGeom>
        </p:spPr>
      </p:pic>
      <p:pic>
        <p:nvPicPr>
          <p:cNvPr id="5" name="Picture 4" descr="Image result for 1999 harrison">
            <a:extLst>
              <a:ext uri="{FF2B5EF4-FFF2-40B4-BE49-F238E27FC236}">
                <a16:creationId xmlns:a16="http://schemas.microsoft.com/office/drawing/2014/main" id="{1F46B229-9189-46E5-BE71-375E790C515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2587" y="2007006"/>
            <a:ext cx="3603831" cy="2241406"/>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08F691-39EE-48FC-B782-9870D5FCD6C5}"/>
              </a:ext>
            </a:extLst>
          </p:cNvPr>
          <p:cNvSpPr txBox="1"/>
          <p:nvPr userDrawn="1"/>
        </p:nvSpPr>
        <p:spPr>
          <a:xfrm>
            <a:off x="267745" y="5404660"/>
            <a:ext cx="4433515" cy="1200329"/>
          </a:xfrm>
          <a:prstGeom prst="rect">
            <a:avLst/>
          </a:prstGeom>
          <a:noFill/>
        </p:spPr>
        <p:txBody>
          <a:bodyPr wrap="square" rtlCol="0">
            <a:spAutoFit/>
          </a:bodyPr>
          <a:lstStyle/>
          <a:p>
            <a:pPr algn="ctr"/>
            <a:r>
              <a:rPr lang="en-US" sz="1800" b="0" dirty="0">
                <a:solidFill>
                  <a:schemeClr val="tx1"/>
                </a:solidFill>
              </a:rPr>
              <a:t>1999 Harrison St., Suite 2020</a:t>
            </a:r>
            <a:br>
              <a:rPr lang="en-US" sz="1800" b="0" dirty="0">
                <a:solidFill>
                  <a:schemeClr val="tx1"/>
                </a:solidFill>
              </a:rPr>
            </a:br>
            <a:r>
              <a:rPr lang="en-US" sz="1800" b="0" dirty="0">
                <a:solidFill>
                  <a:schemeClr val="tx1"/>
                </a:solidFill>
              </a:rPr>
              <a:t>Oakland, CA 94612</a:t>
            </a:r>
            <a:br>
              <a:rPr lang="en-US" sz="1800" b="0" dirty="0">
                <a:solidFill>
                  <a:schemeClr val="tx1"/>
                </a:solidFill>
              </a:rPr>
            </a:br>
            <a:r>
              <a:rPr lang="en-US" sz="1800" b="0" dirty="0">
                <a:solidFill>
                  <a:schemeClr val="tx1"/>
                </a:solidFill>
              </a:rPr>
              <a:t>Phone (510) 451-9521</a:t>
            </a:r>
          </a:p>
          <a:p>
            <a:pPr algn="ctr"/>
            <a:r>
              <a:rPr lang="en-US" sz="1800" b="0" dirty="0">
                <a:solidFill>
                  <a:schemeClr val="tx1"/>
                </a:solidFill>
              </a:rPr>
              <a:t>Fax (510) 451-0384 </a:t>
            </a:r>
          </a:p>
        </p:txBody>
      </p:sp>
      <p:grpSp>
        <p:nvGrpSpPr>
          <p:cNvPr id="7" name="Group 6">
            <a:extLst>
              <a:ext uri="{FF2B5EF4-FFF2-40B4-BE49-F238E27FC236}">
                <a16:creationId xmlns:a16="http://schemas.microsoft.com/office/drawing/2014/main" id="{2E9CD958-B0A8-4528-9EF4-C989C6CE2295}"/>
              </a:ext>
            </a:extLst>
          </p:cNvPr>
          <p:cNvGrpSpPr/>
          <p:nvPr userDrawn="1"/>
        </p:nvGrpSpPr>
        <p:grpSpPr>
          <a:xfrm>
            <a:off x="4572000" y="3598691"/>
            <a:ext cx="4186115" cy="1317403"/>
            <a:chOff x="4991100" y="1885348"/>
            <a:chExt cx="3871913" cy="1317403"/>
          </a:xfrm>
        </p:grpSpPr>
        <p:sp>
          <p:nvSpPr>
            <p:cNvPr id="8" name="TextBox 7">
              <a:extLst>
                <a:ext uri="{FF2B5EF4-FFF2-40B4-BE49-F238E27FC236}">
                  <a16:creationId xmlns:a16="http://schemas.microsoft.com/office/drawing/2014/main" id="{E9793FE2-42DE-41AA-9A3B-85BFAE67873E}"/>
                </a:ext>
              </a:extLst>
            </p:cNvPr>
            <p:cNvSpPr txBox="1"/>
            <p:nvPr userDrawn="1"/>
          </p:nvSpPr>
          <p:spPr>
            <a:xfrm>
              <a:off x="5023843" y="2679531"/>
              <a:ext cx="3839170" cy="523220"/>
            </a:xfrm>
            <a:prstGeom prst="rect">
              <a:avLst/>
            </a:prstGeom>
            <a:noFill/>
          </p:spPr>
          <p:txBody>
            <a:bodyPr wrap="square" rtlCol="0">
              <a:spAutoFit/>
            </a:bodyPr>
            <a:lstStyle/>
            <a:p>
              <a:pPr algn="ctr"/>
              <a:r>
                <a:rPr lang="en-US" sz="2800" b="0" dirty="0">
                  <a:latin typeface="+mn-lt"/>
                </a:rPr>
                <a:t>Dave@FM3research.com</a:t>
              </a:r>
            </a:p>
          </p:txBody>
        </p:sp>
        <p:sp>
          <p:nvSpPr>
            <p:cNvPr id="9" name="TextBox 8">
              <a:extLst>
                <a:ext uri="{FF2B5EF4-FFF2-40B4-BE49-F238E27FC236}">
                  <a16:creationId xmlns:a16="http://schemas.microsoft.com/office/drawing/2014/main" id="{5CA799CF-03CE-4B96-BD5D-F420706EA624}"/>
                </a:ext>
              </a:extLst>
            </p:cNvPr>
            <p:cNvSpPr txBox="1"/>
            <p:nvPr userDrawn="1"/>
          </p:nvSpPr>
          <p:spPr>
            <a:xfrm>
              <a:off x="4991100" y="1885348"/>
              <a:ext cx="3871913" cy="701731"/>
            </a:xfrm>
            <a:prstGeom prst="rect">
              <a:avLst/>
            </a:prstGeom>
            <a:noFill/>
            <a:effectLst/>
          </p:spPr>
          <p:txBody>
            <a:bodyPr wrap="square" rtlCol="0">
              <a:spAutoFit/>
            </a:bodyPr>
            <a:lstStyle/>
            <a:p>
              <a:pPr algn="ctr" defTabSz="914400" rtl="0" eaLnBrk="1" latinLnBrk="0" hangingPunct="1">
                <a:lnSpc>
                  <a:spcPct val="90000"/>
                </a:lnSpc>
                <a:spcBef>
                  <a:spcPct val="0"/>
                </a:spcBef>
                <a:buNone/>
              </a:pPr>
              <a:r>
                <a:rPr lang="en-US" sz="4400" b="1" kern="1200" dirty="0">
                  <a:ln>
                    <a:noFill/>
                  </a:ln>
                  <a:solidFill>
                    <a:schemeClr val="tx1"/>
                  </a:solidFill>
                  <a:effectLst/>
                  <a:latin typeface="+mj-lt"/>
                  <a:ea typeface="+mj-ea"/>
                  <a:cs typeface="+mj-cs"/>
                </a:rPr>
                <a:t>Dave Metz</a:t>
              </a:r>
            </a:p>
          </p:txBody>
        </p:sp>
      </p:grpSp>
      <p:sp>
        <p:nvSpPr>
          <p:cNvPr id="13" name="TextBox 12">
            <a:extLst>
              <a:ext uri="{FF2B5EF4-FFF2-40B4-BE49-F238E27FC236}">
                <a16:creationId xmlns:a16="http://schemas.microsoft.com/office/drawing/2014/main" id="{70406FC4-6797-48A4-A9C1-1ACBAEEFE95C}"/>
              </a:ext>
            </a:extLst>
          </p:cNvPr>
          <p:cNvSpPr txBox="1"/>
          <p:nvPr userDrawn="1"/>
        </p:nvSpPr>
        <p:spPr>
          <a:xfrm>
            <a:off x="902407" y="497084"/>
            <a:ext cx="7080568" cy="584775"/>
          </a:xfrm>
          <a:prstGeom prst="rect">
            <a:avLst/>
          </a:prstGeom>
          <a:noFill/>
        </p:spPr>
        <p:txBody>
          <a:bodyPr wrap="square" rtlCol="0">
            <a:spAutoFit/>
          </a:bodyPr>
          <a:lstStyle/>
          <a:p>
            <a:pPr algn="ctr"/>
            <a:r>
              <a:rPr lang="en-US" sz="3200" b="1" dirty="0">
                <a:solidFill>
                  <a:schemeClr val="tx1"/>
                </a:solidFill>
                <a:latin typeface="Arial Black"/>
              </a:rPr>
              <a:t>For more information, contact:</a:t>
            </a:r>
          </a:p>
        </p:txBody>
      </p:sp>
    </p:spTree>
    <p:extLst>
      <p:ext uri="{BB962C8B-B14F-4D97-AF65-F5344CB8AC3E}">
        <p14:creationId xmlns:p14="http://schemas.microsoft.com/office/powerpoint/2010/main" val="1743682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7791450" y="6589610"/>
            <a:ext cx="1352550" cy="276999"/>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200" smtClean="0">
                <a:solidFill>
                  <a:srgbClr val="000000"/>
                </a:solidFill>
                <a:latin typeface="+mn-lt"/>
              </a:rPr>
              <a:pPr algn="r">
                <a:spcBef>
                  <a:spcPct val="50000"/>
                </a:spcBef>
                <a:defRPr/>
              </a:pPr>
              <a:t>‹#›</a:t>
            </a:fld>
            <a:endParaRPr lang="en-US" sz="1200" dirty="0">
              <a:solidFill>
                <a:srgbClr val="000000"/>
              </a:solidFill>
              <a:latin typeface="+mn-lt"/>
            </a:endParaRPr>
          </a:p>
        </p:txBody>
      </p:sp>
      <p:grpSp>
        <p:nvGrpSpPr>
          <p:cNvPr id="2" name="Group 1">
            <a:extLst>
              <a:ext uri="{FF2B5EF4-FFF2-40B4-BE49-F238E27FC236}">
                <a16:creationId xmlns:a16="http://schemas.microsoft.com/office/drawing/2014/main" id="{FBB31D96-258F-4532-8B11-8D02EC49711F}"/>
              </a:ext>
            </a:extLst>
          </p:cNvPr>
          <p:cNvGrpSpPr/>
          <p:nvPr userDrawn="1"/>
        </p:nvGrpSpPr>
        <p:grpSpPr>
          <a:xfrm>
            <a:off x="0" y="0"/>
            <a:ext cx="9144000" cy="184558"/>
            <a:chOff x="0" y="0"/>
            <a:chExt cx="9144000" cy="184558"/>
          </a:xfrm>
        </p:grpSpPr>
        <p:sp>
          <p:nvSpPr>
            <p:cNvPr id="8" name="Rectangle 7"/>
            <p:cNvSpPr/>
            <p:nvPr userDrawn="1"/>
          </p:nvSpPr>
          <p:spPr>
            <a:xfrm>
              <a:off x="0" y="0"/>
              <a:ext cx="9144000" cy="184558"/>
            </a:xfrm>
            <a:prstGeom prst="rect">
              <a:avLst/>
            </a:prstGeom>
            <a:solidFill>
              <a:srgbClr val="E8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EFEF"/>
                </a:solidFill>
              </a:endParaRPr>
            </a:p>
          </p:txBody>
        </p:sp>
        <p:sp>
          <p:nvSpPr>
            <p:cNvPr id="11" name="Rectangle 10">
              <a:extLst>
                <a:ext uri="{FF2B5EF4-FFF2-40B4-BE49-F238E27FC236}">
                  <a16:creationId xmlns:a16="http://schemas.microsoft.com/office/drawing/2014/main" id="{FBF17D0D-B661-4A9F-B97F-E2FA36E43662}"/>
                </a:ext>
              </a:extLst>
            </p:cNvPr>
            <p:cNvSpPr/>
            <p:nvPr userDrawn="1"/>
          </p:nvSpPr>
          <p:spPr>
            <a:xfrm>
              <a:off x="0" y="134242"/>
              <a:ext cx="9144000" cy="45719"/>
            </a:xfrm>
            <a:prstGeom prst="rect">
              <a:avLst/>
            </a:prstGeom>
            <a:solidFill>
              <a:srgbClr val="FF9900"/>
            </a:solidFill>
            <a:ln>
              <a:solidFill>
                <a:srgbClr val="EBB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9" name="Picture 8">
            <a:extLst>
              <a:ext uri="{FF2B5EF4-FFF2-40B4-BE49-F238E27FC236}">
                <a16:creationId xmlns:a16="http://schemas.microsoft.com/office/drawing/2014/main" id="{72209931-DFA2-4711-85D3-395A9888FC4D}"/>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0" y="6307282"/>
            <a:ext cx="876300" cy="550718"/>
          </a:xfrm>
          <a:prstGeom prst="rect">
            <a:avLst/>
          </a:prstGeom>
          <a:ln>
            <a:noFill/>
          </a:ln>
        </p:spPr>
      </p:pic>
    </p:spTree>
    <p:extLst>
      <p:ext uri="{BB962C8B-B14F-4D97-AF65-F5344CB8AC3E}">
        <p14:creationId xmlns:p14="http://schemas.microsoft.com/office/powerpoint/2010/main" val="3894207332"/>
      </p:ext>
    </p:extLst>
  </p:cSld>
  <p:clrMap bg1="lt1" tx1="dk1" bg2="lt2" tx2="dk2" accent1="accent1" accent2="accent2" accent3="accent3" accent4="accent4" accent5="accent5" accent6="accent6" hlink="hlink" folHlink="folHlink"/>
  <p:sldLayoutIdLst>
    <p:sldLayoutId id="2147483682" r:id="rId1"/>
    <p:sldLayoutId id="2147483674" r:id="rId2"/>
    <p:sldLayoutId id="2147483675" r:id="rId3"/>
    <p:sldLayoutId id="2147483678" r:id="rId4"/>
    <p:sldLayoutId id="214748369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chart" Target="../charts/chart14.xml"/><Relationship Id="rId1" Type="http://schemas.openxmlformats.org/officeDocument/2006/relationships/slideLayout" Target="../slideLayouts/slideLayout3.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D67B441-8BA9-4EA6-91FC-B0E4120588D0}"/>
              </a:ext>
            </a:extLst>
          </p:cNvPr>
          <p:cNvSpPr/>
          <p:nvPr/>
        </p:nvSpPr>
        <p:spPr>
          <a:xfrm>
            <a:off x="54116" y="4954541"/>
            <a:ext cx="8964565" cy="6757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8178905" y="2271168"/>
          <a:ext cx="920216" cy="3928498"/>
        </p:xfrm>
        <a:graphic>
          <a:graphicData uri="http://schemas.openxmlformats.org/drawingml/2006/table">
            <a:tbl>
              <a:tblPr>
                <a:tableStyleId>{5C22544A-7EE6-4342-B048-85BDC9FD1C3A}</a:tableStyleId>
              </a:tblPr>
              <a:tblGrid>
                <a:gridCol w="920216">
                  <a:extLst>
                    <a:ext uri="{9D8B030D-6E8A-4147-A177-3AD203B41FA5}">
                      <a16:colId xmlns:a16="http://schemas.microsoft.com/office/drawing/2014/main" val="20000"/>
                    </a:ext>
                  </a:extLst>
                </a:gridCol>
              </a:tblGrid>
              <a:tr h="518413">
                <a:tc>
                  <a:txBody>
                    <a:bodyPr/>
                    <a:lstStyle/>
                    <a:p>
                      <a:pPr algn="ctr" fontAlgn="b"/>
                      <a:r>
                        <a:rPr lang="en-US" sz="1600" b="1" i="0" u="none" strike="noStrike" dirty="0">
                          <a:solidFill>
                            <a:schemeClr val="accent1"/>
                          </a:solidFill>
                          <a:effectLst/>
                          <a:latin typeface="+mn-lt"/>
                        </a:rPr>
                        <a:t>Ext./Very </a:t>
                      </a:r>
                      <a:r>
                        <a:rPr lang="en-US" sz="1600" b="1" i="0" u="none" strike="noStrike" dirty="0" err="1">
                          <a:solidFill>
                            <a:schemeClr val="accent1"/>
                          </a:solidFill>
                          <a:effectLst/>
                          <a:latin typeface="+mn-lt"/>
                        </a:rPr>
                        <a:t>Impt</a:t>
                      </a:r>
                      <a:r>
                        <a:rPr lang="en-US" sz="1600" b="1" i="0" u="none" strike="noStrike" dirty="0">
                          <a:solidFill>
                            <a:schemeClr val="accent1"/>
                          </a:solidFill>
                          <a:effectLst/>
                          <a:latin typeface="+mn-lt"/>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6916">
                <a:tc>
                  <a:txBody>
                    <a:bodyPr/>
                    <a:lstStyle/>
                    <a:p>
                      <a:pPr algn="ctr" fontAlgn="ctr"/>
                      <a:r>
                        <a:rPr lang="en-US" sz="1800" b="1" i="0" u="none" strike="noStrike" dirty="0">
                          <a:solidFill>
                            <a:schemeClr val="accent1"/>
                          </a:solidFill>
                          <a:effectLst/>
                          <a:latin typeface="+mn-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968848"/>
                  </a:ext>
                </a:extLst>
              </a:tr>
              <a:tr h="728235">
                <a:tc>
                  <a:txBody>
                    <a:bodyPr/>
                    <a:lstStyle/>
                    <a:p>
                      <a:pPr algn="ctr" fontAlgn="ctr"/>
                      <a:r>
                        <a:rPr lang="en-US" sz="1800" b="1" i="0" u="none" strike="noStrike">
                          <a:solidFill>
                            <a:schemeClr val="accent1"/>
                          </a:solidFill>
                          <a:effectLst/>
                          <a:latin typeface="+mn-lt"/>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7709863"/>
                  </a:ext>
                </a:extLst>
              </a:tr>
              <a:tr h="772039">
                <a:tc>
                  <a:txBody>
                    <a:bodyPr/>
                    <a:lstStyle/>
                    <a:p>
                      <a:pPr algn="ctr" fontAlgn="ctr"/>
                      <a:r>
                        <a:rPr lang="en-US" sz="1800" b="1" i="0" u="none" strike="noStrike" dirty="0">
                          <a:solidFill>
                            <a:schemeClr val="accent1"/>
                          </a:solidFill>
                          <a:effectLst/>
                          <a:latin typeface="+mn-lt"/>
                        </a:rPr>
                        <a:t>77%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5772981"/>
                  </a:ext>
                </a:extLst>
              </a:tr>
              <a:tr h="728234">
                <a:tc>
                  <a:txBody>
                    <a:bodyPr/>
                    <a:lstStyle/>
                    <a:p>
                      <a:pPr algn="ctr" fontAlgn="ctr"/>
                      <a:r>
                        <a:rPr lang="en-US" sz="1800" b="1" i="0" u="none" strike="noStrike">
                          <a:solidFill>
                            <a:schemeClr val="accent1"/>
                          </a:solidFill>
                          <a:effectLst/>
                          <a:latin typeface="+mn-lt"/>
                        </a:rPr>
                        <a:t>72%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206200"/>
                  </a:ext>
                </a:extLst>
              </a:tr>
              <a:tr h="744661">
                <a:tc>
                  <a:txBody>
                    <a:bodyPr/>
                    <a:lstStyle/>
                    <a:p>
                      <a:pPr algn="ctr" fontAlgn="ctr"/>
                      <a:r>
                        <a:rPr lang="en-US" sz="1800" b="1" i="0" u="none" strike="noStrike" dirty="0">
                          <a:solidFill>
                            <a:schemeClr val="accent1"/>
                          </a:solidFill>
                          <a:effectLst/>
                          <a:latin typeface="+mn-lt"/>
                        </a:rPr>
                        <a:t>72%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0424712"/>
                  </a:ext>
                </a:extLst>
              </a:tr>
            </a:tbl>
          </a:graphicData>
        </a:graphic>
      </p:graphicFrame>
      <p:graphicFrame>
        <p:nvGraphicFramePr>
          <p:cNvPr id="4" name="Chart 3"/>
          <p:cNvGraphicFramePr/>
          <p:nvPr/>
        </p:nvGraphicFramePr>
        <p:xfrm>
          <a:off x="-16972" y="2358332"/>
          <a:ext cx="8347406" cy="41409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0"/>
          </p:nvPr>
        </p:nvSpPr>
        <p:spPr/>
        <p:txBody>
          <a:bodyPr/>
          <a:lstStyle/>
          <a:p>
            <a:r>
              <a:rPr lang="en-US" dirty="0"/>
              <a:t>FM3 National Survey – Mid-March 2020</a:t>
            </a:r>
            <a:endParaRPr lang="en-US" dirty="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647F1F3-5DB2-40F1-A7AD-8567AAA03E29}"/>
              </a:ext>
            </a:extLst>
          </p:cNvPr>
          <p:cNvSpPr/>
          <p:nvPr/>
        </p:nvSpPr>
        <p:spPr>
          <a:xfrm>
            <a:off x="580006" y="1459656"/>
            <a:ext cx="7750428" cy="830997"/>
          </a:xfrm>
          <a:prstGeom prst="rect">
            <a:avLst/>
          </a:prstGeom>
        </p:spPr>
        <p:txBody>
          <a:bodyPr wrap="square">
            <a:spAutoFit/>
          </a:bodyPr>
          <a:lstStyle/>
          <a:p>
            <a:pPr algn="ctr"/>
            <a:r>
              <a:rPr lang="en-US" sz="1600" i="1" dirty="0"/>
              <a:t>Here are some issues that the federal government may address this year.  Please tell me how important you think it is for them to focus on each issue: extremely important, very important, somewhat important, or not too important? </a:t>
            </a:r>
          </a:p>
        </p:txBody>
      </p:sp>
      <p:sp>
        <p:nvSpPr>
          <p:cNvPr id="5" name="Title 4">
            <a:extLst>
              <a:ext uri="{FF2B5EF4-FFF2-40B4-BE49-F238E27FC236}">
                <a16:creationId xmlns:a16="http://schemas.microsoft.com/office/drawing/2014/main" id="{42A0AC82-7609-4B0E-AE2A-BF3FDCE185FE}"/>
              </a:ext>
            </a:extLst>
          </p:cNvPr>
          <p:cNvSpPr>
            <a:spLocks noGrp="1"/>
          </p:cNvSpPr>
          <p:nvPr>
            <p:ph type="title"/>
          </p:nvPr>
        </p:nvSpPr>
        <p:spPr>
          <a:xfrm>
            <a:off x="1166405" y="219283"/>
            <a:ext cx="6811190" cy="1143000"/>
          </a:xfrm>
        </p:spPr>
        <p:txBody>
          <a:bodyPr/>
          <a:lstStyle/>
          <a:p>
            <a:r>
              <a:rPr lang="en-US" sz="2700" dirty="0"/>
              <a:t>Early this year, voters nationally ranked expanding ECE as a top priority, on a par with the economy.</a:t>
            </a:r>
          </a:p>
        </p:txBody>
      </p:sp>
    </p:spTree>
    <p:extLst>
      <p:ext uri="{BB962C8B-B14F-4D97-AF65-F5344CB8AC3E}">
        <p14:creationId xmlns:p14="http://schemas.microsoft.com/office/powerpoint/2010/main" val="21312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en-US" dirty="0"/>
              <a:t>Q2 a &amp; b. </a:t>
            </a:r>
            <a:r>
              <a:rPr lang="en-US" dirty="0"/>
              <a:t>Here are some issues that the federal government may address this year.  Please tell me how important you think it is for them to focus on each issue: extremely important, very important, somewhat important, or not too important? </a:t>
            </a:r>
          </a:p>
        </p:txBody>
      </p:sp>
      <p:sp>
        <p:nvSpPr>
          <p:cNvPr id="7" name="Rectangle 6">
            <a:extLst>
              <a:ext uri="{FF2B5EF4-FFF2-40B4-BE49-F238E27FC236}">
                <a16:creationId xmlns:a16="http://schemas.microsoft.com/office/drawing/2014/main" id="{508C6F9A-0130-4783-BFFC-CC9D202FED6C}"/>
              </a:ext>
            </a:extLst>
          </p:cNvPr>
          <p:cNvSpPr/>
          <p:nvPr/>
        </p:nvSpPr>
        <p:spPr>
          <a:xfrm>
            <a:off x="1171049" y="1622880"/>
            <a:ext cx="6801902" cy="369332"/>
          </a:xfrm>
          <a:prstGeom prst="rect">
            <a:avLst/>
          </a:prstGeom>
        </p:spPr>
        <p:txBody>
          <a:bodyPr wrap="square">
            <a:spAutoFit/>
          </a:bodyPr>
          <a:lstStyle/>
          <a:p>
            <a:pPr algn="ctr"/>
            <a:r>
              <a:rPr lang="en-US" i="1" dirty="0"/>
              <a:t>(%Extremely/Very Important)</a:t>
            </a:r>
          </a:p>
        </p:txBody>
      </p:sp>
      <p:sp>
        <p:nvSpPr>
          <p:cNvPr id="6" name="Title 5">
            <a:extLst>
              <a:ext uri="{FF2B5EF4-FFF2-40B4-BE49-F238E27FC236}">
                <a16:creationId xmlns:a16="http://schemas.microsoft.com/office/drawing/2014/main" id="{3FB44E98-8805-4367-9630-CE82B48CE50B}"/>
              </a:ext>
            </a:extLst>
          </p:cNvPr>
          <p:cNvSpPr>
            <a:spLocks noGrp="1"/>
          </p:cNvSpPr>
          <p:nvPr>
            <p:ph type="title"/>
          </p:nvPr>
        </p:nvSpPr>
        <p:spPr>
          <a:xfrm>
            <a:off x="134555" y="327488"/>
            <a:ext cx="8874889" cy="1143000"/>
          </a:xfrm>
        </p:spPr>
        <p:txBody>
          <a:bodyPr/>
          <a:lstStyle/>
          <a:p>
            <a:r>
              <a:rPr lang="en-US" dirty="0"/>
              <a:t>The importance of investing in ECE largely cuts across partisan lines.</a:t>
            </a:r>
          </a:p>
        </p:txBody>
      </p:sp>
      <p:pic>
        <p:nvPicPr>
          <p:cNvPr id="8" name="Picture 7">
            <a:extLst>
              <a:ext uri="{FF2B5EF4-FFF2-40B4-BE49-F238E27FC236}">
                <a16:creationId xmlns:a16="http://schemas.microsoft.com/office/drawing/2014/main" id="{1C0016BD-383D-48E7-8768-3F8D7AE2853D}"/>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300304" y="2446336"/>
            <a:ext cx="2690351" cy="2472718"/>
          </a:xfrm>
          <a:prstGeom prst="rect">
            <a:avLst/>
          </a:prstGeom>
        </p:spPr>
      </p:pic>
      <p:sp>
        <p:nvSpPr>
          <p:cNvPr id="9" name="TextBox 8">
            <a:extLst>
              <a:ext uri="{FF2B5EF4-FFF2-40B4-BE49-F238E27FC236}">
                <a16:creationId xmlns:a16="http://schemas.microsoft.com/office/drawing/2014/main" id="{CFDB3AA0-F630-421E-AD1B-60CDF949C60B}"/>
              </a:ext>
            </a:extLst>
          </p:cNvPr>
          <p:cNvSpPr txBox="1"/>
          <p:nvPr/>
        </p:nvSpPr>
        <p:spPr>
          <a:xfrm>
            <a:off x="1171049" y="3260313"/>
            <a:ext cx="1145589" cy="790718"/>
          </a:xfrm>
          <a:prstGeom prst="rect">
            <a:avLst/>
          </a:prstGeom>
          <a:noFill/>
        </p:spPr>
        <p:txBody>
          <a:bodyPr wrap="square" rtlCol="0">
            <a:prstTxWarp prst="textPlain">
              <a:avLst/>
            </a:prstTxWarp>
            <a:spAutoFit/>
          </a:bodyPr>
          <a:lstStyle/>
          <a:p>
            <a:r>
              <a:rPr lang="en-US" b="1" dirty="0">
                <a:latin typeface="Arial Black" panose="020B0A04020102020204" pitchFamily="34" charset="0"/>
              </a:rPr>
              <a:t>58%</a:t>
            </a:r>
          </a:p>
        </p:txBody>
      </p:sp>
      <p:pic>
        <p:nvPicPr>
          <p:cNvPr id="10" name="Picture 9" descr="C:\Users\gordon\Desktop\IPNY_Logo_3423432.png">
            <a:extLst>
              <a:ext uri="{FF2B5EF4-FFF2-40B4-BE49-F238E27FC236}">
                <a16:creationId xmlns:a16="http://schemas.microsoft.com/office/drawing/2014/main" id="{911D374D-240E-4292-BE36-D0C4CF2C918D}"/>
              </a:ext>
            </a:extLst>
          </p:cNvPr>
          <p:cNvPicPr>
            <a:picLocks noChangeAspect="1" noChangeArrowheads="1"/>
          </p:cNvPicPr>
          <p:nvPr/>
        </p:nvPicPr>
        <p:blipFill>
          <a:blip r:embed="rId3" cstate="print">
            <a:alphaModFix amt="50000"/>
            <a:extLst>
              <a:ext uri="{28A0092B-C50C-407E-A947-70E740481C1C}">
                <a14:useLocalDpi xmlns:a14="http://schemas.microsoft.com/office/drawing/2010/main"/>
              </a:ext>
            </a:extLst>
          </a:blip>
          <a:srcRect/>
          <a:stretch>
            <a:fillRect/>
          </a:stretch>
        </p:blipFill>
        <p:spPr bwMode="auto">
          <a:xfrm>
            <a:off x="3226823" y="2467964"/>
            <a:ext cx="2690351" cy="24727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444B72A-1891-4F71-8626-93B236590342}"/>
              </a:ext>
            </a:extLst>
          </p:cNvPr>
          <p:cNvSpPr txBox="1"/>
          <p:nvPr/>
        </p:nvSpPr>
        <p:spPr>
          <a:xfrm>
            <a:off x="3964158" y="3269426"/>
            <a:ext cx="1145589" cy="790718"/>
          </a:xfrm>
          <a:prstGeom prst="rect">
            <a:avLst/>
          </a:prstGeom>
          <a:noFill/>
        </p:spPr>
        <p:txBody>
          <a:bodyPr wrap="square" rtlCol="0">
            <a:prstTxWarp prst="textPlain">
              <a:avLst/>
            </a:prstTxWarp>
            <a:spAutoFit/>
          </a:bodyPr>
          <a:lstStyle/>
          <a:p>
            <a:r>
              <a:rPr lang="en-US" b="1" dirty="0">
                <a:latin typeface="Arial Black" panose="020B0A04020102020204" pitchFamily="34" charset="0"/>
              </a:rPr>
              <a:t>71%</a:t>
            </a:r>
          </a:p>
        </p:txBody>
      </p:sp>
      <p:pic>
        <p:nvPicPr>
          <p:cNvPr id="12" name="Picture 11">
            <a:extLst>
              <a:ext uri="{FF2B5EF4-FFF2-40B4-BE49-F238E27FC236}">
                <a16:creationId xmlns:a16="http://schemas.microsoft.com/office/drawing/2014/main" id="{2D50F2DC-4307-4410-9584-24E168432088}"/>
              </a:ext>
            </a:extLst>
          </p:cNvPr>
          <p:cNvPicPr>
            <a:picLocks noChangeAspect="1"/>
          </p:cNvPicPr>
          <p:nvPr/>
        </p:nvPicPr>
        <p:blipFill>
          <a:blip r:embed="rId4" cstate="email">
            <a:alphaModFix amt="50000"/>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83250" y="2414855"/>
            <a:ext cx="2690351" cy="2472718"/>
          </a:xfrm>
          <a:prstGeom prst="rect">
            <a:avLst/>
          </a:prstGeom>
        </p:spPr>
      </p:pic>
      <p:sp>
        <p:nvSpPr>
          <p:cNvPr id="13" name="TextBox 12">
            <a:extLst>
              <a:ext uri="{FF2B5EF4-FFF2-40B4-BE49-F238E27FC236}">
                <a16:creationId xmlns:a16="http://schemas.microsoft.com/office/drawing/2014/main" id="{90213BE9-7781-471C-964B-59ED63BF0B8C}"/>
              </a:ext>
            </a:extLst>
          </p:cNvPr>
          <p:cNvSpPr txBox="1"/>
          <p:nvPr/>
        </p:nvSpPr>
        <p:spPr>
          <a:xfrm>
            <a:off x="7056753" y="3233026"/>
            <a:ext cx="1145589" cy="790718"/>
          </a:xfrm>
          <a:prstGeom prst="rect">
            <a:avLst/>
          </a:prstGeom>
          <a:noFill/>
        </p:spPr>
        <p:txBody>
          <a:bodyPr wrap="square" rtlCol="0">
            <a:prstTxWarp prst="textPlain">
              <a:avLst/>
            </a:prstTxWarp>
            <a:spAutoFit/>
          </a:bodyPr>
          <a:lstStyle/>
          <a:p>
            <a:r>
              <a:rPr lang="en-US" b="1" dirty="0">
                <a:latin typeface="Arial Black" panose="020B0A04020102020204" pitchFamily="34" charset="0"/>
              </a:rPr>
              <a:t>84%</a:t>
            </a:r>
          </a:p>
        </p:txBody>
      </p:sp>
    </p:spTree>
    <p:extLst>
      <p:ext uri="{BB962C8B-B14F-4D97-AF65-F5344CB8AC3E}">
        <p14:creationId xmlns:p14="http://schemas.microsoft.com/office/powerpoint/2010/main" val="21697983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ECFA-3F8A-4479-9D39-1A5D3BBEA46D}"/>
              </a:ext>
            </a:extLst>
          </p:cNvPr>
          <p:cNvSpPr>
            <a:spLocks noGrp="1"/>
          </p:cNvSpPr>
          <p:nvPr>
            <p:ph type="title"/>
          </p:nvPr>
        </p:nvSpPr>
        <p:spPr>
          <a:xfrm>
            <a:off x="134556" y="286918"/>
            <a:ext cx="8874889" cy="1143000"/>
          </a:xfrm>
        </p:spPr>
        <p:txBody>
          <a:bodyPr/>
          <a:lstStyle/>
          <a:p>
            <a:r>
              <a:rPr lang="en-US" dirty="0"/>
              <a:t>It is most intense among more liberal voters, but also a priority for conservatives.</a:t>
            </a:r>
          </a:p>
        </p:txBody>
      </p:sp>
      <p:sp>
        <p:nvSpPr>
          <p:cNvPr id="3" name="Text Placeholder 2">
            <a:extLst>
              <a:ext uri="{FF2B5EF4-FFF2-40B4-BE49-F238E27FC236}">
                <a16:creationId xmlns:a16="http://schemas.microsoft.com/office/drawing/2014/main" id="{247E7595-E848-426D-A891-AF303AAC9FF3}"/>
              </a:ext>
            </a:extLst>
          </p:cNvPr>
          <p:cNvSpPr>
            <a:spLocks noGrp="1"/>
          </p:cNvSpPr>
          <p:nvPr>
            <p:ph type="body" sz="quarter" idx="10"/>
          </p:nvPr>
        </p:nvSpPr>
        <p:spPr/>
        <p:txBody>
          <a:bodyPr/>
          <a:lstStyle/>
          <a:p>
            <a:r>
              <a:rPr lang="en-US" dirty="0"/>
              <a:t>Q2g. Here are some issues that the federal government may address this year.  Please tell me how important you think it is for them to focus on each issue: extremely important, very important, somewhat important, or not too important?  Not Part of Split Sample</a:t>
            </a:r>
          </a:p>
        </p:txBody>
      </p:sp>
      <p:sp>
        <p:nvSpPr>
          <p:cNvPr id="4" name="TextBox 3">
            <a:extLst>
              <a:ext uri="{FF2B5EF4-FFF2-40B4-BE49-F238E27FC236}">
                <a16:creationId xmlns:a16="http://schemas.microsoft.com/office/drawing/2014/main" id="{D596FC58-E1A8-42CE-BD45-A23AAC01E375}"/>
              </a:ext>
            </a:extLst>
          </p:cNvPr>
          <p:cNvSpPr txBox="1"/>
          <p:nvPr/>
        </p:nvSpPr>
        <p:spPr>
          <a:xfrm>
            <a:off x="0" y="1315615"/>
            <a:ext cx="9144000" cy="646331"/>
          </a:xfrm>
          <a:prstGeom prst="rect">
            <a:avLst/>
          </a:prstGeom>
          <a:noFill/>
        </p:spPr>
        <p:txBody>
          <a:bodyPr wrap="square" rtlCol="0">
            <a:spAutoFit/>
          </a:bodyPr>
          <a:lstStyle/>
          <a:p>
            <a:pPr algn="ctr"/>
            <a:r>
              <a:rPr lang="en-US" i="1" dirty="0"/>
              <a:t>Increasing the Availability of High-Quality Early Childhood Education</a:t>
            </a:r>
          </a:p>
          <a:p>
            <a:pPr algn="ctr"/>
            <a:r>
              <a:rPr lang="en-US" i="1" dirty="0"/>
              <a:t> by Ideology</a:t>
            </a:r>
          </a:p>
        </p:txBody>
      </p:sp>
      <p:graphicFrame>
        <p:nvGraphicFramePr>
          <p:cNvPr id="5" name="Chart 4">
            <a:extLst>
              <a:ext uri="{FF2B5EF4-FFF2-40B4-BE49-F238E27FC236}">
                <a16:creationId xmlns:a16="http://schemas.microsoft.com/office/drawing/2014/main" id="{5554EA0B-98F8-446C-BF6F-747633A89699}"/>
              </a:ext>
            </a:extLst>
          </p:cNvPr>
          <p:cNvGraphicFramePr/>
          <p:nvPr>
            <p:extLst>
              <p:ext uri="{D42A27DB-BD31-4B8C-83A1-F6EECF244321}">
                <p14:modId xmlns:p14="http://schemas.microsoft.com/office/powerpoint/2010/main" val="2735787394"/>
              </p:ext>
            </p:extLst>
          </p:nvPr>
        </p:nvGraphicFramePr>
        <p:xfrm>
          <a:off x="134556" y="2230018"/>
          <a:ext cx="7945754" cy="4170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1A0B4084-14F8-4628-B3D9-A932C00DF99A}"/>
              </a:ext>
            </a:extLst>
          </p:cNvPr>
          <p:cNvGraphicFramePr>
            <a:graphicFrameLocks noGrp="1"/>
          </p:cNvGraphicFramePr>
          <p:nvPr>
            <p:extLst>
              <p:ext uri="{D42A27DB-BD31-4B8C-83A1-F6EECF244321}">
                <p14:modId xmlns:p14="http://schemas.microsoft.com/office/powerpoint/2010/main" val="827195939"/>
              </p:ext>
            </p:extLst>
          </p:nvPr>
        </p:nvGraphicFramePr>
        <p:xfrm>
          <a:off x="7999617" y="2154787"/>
          <a:ext cx="1066800" cy="353688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403279">
                <a:tc>
                  <a:txBody>
                    <a:bodyPr/>
                    <a:lstStyle/>
                    <a:p>
                      <a:pPr algn="ctr" fontAlgn="b">
                        <a:lnSpc>
                          <a:spcPts val="1900"/>
                        </a:lnSpc>
                      </a:pPr>
                      <a:r>
                        <a:rPr lang="en-US" sz="1800" b="1" u="none" strike="noStrike" dirty="0">
                          <a:solidFill>
                            <a:schemeClr val="accent1"/>
                          </a:solidFill>
                          <a:effectLst/>
                        </a:rPr>
                        <a:t>Ext./Very</a:t>
                      </a:r>
                      <a:r>
                        <a:rPr lang="en-US" sz="1800" b="1" u="none" strike="noStrike" baseline="0" dirty="0">
                          <a:solidFill>
                            <a:schemeClr val="accent1"/>
                          </a:solidFill>
                          <a:effectLst/>
                        </a:rPr>
                        <a:t> </a:t>
                      </a:r>
                      <a:r>
                        <a:rPr lang="en-US" sz="1800" b="1" u="none" strike="noStrike" dirty="0">
                          <a:solidFill>
                            <a:schemeClr val="accent1"/>
                          </a:solidFill>
                          <a:effectLst/>
                        </a:rPr>
                        <a:t>Impt.</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53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alibri"/>
                          <a:ea typeface="+mn-ea"/>
                          <a:cs typeface="Times New Roman" panose="02020603050405020304" pitchFamily="18" charset="0"/>
                        </a:rPr>
                        <a:t>86%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11756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alibri"/>
                          <a:ea typeface="+mn-ea"/>
                          <a:cs typeface="Times New Roman" panose="02020603050405020304" pitchFamily="18" charset="0"/>
                        </a:rPr>
                        <a:t>75%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756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alibri"/>
                          <a:ea typeface="+mn-ea"/>
                          <a:cs typeface="Times New Roman" panose="02020603050405020304" pitchFamily="18" charset="0"/>
                        </a:rPr>
                        <a:t>58%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391018"/>
                  </a:ext>
                </a:extLst>
              </a:tr>
            </a:tbl>
          </a:graphicData>
        </a:graphic>
      </p:graphicFrame>
    </p:spTree>
    <p:extLst>
      <p:ext uri="{BB962C8B-B14F-4D97-AF65-F5344CB8AC3E}">
        <p14:creationId xmlns:p14="http://schemas.microsoft.com/office/powerpoint/2010/main" val="394276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9A7EC73-CEB7-40F9-A4C8-4CF44D775ADD}"/>
              </a:ext>
            </a:extLst>
          </p:cNvPr>
          <p:cNvSpPr/>
          <p:nvPr/>
        </p:nvSpPr>
        <p:spPr>
          <a:xfrm>
            <a:off x="78658" y="3167340"/>
            <a:ext cx="8898195" cy="662152"/>
          </a:xfrm>
          <a:prstGeom prst="roundRect">
            <a:avLst>
              <a:gd name="adj" fmla="val 834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nvGraphicFramePr>
        <p:xfrm>
          <a:off x="39328" y="2344994"/>
          <a:ext cx="8195630" cy="3906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8200422" y="2252816"/>
          <a:ext cx="914401" cy="3798939"/>
        </p:xfrm>
        <a:graphic>
          <a:graphicData uri="http://schemas.openxmlformats.org/drawingml/2006/table">
            <a:tbl>
              <a:tblPr>
                <a:tableStyleId>{5C22544A-7EE6-4342-B048-85BDC9FD1C3A}</a:tableStyleId>
              </a:tblPr>
              <a:tblGrid>
                <a:gridCol w="914401">
                  <a:extLst>
                    <a:ext uri="{9D8B030D-6E8A-4147-A177-3AD203B41FA5}">
                      <a16:colId xmlns:a16="http://schemas.microsoft.com/office/drawing/2014/main" val="20000"/>
                    </a:ext>
                  </a:extLst>
                </a:gridCol>
              </a:tblGrid>
              <a:tr h="382783">
                <a:tc>
                  <a:txBody>
                    <a:bodyPr/>
                    <a:lstStyle/>
                    <a:p>
                      <a:pPr algn="ctr" fontAlgn="ctr">
                        <a:lnSpc>
                          <a:spcPts val="19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6908">
                <a:tc>
                  <a:txBody>
                    <a:bodyPr/>
                    <a:lstStyle/>
                    <a:p>
                      <a:pPr algn="ctr" fontAlgn="ctr"/>
                      <a:r>
                        <a:rPr lang="en-US" sz="1800" b="1" i="0" u="none" strike="noStrike" dirty="0">
                          <a:solidFill>
                            <a:schemeClr val="accent4"/>
                          </a:solidFill>
                          <a:effectLst/>
                          <a:latin typeface="+mn-lt"/>
                        </a:rPr>
                        <a:t>86%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400631"/>
                  </a:ext>
                </a:extLst>
              </a:tr>
              <a:tr h="634999">
                <a:tc>
                  <a:txBody>
                    <a:bodyPr/>
                    <a:lstStyle/>
                    <a:p>
                      <a:pPr algn="ctr" fontAlgn="ctr"/>
                      <a:r>
                        <a:rPr lang="en-US" sz="1800" b="1" i="0" u="none" strike="noStrike" dirty="0">
                          <a:solidFill>
                            <a:schemeClr val="accent4"/>
                          </a:solidFill>
                          <a:effectLst/>
                          <a:latin typeface="+mn-lt"/>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4182285"/>
                  </a:ext>
                </a:extLst>
              </a:tr>
              <a:tr h="609600">
                <a:tc>
                  <a:txBody>
                    <a:bodyPr/>
                    <a:lstStyle/>
                    <a:p>
                      <a:pPr algn="ctr" fontAlgn="ctr"/>
                      <a:r>
                        <a:rPr lang="en-US" sz="1800" b="1" i="0" u="none" strike="noStrike">
                          <a:solidFill>
                            <a:schemeClr val="accent4"/>
                          </a:solidFill>
                          <a:effectLst/>
                          <a:latin typeface="+mn-lt"/>
                        </a:rPr>
                        <a:t>67%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6863982"/>
                  </a:ext>
                </a:extLst>
              </a:tr>
              <a:tr h="575187">
                <a:tc>
                  <a:txBody>
                    <a:bodyPr/>
                    <a:lstStyle/>
                    <a:p>
                      <a:pPr algn="ctr" fontAlgn="ctr"/>
                      <a:r>
                        <a:rPr lang="en-US" sz="1800" b="1" i="0" u="none" strike="noStrike">
                          <a:solidFill>
                            <a:schemeClr val="accent4"/>
                          </a:solidFill>
                          <a:effectLst/>
                          <a:latin typeface="+mn-lt"/>
                        </a:rPr>
                        <a:t>65%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0700511"/>
                  </a:ext>
                </a:extLst>
              </a:tr>
              <a:tr h="629265">
                <a:tc>
                  <a:txBody>
                    <a:bodyPr/>
                    <a:lstStyle/>
                    <a:p>
                      <a:pPr algn="ctr" fontAlgn="ctr"/>
                      <a:r>
                        <a:rPr lang="en-US" sz="1800" b="1" i="0" u="none" strike="noStrike" dirty="0">
                          <a:solidFill>
                            <a:schemeClr val="accent4"/>
                          </a:solidFill>
                          <a:effectLst/>
                          <a:latin typeface="+mn-lt"/>
                        </a:rPr>
                        <a:t>64%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4562582"/>
                  </a:ext>
                </a:extLst>
              </a:tr>
              <a:tr h="575187">
                <a:tc>
                  <a:txBody>
                    <a:bodyPr/>
                    <a:lstStyle/>
                    <a:p>
                      <a:pPr algn="ctr" fontAlgn="ctr"/>
                      <a:r>
                        <a:rPr lang="en-US" sz="1800" b="1" i="0" u="none" strike="noStrike" dirty="0">
                          <a:solidFill>
                            <a:schemeClr val="accent4"/>
                          </a:solidFill>
                          <a:effectLst/>
                          <a:latin typeface="+mn-lt"/>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6212213"/>
                  </a:ext>
                </a:extLst>
              </a:tr>
            </a:tbl>
          </a:graphicData>
        </a:graphic>
      </p:graphicFrame>
      <p:sp>
        <p:nvSpPr>
          <p:cNvPr id="3" name="Text Placeholder 2"/>
          <p:cNvSpPr>
            <a:spLocks noGrp="1"/>
          </p:cNvSpPr>
          <p:nvPr>
            <p:ph type="body" sz="quarter" idx="10"/>
          </p:nvPr>
        </p:nvSpPr>
        <p:spPr/>
        <p:txBody>
          <a:bodyPr/>
          <a:lstStyle/>
          <a:p>
            <a:r>
              <a:rPr lang="en-US" dirty="0"/>
              <a:t>FM3 Washington Voter Survey – October 2020</a:t>
            </a:r>
          </a:p>
        </p:txBody>
      </p:sp>
      <p:sp>
        <p:nvSpPr>
          <p:cNvPr id="2" name="Rectangle 1">
            <a:extLst>
              <a:ext uri="{FF2B5EF4-FFF2-40B4-BE49-F238E27FC236}">
                <a16:creationId xmlns:a16="http://schemas.microsoft.com/office/drawing/2014/main" id="{41A5F5E8-2B44-40D9-A771-BFAAFAE782FA}"/>
              </a:ext>
            </a:extLst>
          </p:cNvPr>
          <p:cNvSpPr/>
          <p:nvPr/>
        </p:nvSpPr>
        <p:spPr>
          <a:xfrm>
            <a:off x="134554" y="1254210"/>
            <a:ext cx="8874889" cy="923330"/>
          </a:xfrm>
          <a:prstGeom prst="rect">
            <a:avLst/>
          </a:prstGeom>
        </p:spPr>
        <p:txBody>
          <a:bodyPr wrap="square">
            <a:spAutoFit/>
          </a:bodyPr>
          <a:lstStyle/>
          <a:p>
            <a:pPr algn="ctr"/>
            <a:r>
              <a:rPr lang="en-US" i="1" dirty="0">
                <a:ea typeface="Times New Roman" panose="02020603050405020304" pitchFamily="18" charset="0"/>
                <a:cs typeface="Times New Roman" panose="02020603050405020304" pitchFamily="18" charset="0"/>
              </a:rPr>
              <a:t>I’m going to read you a list of issues that some people say are problems in Washington State. Please tell me whether you think it is an extremely serious problem, a very serious problem, </a:t>
            </a:r>
            <a:br>
              <a:rPr lang="en-US" i="1" dirty="0">
                <a:ea typeface="Times New Roman" panose="02020603050405020304" pitchFamily="18" charset="0"/>
                <a:cs typeface="Times New Roman" panose="02020603050405020304" pitchFamily="18" charset="0"/>
              </a:rPr>
            </a:br>
            <a:r>
              <a:rPr lang="en-US" i="1" dirty="0">
                <a:ea typeface="Times New Roman" panose="02020603050405020304" pitchFamily="18" charset="0"/>
                <a:cs typeface="Times New Roman" panose="02020603050405020304" pitchFamily="18" charset="0"/>
              </a:rPr>
              <a:t>a somewhat serious problem, or not a serious a problem in Washington State. </a:t>
            </a:r>
            <a:endParaRPr lang="en-US" i="1" dirty="0"/>
          </a:p>
        </p:txBody>
      </p:sp>
      <p:sp>
        <p:nvSpPr>
          <p:cNvPr id="6" name="Title 5">
            <a:extLst>
              <a:ext uri="{FF2B5EF4-FFF2-40B4-BE49-F238E27FC236}">
                <a16:creationId xmlns:a16="http://schemas.microsoft.com/office/drawing/2014/main" id="{35AE74D6-EC8C-4CB2-8A46-9B437BB7CDD0}"/>
              </a:ext>
            </a:extLst>
          </p:cNvPr>
          <p:cNvSpPr>
            <a:spLocks noGrp="1"/>
          </p:cNvSpPr>
          <p:nvPr>
            <p:ph type="title"/>
          </p:nvPr>
        </p:nvSpPr>
        <p:spPr>
          <a:xfrm>
            <a:off x="134555" y="316624"/>
            <a:ext cx="8874889" cy="1143000"/>
          </a:xfrm>
        </p:spPr>
        <p:txBody>
          <a:bodyPr/>
          <a:lstStyle/>
          <a:p>
            <a:r>
              <a:rPr lang="en-US" dirty="0"/>
              <a:t>The challenge of balancing childcare and work ranks among voters’ top concerns.</a:t>
            </a:r>
          </a:p>
        </p:txBody>
      </p:sp>
    </p:spTree>
    <p:extLst>
      <p:ext uri="{BB962C8B-B14F-4D97-AF65-F5344CB8AC3E}">
        <p14:creationId xmlns:p14="http://schemas.microsoft.com/office/powerpoint/2010/main" val="44152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 y="2555911"/>
          <a:ext cx="8243248" cy="381776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B0C10B26-CC41-4C56-963A-644986917F0F}"/>
              </a:ext>
            </a:extLst>
          </p:cNvPr>
          <p:cNvSpPr>
            <a:spLocks noGrp="1"/>
          </p:cNvSpPr>
          <p:nvPr>
            <p:ph type="title"/>
          </p:nvPr>
        </p:nvSpPr>
        <p:spPr>
          <a:xfrm>
            <a:off x="134555" y="244967"/>
            <a:ext cx="8874889" cy="1143000"/>
          </a:xfrm>
        </p:spPr>
        <p:txBody>
          <a:bodyPr/>
          <a:lstStyle/>
          <a:p>
            <a:r>
              <a:rPr lang="en-US" dirty="0"/>
              <a:t>More than half of parents do not feel their current situation is sustainable.</a:t>
            </a:r>
          </a:p>
        </p:txBody>
      </p:sp>
      <p:sp>
        <p:nvSpPr>
          <p:cNvPr id="11" name="Text Placeholder 10"/>
          <p:cNvSpPr>
            <a:spLocks noGrp="1"/>
          </p:cNvSpPr>
          <p:nvPr>
            <p:ph type="body" sz="quarter" idx="10"/>
          </p:nvPr>
        </p:nvSpPr>
        <p:spPr>
          <a:xfrm>
            <a:off x="850495" y="6198623"/>
            <a:ext cx="8099771" cy="549993"/>
          </a:xfrm>
        </p:spPr>
        <p:txBody>
          <a:bodyPr/>
          <a:lstStyle/>
          <a:p>
            <a:r>
              <a:rPr lang="en-US" dirty="0"/>
              <a:t>FM3 Washington Voter Survey – October 2020</a:t>
            </a:r>
          </a:p>
        </p:txBody>
      </p:sp>
      <p:sp>
        <p:nvSpPr>
          <p:cNvPr id="16" name="Rectangle 15">
            <a:extLst>
              <a:ext uri="{FF2B5EF4-FFF2-40B4-BE49-F238E27FC236}">
                <a16:creationId xmlns:a16="http://schemas.microsoft.com/office/drawing/2014/main" id="{711B2EF4-AE7B-4E31-B722-D052034DD93E}"/>
              </a:ext>
            </a:extLst>
          </p:cNvPr>
          <p:cNvSpPr/>
          <p:nvPr/>
        </p:nvSpPr>
        <p:spPr>
          <a:xfrm>
            <a:off x="1076580" y="1257860"/>
            <a:ext cx="6990840" cy="1477328"/>
          </a:xfrm>
          <a:prstGeom prst="rect">
            <a:avLst/>
          </a:prstGeom>
        </p:spPr>
        <p:txBody>
          <a:bodyPr wrap="square">
            <a:spAutoFit/>
          </a:bodyPr>
          <a:lstStyle/>
          <a:p>
            <a:pPr algn="ctr"/>
            <a:r>
              <a:rPr lang="en-US" i="1" dirty="0">
                <a:ea typeface="Times New Roman" panose="02020603050405020304" pitchFamily="18" charset="0"/>
                <a:cs typeface="Times New Roman" panose="02020603050405020304" pitchFamily="18" charset="0"/>
              </a:rPr>
              <a:t>Thinking about your current situation in providing care for your children, do you feel like your situation now will work for the long-term, will work only for the short-term, or is it not working so well now?</a:t>
            </a:r>
          </a:p>
          <a:p>
            <a:pPr algn="ctr"/>
            <a:r>
              <a:rPr lang="en-US" b="1" dirty="0">
                <a:ea typeface="Times New Roman" panose="02020603050405020304" pitchFamily="18" charset="0"/>
                <a:cs typeface="Times New Roman" panose="02020603050405020304" pitchFamily="18" charset="0"/>
              </a:rPr>
              <a:t>Asked of parents with children under 18</a:t>
            </a:r>
            <a:r>
              <a:rPr lang="en-US" i="1" dirty="0">
                <a:ea typeface="Times New Roman" panose="02020603050405020304" pitchFamily="18" charset="0"/>
                <a:cs typeface="Times New Roman" panose="02020603050405020304" pitchFamily="18" charset="0"/>
              </a:rPr>
              <a:t>  </a:t>
            </a:r>
            <a:endParaRPr lang="en-US" i="1" dirty="0"/>
          </a:p>
          <a:p>
            <a:pPr algn="ctr"/>
            <a:endParaRPr lang="en-US" i="1" dirty="0"/>
          </a:p>
        </p:txBody>
      </p:sp>
      <p:sp>
        <p:nvSpPr>
          <p:cNvPr id="2" name="TextBox 1">
            <a:extLst>
              <a:ext uri="{FF2B5EF4-FFF2-40B4-BE49-F238E27FC236}">
                <a16:creationId xmlns:a16="http://schemas.microsoft.com/office/drawing/2014/main" id="{066B80AC-1F32-4860-B29E-6509D3D824FD}"/>
              </a:ext>
            </a:extLst>
          </p:cNvPr>
          <p:cNvSpPr txBox="1"/>
          <p:nvPr/>
        </p:nvSpPr>
        <p:spPr>
          <a:xfrm>
            <a:off x="6117378" y="4696471"/>
            <a:ext cx="2563914"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i="1" dirty="0"/>
              <a:t>50% of parents with children age 5 and under say it will only work in the short-term; 17% say it is not working now.</a:t>
            </a:r>
            <a:endParaRPr lang="en-US" i="1" dirty="0"/>
          </a:p>
        </p:txBody>
      </p:sp>
    </p:spTree>
    <p:extLst>
      <p:ext uri="{BB962C8B-B14F-4D97-AF65-F5344CB8AC3E}">
        <p14:creationId xmlns:p14="http://schemas.microsoft.com/office/powerpoint/2010/main" val="155231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F8F62-06FC-44D2-BC4E-B73BD2ED6B39}"/>
              </a:ext>
            </a:extLst>
          </p:cNvPr>
          <p:cNvSpPr>
            <a:spLocks noGrp="1"/>
          </p:cNvSpPr>
          <p:nvPr>
            <p:ph type="body" sz="quarter" idx="10"/>
          </p:nvPr>
        </p:nvSpPr>
        <p:spPr/>
        <p:txBody>
          <a:bodyPr/>
          <a:lstStyle/>
          <a:p>
            <a:r>
              <a:rPr lang="en-US" dirty="0"/>
              <a:t>FM3 Washington Voter Survey – October 2020</a:t>
            </a:r>
          </a:p>
        </p:txBody>
      </p:sp>
      <p:graphicFrame>
        <p:nvGraphicFramePr>
          <p:cNvPr id="5" name="Chart 4"/>
          <p:cNvGraphicFramePr/>
          <p:nvPr>
            <p:extLst>
              <p:ext uri="{D42A27DB-BD31-4B8C-83A1-F6EECF244321}">
                <p14:modId xmlns:p14="http://schemas.microsoft.com/office/powerpoint/2010/main" val="885846956"/>
              </p:ext>
            </p:extLst>
          </p:nvPr>
        </p:nvGraphicFramePr>
        <p:xfrm>
          <a:off x="0" y="2694693"/>
          <a:ext cx="4312693" cy="361331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F124BBB8-3DD4-4C36-A4BA-39F2C9F42331}"/>
              </a:ext>
            </a:extLst>
          </p:cNvPr>
          <p:cNvSpPr>
            <a:spLocks noGrp="1"/>
          </p:cNvSpPr>
          <p:nvPr>
            <p:ph type="title"/>
          </p:nvPr>
        </p:nvSpPr>
        <p:spPr>
          <a:xfrm>
            <a:off x="871319" y="184286"/>
            <a:ext cx="7401361" cy="1143000"/>
          </a:xfrm>
        </p:spPr>
        <p:txBody>
          <a:bodyPr/>
          <a:lstStyle/>
          <a:p>
            <a:r>
              <a:rPr lang="en-US" dirty="0"/>
              <a:t>A majority says that government funding for high-quality early learning should be increased.</a:t>
            </a:r>
          </a:p>
        </p:txBody>
      </p:sp>
      <p:sp>
        <p:nvSpPr>
          <p:cNvPr id="10" name="TextBox 9">
            <a:extLst>
              <a:ext uri="{FF2B5EF4-FFF2-40B4-BE49-F238E27FC236}">
                <a16:creationId xmlns:a16="http://schemas.microsoft.com/office/drawing/2014/main" id="{D34E2DBC-8D92-4520-A79F-81CF25B77AE4}"/>
              </a:ext>
            </a:extLst>
          </p:cNvPr>
          <p:cNvSpPr txBox="1"/>
          <p:nvPr/>
        </p:nvSpPr>
        <p:spPr>
          <a:xfrm>
            <a:off x="481475" y="1548631"/>
            <a:ext cx="8181047" cy="646331"/>
          </a:xfrm>
          <a:prstGeom prst="rect">
            <a:avLst/>
          </a:prstGeom>
          <a:noFill/>
        </p:spPr>
        <p:txBody>
          <a:bodyPr wrap="square">
            <a:spAutoFit/>
          </a:bodyPr>
          <a:lstStyle/>
          <a:p>
            <a:pPr algn="ctr"/>
            <a:r>
              <a:rPr lang="en-US" i="1" dirty="0"/>
              <a:t>Do you think that state government funding for high-quality early learning and childcare should be increased, decreased, or kept about the same as it is today?</a:t>
            </a:r>
          </a:p>
        </p:txBody>
      </p:sp>
      <p:graphicFrame>
        <p:nvGraphicFramePr>
          <p:cNvPr id="3" name="Chart 2">
            <a:extLst>
              <a:ext uri="{FF2B5EF4-FFF2-40B4-BE49-F238E27FC236}">
                <a16:creationId xmlns:a16="http://schemas.microsoft.com/office/drawing/2014/main" id="{0A8FEAFD-2EBC-4AE4-AFB5-E0678ED7FFFD}"/>
              </a:ext>
            </a:extLst>
          </p:cNvPr>
          <p:cNvGraphicFramePr/>
          <p:nvPr>
            <p:extLst>
              <p:ext uri="{D42A27DB-BD31-4B8C-83A1-F6EECF244321}">
                <p14:modId xmlns:p14="http://schemas.microsoft.com/office/powerpoint/2010/main" val="211274866"/>
              </p:ext>
            </p:extLst>
          </p:nvPr>
        </p:nvGraphicFramePr>
        <p:xfrm>
          <a:off x="3835730" y="2324611"/>
          <a:ext cx="5242445" cy="44037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05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66C5CB2-4F1E-4D1B-8DFB-62A2A7AF71DF}"/>
              </a:ext>
            </a:extLst>
          </p:cNvPr>
          <p:cNvSpPr>
            <a:spLocks noGrp="1"/>
          </p:cNvSpPr>
          <p:nvPr>
            <p:ph type="body" sz="quarter" idx="10"/>
          </p:nvPr>
        </p:nvSpPr>
        <p:spPr/>
        <p:txBody>
          <a:bodyPr/>
          <a:lstStyle/>
          <a:p>
            <a:r>
              <a:rPr lang="en-US" dirty="0"/>
              <a:t>FM3 Washington Voter Survey – October 2020</a:t>
            </a:r>
          </a:p>
        </p:txBody>
      </p:sp>
      <p:graphicFrame>
        <p:nvGraphicFramePr>
          <p:cNvPr id="4" name="Chart 3">
            <a:extLst>
              <a:ext uri="{FF2B5EF4-FFF2-40B4-BE49-F238E27FC236}">
                <a16:creationId xmlns:a16="http://schemas.microsoft.com/office/drawing/2014/main" id="{DBEDA057-8FEC-48E9-B3BB-B8C6F4BA59A0}"/>
              </a:ext>
            </a:extLst>
          </p:cNvPr>
          <p:cNvGraphicFramePr/>
          <p:nvPr/>
        </p:nvGraphicFramePr>
        <p:xfrm>
          <a:off x="377496" y="2908963"/>
          <a:ext cx="8164286" cy="3602008"/>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ket 4">
            <a:extLst>
              <a:ext uri="{FF2B5EF4-FFF2-40B4-BE49-F238E27FC236}">
                <a16:creationId xmlns:a16="http://schemas.microsoft.com/office/drawing/2014/main" id="{B63612AD-8E44-4B1B-BCAA-BB75D434BCCE}"/>
              </a:ext>
            </a:extLst>
          </p:cNvPr>
          <p:cNvSpPr/>
          <p:nvPr/>
        </p:nvSpPr>
        <p:spPr bwMode="auto">
          <a:xfrm>
            <a:off x="7141335" y="3001794"/>
            <a:ext cx="128791" cy="676028"/>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6" name="Right Bracket 5">
            <a:extLst>
              <a:ext uri="{FF2B5EF4-FFF2-40B4-BE49-F238E27FC236}">
                <a16:creationId xmlns:a16="http://schemas.microsoft.com/office/drawing/2014/main" id="{BCA82158-479C-4AF5-BC3C-DEDAD2554EDA}"/>
              </a:ext>
            </a:extLst>
          </p:cNvPr>
          <p:cNvSpPr/>
          <p:nvPr/>
        </p:nvSpPr>
        <p:spPr bwMode="auto">
          <a:xfrm>
            <a:off x="4362612" y="4825527"/>
            <a:ext cx="119603" cy="672588"/>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3C907EA3-E15A-4D22-8CB4-75F8B8579321}"/>
              </a:ext>
            </a:extLst>
          </p:cNvPr>
          <p:cNvSpPr txBox="1"/>
          <p:nvPr/>
        </p:nvSpPr>
        <p:spPr>
          <a:xfrm>
            <a:off x="7248092" y="2928157"/>
            <a:ext cx="1818791" cy="823302"/>
          </a:xfrm>
          <a:prstGeom prst="rect">
            <a:avLst/>
          </a:prstGeom>
          <a:noFill/>
        </p:spPr>
        <p:txBody>
          <a:bodyPr wrap="square" rtlCol="0">
            <a:spAutoFit/>
          </a:bodyPr>
          <a:lstStyle/>
          <a:p>
            <a:pPr algn="ctr">
              <a:lnSpc>
                <a:spcPts val="1900"/>
              </a:lnSpc>
            </a:pPr>
            <a:r>
              <a:rPr lang="en-US" b="1" dirty="0">
                <a:solidFill>
                  <a:schemeClr val="accent1"/>
                </a:solidFill>
              </a:rPr>
              <a:t>Total </a:t>
            </a:r>
            <a:br>
              <a:rPr lang="en-US" b="1" dirty="0">
                <a:solidFill>
                  <a:schemeClr val="accent1"/>
                </a:solidFill>
              </a:rPr>
            </a:br>
            <a:r>
              <a:rPr lang="en-US" b="1" dirty="0">
                <a:solidFill>
                  <a:schemeClr val="accent1"/>
                </a:solidFill>
              </a:rPr>
              <a:t>More Important</a:t>
            </a:r>
            <a:br>
              <a:rPr lang="en-US" b="1" dirty="0">
                <a:solidFill>
                  <a:schemeClr val="accent1"/>
                </a:solidFill>
              </a:rPr>
            </a:br>
            <a:r>
              <a:rPr lang="en-US" b="1" dirty="0">
                <a:solidFill>
                  <a:schemeClr val="accent1"/>
                </a:solidFill>
              </a:rPr>
              <a:t>62%</a:t>
            </a:r>
          </a:p>
        </p:txBody>
      </p:sp>
      <p:sp>
        <p:nvSpPr>
          <p:cNvPr id="8" name="TextBox 7">
            <a:extLst>
              <a:ext uri="{FF2B5EF4-FFF2-40B4-BE49-F238E27FC236}">
                <a16:creationId xmlns:a16="http://schemas.microsoft.com/office/drawing/2014/main" id="{37156864-B111-4104-8BB9-2E09AFA5C627}"/>
              </a:ext>
            </a:extLst>
          </p:cNvPr>
          <p:cNvSpPr txBox="1"/>
          <p:nvPr/>
        </p:nvSpPr>
        <p:spPr>
          <a:xfrm>
            <a:off x="4435860" y="4750170"/>
            <a:ext cx="1645450" cy="823302"/>
          </a:xfrm>
          <a:prstGeom prst="rect">
            <a:avLst/>
          </a:prstGeom>
          <a:noFill/>
        </p:spPr>
        <p:txBody>
          <a:bodyPr wrap="square" rtlCol="0">
            <a:spAutoFit/>
          </a:bodyPr>
          <a:lstStyle/>
          <a:p>
            <a:pPr algn="ctr">
              <a:lnSpc>
                <a:spcPts val="1900"/>
              </a:lnSpc>
            </a:pPr>
            <a:r>
              <a:rPr lang="en-US" b="1" dirty="0">
                <a:solidFill>
                  <a:schemeClr val="accent4"/>
                </a:solidFill>
              </a:rPr>
              <a:t>Total </a:t>
            </a:r>
            <a:br>
              <a:rPr lang="en-US" b="1" dirty="0">
                <a:solidFill>
                  <a:schemeClr val="accent4"/>
                </a:solidFill>
              </a:rPr>
            </a:br>
            <a:r>
              <a:rPr lang="en-US" b="1" dirty="0">
                <a:solidFill>
                  <a:schemeClr val="accent4"/>
                </a:solidFill>
              </a:rPr>
              <a:t>Less Important</a:t>
            </a:r>
            <a:br>
              <a:rPr lang="en-US" b="1" dirty="0">
                <a:solidFill>
                  <a:schemeClr val="accent4"/>
                </a:solidFill>
              </a:rPr>
            </a:br>
            <a:r>
              <a:rPr lang="en-US" b="1" dirty="0">
                <a:solidFill>
                  <a:schemeClr val="accent4"/>
                </a:solidFill>
              </a:rPr>
              <a:t>13%</a:t>
            </a:r>
          </a:p>
        </p:txBody>
      </p:sp>
      <p:sp>
        <p:nvSpPr>
          <p:cNvPr id="10" name="Rectangle 9">
            <a:extLst>
              <a:ext uri="{FF2B5EF4-FFF2-40B4-BE49-F238E27FC236}">
                <a16:creationId xmlns:a16="http://schemas.microsoft.com/office/drawing/2014/main" id="{C3E66A7B-7759-48A9-91D8-6E3FB04FDECF}"/>
              </a:ext>
            </a:extLst>
          </p:cNvPr>
          <p:cNvSpPr/>
          <p:nvPr/>
        </p:nvSpPr>
        <p:spPr>
          <a:xfrm>
            <a:off x="134556" y="1423950"/>
            <a:ext cx="8874889" cy="1403461"/>
          </a:xfrm>
          <a:prstGeom prst="rect">
            <a:avLst/>
          </a:prstGeom>
          <a:solidFill>
            <a:schemeClr val="accent2">
              <a:lumMod val="20000"/>
              <a:lumOff val="80000"/>
            </a:schemeClr>
          </a:solidFill>
        </p:spPr>
        <p:txBody>
          <a:bodyPr wrap="square">
            <a:spAutoFit/>
          </a:bodyPr>
          <a:lstStyle/>
          <a:p>
            <a:pPr algn="just">
              <a:lnSpc>
                <a:spcPts val="1700"/>
              </a:lnSpc>
            </a:pPr>
            <a:r>
              <a:rPr lang="en-US" dirty="0">
                <a:effectLst/>
                <a:ea typeface="Times New Roman" panose="02020603050405020304" pitchFamily="18" charset="0"/>
                <a:cs typeface="Times New Roman" panose="02020603050405020304" pitchFamily="18" charset="0"/>
              </a:rPr>
              <a:t>Since the coronavirus pandemic started, 16% of childcare facilities and preschools have had to close and nearly half are at risk of closing, leaving many parents to have to manage care for children 5 and under on their own while working.  In addition, many K-12 schools have moved to distance learning, meaning parents also have to care for and supervise older children at home. Since the start of the pandemic, do you view early learning and childcare programs for children 5 and under as </a:t>
            </a:r>
            <a:r>
              <a:rPr lang="en-US" u="sng" dirty="0">
                <a:effectLst/>
                <a:ea typeface="Times New Roman" panose="02020603050405020304" pitchFamily="18" charset="0"/>
                <a:cs typeface="Times New Roman" panose="02020603050405020304" pitchFamily="18" charset="0"/>
              </a:rPr>
              <a:t>more</a:t>
            </a:r>
            <a:r>
              <a:rPr lang="en-US" dirty="0">
                <a:effectLst/>
                <a:ea typeface="Times New Roman" panose="02020603050405020304" pitchFamily="18" charset="0"/>
                <a:cs typeface="Times New Roman" panose="02020603050405020304" pitchFamily="18" charset="0"/>
              </a:rPr>
              <a:t> important or </a:t>
            </a:r>
            <a:r>
              <a:rPr lang="en-US" u="sng" dirty="0">
                <a:effectLst/>
                <a:ea typeface="Times New Roman" panose="02020603050405020304" pitchFamily="18" charset="0"/>
                <a:cs typeface="Times New Roman" panose="02020603050405020304" pitchFamily="18" charset="0"/>
              </a:rPr>
              <a:t>less</a:t>
            </a:r>
            <a:r>
              <a:rPr lang="en-US" dirty="0">
                <a:effectLst/>
                <a:ea typeface="Times New Roman" panose="02020603050405020304" pitchFamily="18" charset="0"/>
                <a:cs typeface="Times New Roman" panose="02020603050405020304" pitchFamily="18" charset="0"/>
              </a:rPr>
              <a:t> important than you did before?</a:t>
            </a:r>
            <a:r>
              <a:rPr lang="en-US" b="1" dirty="0">
                <a:effectLst/>
                <a:ea typeface="Times New Roman" panose="02020603050405020304" pitchFamily="18" charset="0"/>
                <a:cs typeface="Times New Roman" panose="02020603050405020304" pitchFamily="18" charset="0"/>
              </a:rPr>
              <a:t> </a:t>
            </a:r>
            <a:endParaRPr lang="en-US" dirty="0"/>
          </a:p>
        </p:txBody>
      </p:sp>
      <p:sp>
        <p:nvSpPr>
          <p:cNvPr id="11" name="Title 10">
            <a:extLst>
              <a:ext uri="{FF2B5EF4-FFF2-40B4-BE49-F238E27FC236}">
                <a16:creationId xmlns:a16="http://schemas.microsoft.com/office/drawing/2014/main" id="{97294EBF-983A-438E-B19F-984C1DEE9670}"/>
              </a:ext>
            </a:extLst>
          </p:cNvPr>
          <p:cNvSpPr>
            <a:spLocks noGrp="1"/>
          </p:cNvSpPr>
          <p:nvPr>
            <p:ph type="title"/>
          </p:nvPr>
        </p:nvSpPr>
        <p:spPr>
          <a:xfrm>
            <a:off x="134556" y="168466"/>
            <a:ext cx="8874889" cy="1143000"/>
          </a:xfrm>
        </p:spPr>
        <p:txBody>
          <a:bodyPr/>
          <a:lstStyle/>
          <a:p>
            <a:r>
              <a:rPr lang="en-US" sz="2700" dirty="0"/>
              <a:t>Three in five say that since the pandemic started, they have come to view early learning and childcare as more important.</a:t>
            </a:r>
          </a:p>
        </p:txBody>
      </p:sp>
    </p:spTree>
    <p:extLst>
      <p:ext uri="{BB962C8B-B14F-4D97-AF65-F5344CB8AC3E}">
        <p14:creationId xmlns:p14="http://schemas.microsoft.com/office/powerpoint/2010/main" val="316870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4BD8B7-A75F-4210-B607-2A7480E5FB93}"/>
              </a:ext>
            </a:extLst>
          </p:cNvPr>
          <p:cNvSpPr>
            <a:spLocks noGrp="1"/>
          </p:cNvSpPr>
          <p:nvPr>
            <p:ph type="body" sz="quarter" idx="10"/>
          </p:nvPr>
        </p:nvSpPr>
        <p:spPr/>
        <p:txBody>
          <a:bodyPr/>
          <a:lstStyle/>
          <a:p>
            <a:r>
              <a:rPr lang="en-US" dirty="0"/>
              <a:t>First Five Years Fund Survey, September 2020</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3508594509"/>
              </p:ext>
            </p:extLst>
          </p:nvPr>
        </p:nvGraphicFramePr>
        <p:xfrm>
          <a:off x="-1098046" y="1368322"/>
          <a:ext cx="9313999" cy="522132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6C7B166-CDA7-48FA-9963-A1696EBB0205}"/>
                  </a:ext>
                </a:extLst>
              </p14:cNvPr>
              <p14:cNvContentPartPr/>
              <p14:nvPr/>
            </p14:nvContentPartPr>
            <p14:xfrm>
              <a:off x="8740341" y="3600725"/>
              <a:ext cx="360" cy="360"/>
            </p14:xfrm>
          </p:contentPart>
        </mc:Choice>
        <mc:Fallback xmlns="">
          <p:pic>
            <p:nvPicPr>
              <p:cNvPr id="4" name="Ink 3">
                <a:extLst>
                  <a:ext uri="{FF2B5EF4-FFF2-40B4-BE49-F238E27FC236}">
                    <a16:creationId xmlns:a16="http://schemas.microsoft.com/office/drawing/2014/main" id="{36C7B166-CDA7-48FA-9963-A1696EBB0205}"/>
                  </a:ext>
                </a:extLst>
              </p:cNvPr>
              <p:cNvPicPr/>
              <p:nvPr/>
            </p:nvPicPr>
            <p:blipFill>
              <a:blip r:embed="rId4"/>
              <a:stretch>
                <a:fillRect/>
              </a:stretch>
            </p:blipFill>
            <p:spPr>
              <a:xfrm>
                <a:off x="8731341" y="3591725"/>
                <a:ext cx="18000" cy="18000"/>
              </a:xfrm>
              <a:prstGeom prst="rect">
                <a:avLst/>
              </a:prstGeom>
            </p:spPr>
          </p:pic>
        </mc:Fallback>
      </mc:AlternateContent>
      <p:sp>
        <p:nvSpPr>
          <p:cNvPr id="5" name="Title 4">
            <a:extLst>
              <a:ext uri="{FF2B5EF4-FFF2-40B4-BE49-F238E27FC236}">
                <a16:creationId xmlns:a16="http://schemas.microsoft.com/office/drawing/2014/main" id="{93B2CF88-62FB-4B08-8D34-75067FDA1C65}"/>
              </a:ext>
            </a:extLst>
          </p:cNvPr>
          <p:cNvSpPr>
            <a:spLocks noGrp="1"/>
          </p:cNvSpPr>
          <p:nvPr>
            <p:ph type="title"/>
          </p:nvPr>
        </p:nvSpPr>
        <p:spPr>
          <a:xfrm>
            <a:off x="134555" y="353246"/>
            <a:ext cx="8874889" cy="1143000"/>
          </a:xfrm>
        </p:spPr>
        <p:txBody>
          <a:bodyPr/>
          <a:lstStyle/>
          <a:p>
            <a:r>
              <a:rPr lang="en-US" dirty="0"/>
              <a:t>Nationally, voters agree that early learning is essential and should be publicly-funded.</a:t>
            </a:r>
          </a:p>
        </p:txBody>
      </p:sp>
      <p:graphicFrame>
        <p:nvGraphicFramePr>
          <p:cNvPr id="8" name="Table 7">
            <a:extLst>
              <a:ext uri="{FF2B5EF4-FFF2-40B4-BE49-F238E27FC236}">
                <a16:creationId xmlns:a16="http://schemas.microsoft.com/office/drawing/2014/main" id="{30CFEBF0-4F54-467C-9F04-373EFEAE2559}"/>
              </a:ext>
            </a:extLst>
          </p:cNvPr>
          <p:cNvGraphicFramePr>
            <a:graphicFrameLocks noGrp="1"/>
          </p:cNvGraphicFramePr>
          <p:nvPr>
            <p:extLst>
              <p:ext uri="{D42A27DB-BD31-4B8C-83A1-F6EECF244321}">
                <p14:modId xmlns:p14="http://schemas.microsoft.com/office/powerpoint/2010/main" val="3910690244"/>
              </p:ext>
            </p:extLst>
          </p:nvPr>
        </p:nvGraphicFramePr>
        <p:xfrm>
          <a:off x="-18244" y="2133689"/>
          <a:ext cx="3656741" cy="3910961"/>
        </p:xfrm>
        <a:graphic>
          <a:graphicData uri="http://schemas.openxmlformats.org/drawingml/2006/table">
            <a:tbl>
              <a:tblPr>
                <a:tableStyleId>{5C22544A-7EE6-4342-B048-85BDC9FD1C3A}</a:tableStyleId>
              </a:tblPr>
              <a:tblGrid>
                <a:gridCol w="3656741">
                  <a:extLst>
                    <a:ext uri="{9D8B030D-6E8A-4147-A177-3AD203B41FA5}">
                      <a16:colId xmlns:a16="http://schemas.microsoft.com/office/drawing/2014/main" val="4095563630"/>
                    </a:ext>
                  </a:extLst>
                </a:gridCol>
              </a:tblGrid>
              <a:tr h="755688">
                <a:tc>
                  <a:txBody>
                    <a:bodyPr/>
                    <a:lstStyle/>
                    <a:p>
                      <a:pPr algn="r" fontAlgn="ctr">
                        <a:lnSpc>
                          <a:spcPts val="1500"/>
                        </a:lnSpc>
                      </a:pPr>
                      <a:r>
                        <a:rPr lang="en-US" sz="1700" u="none" strike="noStrike" dirty="0">
                          <a:effectLst/>
                          <a:latin typeface="+mn-lt"/>
                        </a:rPr>
                        <a:t>Like healthcare and education,</a:t>
                      </a:r>
                      <a:br>
                        <a:rPr lang="en-US" sz="1700" u="none" strike="noStrike" dirty="0">
                          <a:effectLst/>
                          <a:latin typeface="+mn-lt"/>
                        </a:rPr>
                      </a:br>
                      <a:r>
                        <a:rPr lang="en-US" sz="1700" u="none" strike="noStrike" dirty="0">
                          <a:effectLst/>
                          <a:latin typeface="+mn-lt"/>
                        </a:rPr>
                        <a:t>high-quality, affordable childcare for families with young children is an</a:t>
                      </a:r>
                      <a:br>
                        <a:rPr lang="en-US" sz="1700" u="none" strike="noStrike" dirty="0">
                          <a:effectLst/>
                          <a:latin typeface="+mn-lt"/>
                        </a:rPr>
                      </a:br>
                      <a:r>
                        <a:rPr lang="en-US" sz="1700" u="none" strike="noStrike" dirty="0">
                          <a:effectLst/>
                          <a:latin typeface="+mn-lt"/>
                        </a:rPr>
                        <a:t>essential service</a:t>
                      </a:r>
                      <a:endParaRPr lang="en-US" sz="1700" b="0" i="0" u="none" strike="noStrike" dirty="0">
                        <a:solidFill>
                          <a:srgbClr val="000000"/>
                        </a:solidFill>
                        <a:effectLst/>
                        <a:latin typeface="+mn-lt"/>
                      </a:endParaRPr>
                    </a:p>
                  </a:txBody>
                  <a:tcPr marL="3271" marR="3271" marT="327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3815591"/>
                  </a:ext>
                </a:extLst>
              </a:tr>
              <a:tr h="1741495">
                <a:tc>
                  <a:txBody>
                    <a:bodyPr/>
                    <a:lstStyle/>
                    <a:p>
                      <a:pPr algn="r" fontAlgn="ctr">
                        <a:lnSpc>
                          <a:spcPts val="1500"/>
                        </a:lnSpc>
                      </a:pPr>
                      <a:r>
                        <a:rPr lang="en-US" sz="1700" u="none" strike="noStrike" dirty="0">
                          <a:effectLst/>
                          <a:latin typeface="+mn-lt"/>
                        </a:rPr>
                        <a:t>The COVID-19 crisis has</a:t>
                      </a:r>
                      <a:br>
                        <a:rPr lang="en-US" sz="1700" u="none" strike="noStrike" dirty="0">
                          <a:effectLst/>
                          <a:latin typeface="+mn-lt"/>
                        </a:rPr>
                      </a:br>
                      <a:r>
                        <a:rPr lang="en-US" sz="1700" u="none" strike="noStrike" dirty="0">
                          <a:effectLst/>
                          <a:latin typeface="+mn-lt"/>
                        </a:rPr>
                        <a:t> shown us how essential it is that we build a childcare system that makes childcare available and affordable to all families who need it</a:t>
                      </a:r>
                      <a:endParaRPr lang="en-US" sz="1700" b="0" i="0" u="none" strike="noStrike" dirty="0">
                        <a:solidFill>
                          <a:srgbClr val="000000"/>
                        </a:solidFill>
                        <a:effectLst/>
                        <a:latin typeface="+mn-lt"/>
                      </a:endParaRPr>
                    </a:p>
                  </a:txBody>
                  <a:tcPr marL="3271" marR="3271" marT="327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902601"/>
                  </a:ext>
                </a:extLst>
              </a:tr>
              <a:tr h="1387050">
                <a:tc>
                  <a:txBody>
                    <a:bodyPr/>
                    <a:lstStyle/>
                    <a:p>
                      <a:pPr algn="r" fontAlgn="ctr">
                        <a:lnSpc>
                          <a:spcPts val="1500"/>
                        </a:lnSpc>
                      </a:pPr>
                      <a:r>
                        <a:rPr lang="en-US" sz="1700" u="none" strike="noStrike" dirty="0">
                          <a:effectLst/>
                          <a:latin typeface="+mn-lt"/>
                        </a:rPr>
                        <a:t>The care and education of children is publicly-funded starting in kindergarten; it should be the same for younger children as well</a:t>
                      </a:r>
                      <a:endParaRPr lang="en-US" sz="1700" b="0" i="0" u="none" strike="noStrike" dirty="0">
                        <a:solidFill>
                          <a:srgbClr val="000000"/>
                        </a:solidFill>
                        <a:effectLst/>
                        <a:latin typeface="+mn-lt"/>
                      </a:endParaRPr>
                    </a:p>
                  </a:txBody>
                  <a:tcPr marL="3271" marR="3271" marT="327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7792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94689360"/>
              </p:ext>
            </p:extLst>
          </p:nvPr>
        </p:nvGraphicFramePr>
        <p:xfrm>
          <a:off x="8094085" y="1646819"/>
          <a:ext cx="1037228" cy="4498395"/>
        </p:xfrm>
        <a:graphic>
          <a:graphicData uri="http://schemas.openxmlformats.org/drawingml/2006/table">
            <a:tbl>
              <a:tblPr>
                <a:tableStyleId>{5C22544A-7EE6-4342-B048-85BDC9FD1C3A}</a:tableStyleId>
              </a:tblPr>
              <a:tblGrid>
                <a:gridCol w="447250">
                  <a:extLst>
                    <a:ext uri="{9D8B030D-6E8A-4147-A177-3AD203B41FA5}">
                      <a16:colId xmlns:a16="http://schemas.microsoft.com/office/drawing/2014/main" val="20000"/>
                    </a:ext>
                  </a:extLst>
                </a:gridCol>
                <a:gridCol w="589978">
                  <a:extLst>
                    <a:ext uri="{9D8B030D-6E8A-4147-A177-3AD203B41FA5}">
                      <a16:colId xmlns:a16="http://schemas.microsoft.com/office/drawing/2014/main" val="4229138776"/>
                    </a:ext>
                  </a:extLst>
                </a:gridCol>
              </a:tblGrid>
              <a:tr h="0">
                <a:tc>
                  <a:txBody>
                    <a:bodyPr/>
                    <a:lstStyle/>
                    <a:p>
                      <a:pPr algn="ctr" fontAlgn="ctr">
                        <a:lnSpc>
                          <a:spcPts val="1700"/>
                        </a:lnSpc>
                      </a:pPr>
                      <a:r>
                        <a:rPr lang="en-US" sz="1600" b="1" i="0" u="none" strike="noStrike" dirty="0">
                          <a:solidFill>
                            <a:schemeClr val="accent1"/>
                          </a:solidFill>
                          <a:effectLst/>
                          <a:latin typeface="+mn-lt"/>
                        </a:rPr>
                        <a:t>Total </a:t>
                      </a:r>
                      <a:r>
                        <a:rPr lang="en-US" sz="1600" b="1" i="0" u="none" strike="noStrike" dirty="0" err="1">
                          <a:solidFill>
                            <a:schemeClr val="accent1"/>
                          </a:solidFill>
                          <a:effectLst/>
                          <a:latin typeface="+mn-lt"/>
                        </a:rPr>
                        <a:t>Agr</a:t>
                      </a:r>
                      <a:r>
                        <a:rPr lang="en-US" sz="1600" b="1" i="0" u="none" strike="noStrike" dirty="0">
                          <a:solidFill>
                            <a:schemeClr val="accent1"/>
                          </a:solidFill>
                          <a:effectLst/>
                          <a:latin typeface="+mn-lt"/>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1700"/>
                        </a:lnSpc>
                      </a:pPr>
                      <a:r>
                        <a:rPr lang="en-US" sz="1600" b="1" i="0" u="none" strike="noStrike" dirty="0">
                          <a:solidFill>
                            <a:schemeClr val="accent4"/>
                          </a:solidFill>
                          <a:effectLst/>
                          <a:latin typeface="+mn-lt"/>
                        </a:rPr>
                        <a:t>Total </a:t>
                      </a:r>
                      <a:r>
                        <a:rPr lang="en-US" sz="1600" b="1" i="0" u="none" strike="noStrike" dirty="0" err="1">
                          <a:solidFill>
                            <a:schemeClr val="accent4"/>
                          </a:solidFill>
                          <a:effectLst/>
                          <a:latin typeface="+mn-lt"/>
                        </a:rPr>
                        <a:t>Disagr</a:t>
                      </a:r>
                      <a:r>
                        <a:rPr lang="en-US" sz="1600" b="1" i="0" u="none" strike="noStrike" dirty="0">
                          <a:solidFill>
                            <a:schemeClr val="accent4"/>
                          </a:solidFill>
                          <a:effectLst/>
                          <a:latin typeface="+mn-lt"/>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4360">
                <a:tc>
                  <a:txBody>
                    <a:bodyPr/>
                    <a:lstStyle/>
                    <a:p>
                      <a:pPr algn="ctr" fontAlgn="b"/>
                      <a:r>
                        <a:rPr lang="en-US" sz="1800" b="1" i="0" u="none" strike="noStrike" dirty="0">
                          <a:solidFill>
                            <a:schemeClr val="accent1"/>
                          </a:solidFill>
                          <a:effectLst/>
                          <a:latin typeface="+mn-lt"/>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n-lt"/>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5814566"/>
                  </a:ext>
                </a:extLst>
              </a:tr>
              <a:tr h="423080">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0482751"/>
                  </a:ext>
                </a:extLst>
              </a:tr>
              <a:tr h="285750">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2722509"/>
                  </a:ext>
                </a:extLst>
              </a:tr>
              <a:tr h="778225">
                <a:tc>
                  <a:txBody>
                    <a:bodyPr/>
                    <a:lstStyle/>
                    <a:p>
                      <a:pPr algn="ctr" fontAlgn="b"/>
                      <a:r>
                        <a:rPr lang="en-US" sz="1800" b="1" i="0" u="none" strike="noStrike" dirty="0">
                          <a:solidFill>
                            <a:schemeClr val="accent1"/>
                          </a:solidFill>
                          <a:effectLst/>
                          <a:latin typeface="+mn-lt"/>
                        </a:rPr>
                        <a:t>79%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n-lt"/>
                        </a:rPr>
                        <a:t>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6370830"/>
                  </a:ext>
                </a:extLst>
              </a:tr>
              <a:tr h="409433">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1408436"/>
                  </a:ext>
                </a:extLst>
              </a:tr>
              <a:tr h="342900">
                <a:tc>
                  <a:txBody>
                    <a:bodyPr/>
                    <a:lstStyle/>
                    <a:p>
                      <a:pPr algn="ctr" fontAlgn="b"/>
                      <a:endParaRPr lang="en-US" sz="1800" b="1" i="0" u="none" strike="noStrike">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1378689"/>
                  </a:ext>
                </a:extLst>
              </a:tr>
              <a:tr h="771667">
                <a:tc>
                  <a:txBody>
                    <a:bodyPr/>
                    <a:lstStyle/>
                    <a:p>
                      <a:pPr algn="ctr" fontAlgn="ctr"/>
                      <a:r>
                        <a:rPr lang="en-US" sz="1800" b="1" i="0" u="none" strike="noStrike" dirty="0">
                          <a:solidFill>
                            <a:schemeClr val="accent1"/>
                          </a:solidFill>
                          <a:effectLst/>
                          <a:latin typeface="+mn-lt"/>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n-lt"/>
                        </a:rPr>
                        <a:t>22%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409432">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158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E9267-627F-45DB-A380-C39699A1F9E9}"/>
              </a:ext>
            </a:extLst>
          </p:cNvPr>
          <p:cNvSpPr>
            <a:spLocks noGrp="1"/>
          </p:cNvSpPr>
          <p:nvPr>
            <p:ph type="body" sz="quarter" idx="10"/>
          </p:nvPr>
        </p:nvSpPr>
        <p:spPr/>
        <p:txBody>
          <a:bodyPr/>
          <a:lstStyle/>
          <a:p>
            <a:r>
              <a:rPr lang="en-US" dirty="0"/>
              <a:t>FM3 Wisconsin Voter Survey – October 2020</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3396465289"/>
              </p:ext>
            </p:extLst>
          </p:nvPr>
        </p:nvGraphicFramePr>
        <p:xfrm>
          <a:off x="254628" y="1182701"/>
          <a:ext cx="8686172" cy="5021105"/>
        </p:xfrm>
        <a:graphic>
          <a:graphicData uri="http://schemas.openxmlformats.org/drawingml/2006/table">
            <a:tbl>
              <a:tblPr bandRow="1">
                <a:tableStyleId>{93296810-A885-4BE3-A3E7-6D5BEEA58F35}</a:tableStyleId>
              </a:tblPr>
              <a:tblGrid>
                <a:gridCol w="8686172">
                  <a:extLst>
                    <a:ext uri="{9D8B030D-6E8A-4147-A177-3AD203B41FA5}">
                      <a16:colId xmlns:a16="http://schemas.microsoft.com/office/drawing/2014/main" val="697914467"/>
                    </a:ext>
                  </a:extLst>
                </a:gridCol>
              </a:tblGrid>
              <a:tr h="1211104">
                <a:tc>
                  <a:txBody>
                    <a:bodyPr/>
                    <a:lstStyle/>
                    <a:p>
                      <a:pPr algn="just" fontAlgn="ctr">
                        <a:lnSpc>
                          <a:spcPts val="1800"/>
                        </a:lnSpc>
                      </a:pPr>
                      <a:r>
                        <a:rPr lang="en-US" sz="1800" b="1" i="0" u="none" strike="noStrike" dirty="0">
                          <a:solidFill>
                            <a:schemeClr val="accent1"/>
                          </a:solidFill>
                          <a:effectLst/>
                          <a:latin typeface="+mn-lt"/>
                        </a:rPr>
                        <a:t>(WORKFORCE) </a:t>
                      </a:r>
                      <a:r>
                        <a:rPr lang="en-US" sz="1800" b="0" i="0" u="none" strike="noStrike" dirty="0">
                          <a:solidFill>
                            <a:srgbClr val="000000"/>
                          </a:solidFill>
                          <a:effectLst/>
                          <a:latin typeface="+mn-lt"/>
                        </a:rPr>
                        <a:t>Early childhood educators who serve infants and toddlers have one of the most important jobs: caring for young children and helping them learn, grow and be prepared to succeed. But it is hard to recruit and retain qualified educators because many of them only earn $10 per hour, with no benefits. This proposal increases the state’s investment in early childhood educators working with our young children at a crucial time in their lives.</a:t>
                      </a:r>
                    </a:p>
                  </a:txBody>
                  <a:tcPr marT="4763" marB="0" anchor="ctr"/>
                </a:tc>
                <a:extLst>
                  <a:ext uri="{0D108BD9-81ED-4DB2-BD59-A6C34878D82A}">
                    <a16:rowId xmlns:a16="http://schemas.microsoft.com/office/drawing/2014/main" val="411679502"/>
                  </a:ext>
                </a:extLst>
              </a:tr>
              <a:tr h="1211104">
                <a:tc>
                  <a:txBody>
                    <a:bodyPr/>
                    <a:lstStyle/>
                    <a:p>
                      <a:pPr algn="just" fontAlgn="ctr">
                        <a:lnSpc>
                          <a:spcPts val="1800"/>
                        </a:lnSpc>
                      </a:pPr>
                      <a:r>
                        <a:rPr lang="en-US" sz="1800" b="1" i="0" u="none" strike="noStrike" dirty="0">
                          <a:solidFill>
                            <a:schemeClr val="accent1"/>
                          </a:solidFill>
                          <a:effectLst/>
                          <a:latin typeface="+mn-lt"/>
                        </a:rPr>
                        <a:t>(PARENTS) </a:t>
                      </a:r>
                      <a:r>
                        <a:rPr lang="en-US" sz="1800" b="0" i="0" u="none" strike="noStrike" dirty="0">
                          <a:solidFill>
                            <a:srgbClr val="000000"/>
                          </a:solidFill>
                          <a:effectLst/>
                          <a:latin typeface="+mn-lt"/>
                        </a:rPr>
                        <a:t>Before the coronavirus pandemic, many families needed two incomes to get by – and many single parents were forced to work multiple jobs. Many parents relied on professional early care and education programs just to get through the day. Many of these programs are at risk of closing if they do not get the emergency funding in this proposal to keep them open to help our state’s economy restart and recover.</a:t>
                      </a:r>
                    </a:p>
                  </a:txBody>
                  <a:tcPr marT="4763" marB="0" anchor="ctr"/>
                </a:tc>
                <a:extLst>
                  <a:ext uri="{0D108BD9-81ED-4DB2-BD59-A6C34878D82A}">
                    <a16:rowId xmlns:a16="http://schemas.microsoft.com/office/drawing/2014/main" val="2707061160"/>
                  </a:ext>
                </a:extLst>
              </a:tr>
              <a:tr h="1211104">
                <a:tc>
                  <a:txBody>
                    <a:bodyPr/>
                    <a:lstStyle/>
                    <a:p>
                      <a:pPr algn="just" fontAlgn="ctr">
                        <a:lnSpc>
                          <a:spcPts val="1800"/>
                        </a:lnSpc>
                      </a:pPr>
                      <a:r>
                        <a:rPr lang="en-US" sz="1800" b="1" i="0" u="none" strike="noStrike" dirty="0">
                          <a:solidFill>
                            <a:schemeClr val="accent1"/>
                          </a:solidFill>
                          <a:effectLst/>
                          <a:latin typeface="+mn-lt"/>
                        </a:rPr>
                        <a:t>(BRAIN DEVELOPMENT) </a:t>
                      </a:r>
                      <a:r>
                        <a:rPr lang="en-US" sz="1800" b="0" i="0" u="none" strike="noStrike" dirty="0">
                          <a:solidFill>
                            <a:srgbClr val="000000"/>
                          </a:solidFill>
                          <a:effectLst/>
                          <a:latin typeface="+mn-lt"/>
                        </a:rPr>
                        <a:t>Research shows that a child’s brain develops most dramatically during the first few years of life. During this critical period, a window of opportunity exists to lay the foundation for all of the years that follow.  This proposal protects and expands access to quality early care and education programs so we can prepare more Wisconsin children to learn, grow and succeed.</a:t>
                      </a:r>
                    </a:p>
                  </a:txBody>
                  <a:tcPr marT="4763" marB="0" anchor="ctr"/>
                </a:tc>
                <a:extLst>
                  <a:ext uri="{0D108BD9-81ED-4DB2-BD59-A6C34878D82A}">
                    <a16:rowId xmlns:a16="http://schemas.microsoft.com/office/drawing/2014/main" val="2582704743"/>
                  </a:ext>
                </a:extLst>
              </a:tr>
              <a:tr h="1211104">
                <a:tc>
                  <a:txBody>
                    <a:bodyPr/>
                    <a:lstStyle/>
                    <a:p>
                      <a:pPr algn="just" fontAlgn="ctr">
                        <a:lnSpc>
                          <a:spcPts val="1800"/>
                        </a:lnSpc>
                      </a:pPr>
                      <a:r>
                        <a:rPr lang="en-US" sz="1800" b="1" i="0" u="none" strike="noStrike" dirty="0">
                          <a:solidFill>
                            <a:schemeClr val="accent1"/>
                          </a:solidFill>
                          <a:effectLst/>
                          <a:latin typeface="+mn-lt"/>
                        </a:rPr>
                        <a:t>(WORKING POOR) </a:t>
                      </a:r>
                      <a:r>
                        <a:rPr lang="en-US" sz="1800" b="0" i="0" u="none" strike="noStrike" dirty="0">
                          <a:solidFill>
                            <a:srgbClr val="000000"/>
                          </a:solidFill>
                          <a:effectLst/>
                          <a:latin typeface="+mn-lt"/>
                        </a:rPr>
                        <a:t>Tens of thousands of young children are left out of our current early care and education system because their family makes too much to qualify for a state subsidy, but not nearly enough to afford child care on their own. This proposal helps close this gap and lets more working families enroll their young children in quality early care and education programs to help them learn, grow and succeed.</a:t>
                      </a:r>
                    </a:p>
                  </a:txBody>
                  <a:tcPr marT="4763" marB="0" anchor="ctr"/>
                </a:tc>
                <a:extLst>
                  <a:ext uri="{0D108BD9-81ED-4DB2-BD59-A6C34878D82A}">
                    <a16:rowId xmlns:a16="http://schemas.microsoft.com/office/drawing/2014/main" val="3998893748"/>
                  </a:ext>
                </a:extLst>
              </a:tr>
            </a:tbl>
          </a:graphicData>
        </a:graphic>
      </p:graphicFrame>
      <p:sp>
        <p:nvSpPr>
          <p:cNvPr id="6" name="Title 5">
            <a:extLst>
              <a:ext uri="{FF2B5EF4-FFF2-40B4-BE49-F238E27FC236}">
                <a16:creationId xmlns:a16="http://schemas.microsoft.com/office/drawing/2014/main" id="{8572DB07-D15C-486F-8212-0239C67685C4}"/>
              </a:ext>
            </a:extLst>
          </p:cNvPr>
          <p:cNvSpPr>
            <a:spLocks noGrp="1"/>
          </p:cNvSpPr>
          <p:nvPr>
            <p:ph type="title"/>
          </p:nvPr>
        </p:nvSpPr>
        <p:spPr>
          <a:xfrm>
            <a:off x="134554" y="222437"/>
            <a:ext cx="8874889" cy="1143000"/>
          </a:xfrm>
        </p:spPr>
        <p:txBody>
          <a:bodyPr/>
          <a:lstStyle/>
          <a:p>
            <a:r>
              <a:rPr lang="en-US" dirty="0"/>
              <a:t>Messaging Supporting Investment in ECE</a:t>
            </a:r>
            <a:br>
              <a:rPr lang="en-US" dirty="0"/>
            </a:br>
            <a:r>
              <a:rPr lang="en-US" sz="2400" i="1" dirty="0"/>
              <a:t>(Ranked in Order of Effectiveness)</a:t>
            </a:r>
            <a:endParaRPr lang="en-US" i="1" dirty="0"/>
          </a:p>
        </p:txBody>
      </p:sp>
    </p:spTree>
    <p:extLst>
      <p:ext uri="{BB962C8B-B14F-4D97-AF65-F5344CB8AC3E}">
        <p14:creationId xmlns:p14="http://schemas.microsoft.com/office/powerpoint/2010/main" val="14105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EDA0C4-546B-4CEF-9D1A-134B70E10E79}"/>
              </a:ext>
            </a:extLst>
          </p:cNvPr>
          <p:cNvSpPr>
            <a:spLocks noGrp="1"/>
          </p:cNvSpPr>
          <p:nvPr>
            <p:ph type="title"/>
          </p:nvPr>
        </p:nvSpPr>
        <p:spPr/>
        <p:txBody>
          <a:bodyPr/>
          <a:lstStyle/>
          <a:p>
            <a:r>
              <a:rPr lang="en-US" dirty="0"/>
              <a:t>Voters place the most trust in </a:t>
            </a:r>
            <a:br>
              <a:rPr lang="en-US" dirty="0"/>
            </a:br>
            <a:r>
              <a:rPr lang="en-US" dirty="0"/>
              <a:t>K-12 teachers, daycare workers, and </a:t>
            </a:r>
            <a:br>
              <a:rPr lang="en-US" dirty="0"/>
            </a:br>
            <a:r>
              <a:rPr lang="en-US" dirty="0"/>
              <a:t>other parents of young children.</a:t>
            </a:r>
          </a:p>
        </p:txBody>
      </p:sp>
      <p:sp>
        <p:nvSpPr>
          <p:cNvPr id="2" name="Text Placeholder 1">
            <a:extLst>
              <a:ext uri="{FF2B5EF4-FFF2-40B4-BE49-F238E27FC236}">
                <a16:creationId xmlns:a16="http://schemas.microsoft.com/office/drawing/2014/main" id="{EFECB858-F3A3-4FDE-B06B-32105CC7AAFE}"/>
              </a:ext>
            </a:extLst>
          </p:cNvPr>
          <p:cNvSpPr>
            <a:spLocks noGrp="1"/>
          </p:cNvSpPr>
          <p:nvPr>
            <p:ph type="body" sz="quarter" idx="10"/>
          </p:nvPr>
        </p:nvSpPr>
        <p:spPr/>
        <p:txBody>
          <a:bodyPr/>
          <a:lstStyle/>
          <a:p>
            <a:r>
              <a:rPr lang="en-US" dirty="0"/>
              <a:t>FM3 Wisconsin Voter Survey – October 2020</a:t>
            </a:r>
          </a:p>
        </p:txBody>
      </p:sp>
      <p:graphicFrame>
        <p:nvGraphicFramePr>
          <p:cNvPr id="4" name="Chart 3"/>
          <p:cNvGraphicFramePr/>
          <p:nvPr/>
        </p:nvGraphicFramePr>
        <p:xfrm>
          <a:off x="119270" y="2194265"/>
          <a:ext cx="8341741" cy="4331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7879838" y="2202872"/>
          <a:ext cx="1291390" cy="3876692"/>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5644">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5588">
                <a:tc>
                  <a:txBody>
                    <a:bodyPr/>
                    <a:lstStyle/>
                    <a:p>
                      <a:pPr algn="ctr" fontAlgn="b"/>
                      <a:r>
                        <a:rPr lang="en-US" sz="1800" b="1" i="0" u="none" strike="noStrike" dirty="0">
                          <a:solidFill>
                            <a:schemeClr val="accent1"/>
                          </a:solidFill>
                          <a:effectLst/>
                          <a:latin typeface="Calibri" panose="020F0502020204030204" pitchFamily="34" charset="0"/>
                        </a:rPr>
                        <a:t>+70%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5129">
                <a:tc>
                  <a:txBody>
                    <a:bodyPr/>
                    <a:lstStyle/>
                    <a:p>
                      <a:pPr algn="ctr" fontAlgn="b"/>
                      <a:r>
                        <a:rPr lang="en-US" sz="1800" b="1" i="0" u="none" strike="noStrike" dirty="0">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5129">
                <a:tc>
                  <a:txBody>
                    <a:bodyPr/>
                    <a:lstStyle/>
                    <a:p>
                      <a:pPr algn="ctr" fontAlgn="b"/>
                      <a:r>
                        <a:rPr lang="en-US" sz="1800" b="1" i="0" u="none" strike="noStrike" dirty="0">
                          <a:solidFill>
                            <a:schemeClr val="accent1"/>
                          </a:solidFill>
                          <a:effectLst/>
                          <a:latin typeface="Calibri" panose="020F0502020204030204" pitchFamily="34" charset="0"/>
                        </a:rPr>
                        <a:t>+57%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5129">
                <a:tc>
                  <a:txBody>
                    <a:bodyPr/>
                    <a:lstStyle/>
                    <a:p>
                      <a:pPr algn="ctr" fontAlgn="b"/>
                      <a:r>
                        <a:rPr lang="en-US" sz="1800" b="1" i="0" u="none" strike="noStrike" dirty="0">
                          <a:solidFill>
                            <a:schemeClr val="accent1"/>
                          </a:solidFill>
                          <a:effectLst/>
                          <a:latin typeface="Calibri" panose="020F0502020204030204" pitchFamily="34" charset="0"/>
                        </a:rPr>
                        <a:t>+54%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5129">
                <a:tc>
                  <a:txBody>
                    <a:bodyPr/>
                    <a:lstStyle/>
                    <a:p>
                      <a:pPr algn="ctr" fontAlgn="b"/>
                      <a:r>
                        <a:rPr lang="en-US" sz="1800" b="1" i="0" u="none" strike="noStrike" dirty="0">
                          <a:solidFill>
                            <a:schemeClr val="accent1"/>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4579">
                <a:tc>
                  <a:txBody>
                    <a:bodyPr/>
                    <a:lstStyle/>
                    <a:p>
                      <a:pPr algn="ctr" fontAlgn="b"/>
                      <a:r>
                        <a:rPr lang="en-US" sz="1800" b="1" i="0" u="none" strike="noStrike" dirty="0">
                          <a:solidFill>
                            <a:schemeClr val="accent1"/>
                          </a:solidFill>
                          <a:effectLst/>
                          <a:latin typeface="Calibri" panose="020F0502020204030204" pitchFamily="34" charset="0"/>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2164">
                <a:tc>
                  <a:txBody>
                    <a:bodyPr/>
                    <a:lstStyle/>
                    <a:p>
                      <a:pPr algn="ctr" fontAlgn="b"/>
                      <a:r>
                        <a:rPr lang="en-US" sz="1800" b="1" i="0" u="none" strike="noStrike" dirty="0">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E1F88E57-972A-4665-9B2A-BCF776A14DE4}"/>
              </a:ext>
            </a:extLst>
          </p:cNvPr>
          <p:cNvSpPr txBox="1"/>
          <p:nvPr/>
        </p:nvSpPr>
        <p:spPr>
          <a:xfrm>
            <a:off x="547255" y="1473272"/>
            <a:ext cx="8049490" cy="823302"/>
          </a:xfrm>
          <a:prstGeom prst="rect">
            <a:avLst/>
          </a:prstGeom>
          <a:noFill/>
        </p:spPr>
        <p:txBody>
          <a:bodyPr wrap="square">
            <a:spAutoFit/>
          </a:bodyPr>
          <a:lstStyle/>
          <a:p>
            <a:pPr algn="ctr">
              <a:lnSpc>
                <a:spcPts val="1900"/>
              </a:lnSpc>
            </a:pPr>
            <a:r>
              <a:rPr lang="en-US" i="1" dirty="0">
                <a:ea typeface="Times New Roman" panose="02020603050405020304" pitchFamily="18" charset="0"/>
                <a:cs typeface="Times New Roman" panose="02020603050405020304" pitchFamily="18" charset="0"/>
              </a:rPr>
              <a:t>H</a:t>
            </a:r>
            <a:r>
              <a:rPr lang="en-US" sz="1800" i="1" dirty="0">
                <a:effectLst/>
                <a:ea typeface="Times New Roman" panose="02020603050405020304" pitchFamily="18" charset="0"/>
                <a:cs typeface="Times New Roman" panose="02020603050405020304" pitchFamily="18" charset="0"/>
              </a:rPr>
              <a:t>ere is a list of people and organizations that may take a position on early care and education funding in Wisconsin. Please tell me if you would generally trust each person or organization’s opinion, or if you would be suspicious of it. </a:t>
            </a:r>
            <a:endParaRPr lang="en-US" i="1" dirty="0"/>
          </a:p>
        </p:txBody>
      </p:sp>
    </p:spTree>
    <p:extLst>
      <p:ext uri="{BB962C8B-B14F-4D97-AF65-F5344CB8AC3E}">
        <p14:creationId xmlns:p14="http://schemas.microsoft.com/office/powerpoint/2010/main" val="52693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a:t>
            </a:r>
          </a:p>
        </p:txBody>
      </p:sp>
    </p:spTree>
    <p:extLst>
      <p:ext uri="{BB962C8B-B14F-4D97-AF65-F5344CB8AC3E}">
        <p14:creationId xmlns:p14="http://schemas.microsoft.com/office/powerpoint/2010/main" val="114812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388A8-D050-4F9B-85A3-7DD95A825E2A}"/>
              </a:ext>
            </a:extLst>
          </p:cNvPr>
          <p:cNvSpPr>
            <a:spLocks noGrp="1"/>
          </p:cNvSpPr>
          <p:nvPr>
            <p:ph type="title"/>
          </p:nvPr>
        </p:nvSpPr>
        <p:spPr>
          <a:xfrm>
            <a:off x="134557" y="396008"/>
            <a:ext cx="8874506" cy="1143000"/>
          </a:xfrm>
        </p:spPr>
        <p:txBody>
          <a:bodyPr>
            <a:noAutofit/>
          </a:bodyPr>
          <a:lstStyle/>
          <a:p>
            <a:r>
              <a:rPr lang="en-US" sz="2900" dirty="0"/>
              <a:t>Making the Case for Youth Investment Measures: Emerging Themes</a:t>
            </a:r>
          </a:p>
        </p:txBody>
      </p:sp>
      <p:sp>
        <p:nvSpPr>
          <p:cNvPr id="2" name="Text Placeholder 1">
            <a:extLst>
              <a:ext uri="{FF2B5EF4-FFF2-40B4-BE49-F238E27FC236}">
                <a16:creationId xmlns:a16="http://schemas.microsoft.com/office/drawing/2014/main" id="{5F4EAFEC-1030-42B3-84AF-D049988B3E71}"/>
              </a:ext>
            </a:extLst>
          </p:cNvPr>
          <p:cNvSpPr>
            <a:spLocks noGrp="1"/>
          </p:cNvSpPr>
          <p:nvPr>
            <p:ph type="body" sz="quarter" idx="10"/>
          </p:nvPr>
        </p:nvSpPr>
        <p:spPr>
          <a:xfrm>
            <a:off x="321279" y="1428172"/>
            <a:ext cx="8501062" cy="4652883"/>
          </a:xfrm>
        </p:spPr>
        <p:txBody>
          <a:bodyPr>
            <a:normAutofit/>
          </a:bodyPr>
          <a:lstStyle/>
          <a:p>
            <a:pPr marL="457200" indent="-457200" algn="just">
              <a:spcBef>
                <a:spcPts val="600"/>
              </a:spcBef>
              <a:spcAft>
                <a:spcPts val="600"/>
              </a:spcAft>
              <a:buFont typeface="+mj-lt"/>
              <a:buAutoNum type="arabicParenR"/>
            </a:pPr>
            <a:r>
              <a:rPr lang="en-US" sz="2500" dirty="0"/>
              <a:t>Heightened urgency for addressing pre-existing concerns that affect kids and families: affordable housing, health and safety programs, parks and recreation</a:t>
            </a:r>
          </a:p>
          <a:p>
            <a:pPr marL="457200" indent="-457200" algn="just">
              <a:spcBef>
                <a:spcPts val="600"/>
              </a:spcBef>
              <a:spcAft>
                <a:spcPts val="600"/>
              </a:spcAft>
              <a:buFont typeface="+mj-lt"/>
              <a:buAutoNum type="arabicParenR"/>
            </a:pPr>
            <a:r>
              <a:rPr lang="en-US" sz="2500" dirty="0"/>
              <a:t>Preventing/restoring cuts as opposed to expanding services</a:t>
            </a:r>
          </a:p>
          <a:p>
            <a:pPr marL="457200" indent="-457200" algn="just">
              <a:spcBef>
                <a:spcPts val="600"/>
              </a:spcBef>
              <a:spcAft>
                <a:spcPts val="600"/>
              </a:spcAft>
              <a:buFont typeface="+mj-lt"/>
              <a:buAutoNum type="arabicParenR"/>
            </a:pPr>
            <a:r>
              <a:rPr lang="en-US" sz="2500" dirty="0"/>
              <a:t>Economic ROI of investment in youth may be more salient</a:t>
            </a:r>
          </a:p>
          <a:p>
            <a:pPr marL="457200" indent="-457200" algn="just">
              <a:spcBef>
                <a:spcPts val="600"/>
              </a:spcBef>
              <a:spcAft>
                <a:spcPts val="600"/>
              </a:spcAft>
              <a:buFont typeface="+mj-lt"/>
              <a:buAutoNum type="arabicParenR"/>
            </a:pPr>
            <a:r>
              <a:rPr lang="en-US" sz="2500" dirty="0"/>
              <a:t>Strong support for and appreciation of essential workers – many of whom are parents and in need of additional support</a:t>
            </a:r>
          </a:p>
          <a:p>
            <a:pPr marL="457200" indent="-457200" algn="just">
              <a:spcBef>
                <a:spcPts val="600"/>
              </a:spcBef>
              <a:spcAft>
                <a:spcPts val="600"/>
              </a:spcAft>
              <a:buFont typeface="+mj-lt"/>
              <a:buAutoNum type="arabicParenR"/>
            </a:pPr>
            <a:r>
              <a:rPr lang="en-US" sz="2500" dirty="0"/>
              <a:t>General dissatisfaction with distance learning and loss of youth programming – desire for more and better alternatives</a:t>
            </a:r>
          </a:p>
          <a:p>
            <a:pPr marL="457200" indent="-457200" algn="just">
              <a:spcBef>
                <a:spcPts val="600"/>
              </a:spcBef>
              <a:spcAft>
                <a:spcPts val="600"/>
              </a:spcAft>
              <a:buFont typeface="+mj-lt"/>
              <a:buAutoNum type="arabicParenR"/>
            </a:pPr>
            <a:r>
              <a:rPr lang="en-US" sz="2500" dirty="0"/>
              <a:t>Addressing equity concerns that particularly affect families</a:t>
            </a:r>
          </a:p>
        </p:txBody>
      </p:sp>
    </p:spTree>
    <p:extLst>
      <p:ext uri="{BB962C8B-B14F-4D97-AF65-F5344CB8AC3E}">
        <p14:creationId xmlns:p14="http://schemas.microsoft.com/office/powerpoint/2010/main" val="214625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73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7367C3-E2BF-4638-9E00-A80B92621304}"/>
              </a:ext>
            </a:extLst>
          </p:cNvPr>
          <p:cNvSpPr>
            <a:spLocks noGrp="1"/>
          </p:cNvSpPr>
          <p:nvPr>
            <p:ph type="body" sz="quarter" idx="10"/>
          </p:nvPr>
        </p:nvSpPr>
        <p:spPr/>
        <p:txBody>
          <a:bodyPr/>
          <a:lstStyle/>
          <a:p>
            <a:endParaRPr lang="en-US"/>
          </a:p>
        </p:txBody>
      </p:sp>
      <p:pic>
        <p:nvPicPr>
          <p:cNvPr id="5" name="Picture 4" descr="A picture containing text, room&#10;&#10;Description automatically generated">
            <a:extLst>
              <a:ext uri="{FF2B5EF4-FFF2-40B4-BE49-F238E27FC236}">
                <a16:creationId xmlns:a16="http://schemas.microsoft.com/office/drawing/2014/main" id="{7165C284-BD58-4E0F-9CE3-826E91E9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56" y="683848"/>
            <a:ext cx="7731339" cy="5499936"/>
          </a:xfrm>
          <a:prstGeom prst="rect">
            <a:avLst/>
          </a:prstGeom>
        </p:spPr>
      </p:pic>
    </p:spTree>
    <p:extLst>
      <p:ext uri="{BB962C8B-B14F-4D97-AF65-F5344CB8AC3E}">
        <p14:creationId xmlns:p14="http://schemas.microsoft.com/office/powerpoint/2010/main" val="61138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BFC4-6098-40D3-9815-BB4BC6C32110}"/>
              </a:ext>
            </a:extLst>
          </p:cNvPr>
          <p:cNvSpPr>
            <a:spLocks noGrp="1"/>
          </p:cNvSpPr>
          <p:nvPr>
            <p:ph type="title"/>
          </p:nvPr>
        </p:nvSpPr>
        <p:spPr>
          <a:xfrm>
            <a:off x="134554" y="180670"/>
            <a:ext cx="8874889" cy="549993"/>
          </a:xfrm>
        </p:spPr>
        <p:txBody>
          <a:bodyPr/>
          <a:lstStyle/>
          <a:p>
            <a:r>
              <a:rPr lang="en-US" dirty="0"/>
              <a:t>Polling Over the Last Three Election Cycles</a:t>
            </a:r>
          </a:p>
        </p:txBody>
      </p:sp>
      <p:sp>
        <p:nvSpPr>
          <p:cNvPr id="3" name="Text Placeholder 2">
            <a:extLst>
              <a:ext uri="{FF2B5EF4-FFF2-40B4-BE49-F238E27FC236}">
                <a16:creationId xmlns:a16="http://schemas.microsoft.com/office/drawing/2014/main" id="{3C99F35E-F872-4103-B843-EBC3DA35F1E2}"/>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74FFDE7A-ECAF-4FD3-894A-7A7004A00ECA}"/>
              </a:ext>
            </a:extLst>
          </p:cNvPr>
          <p:cNvSpPr txBox="1"/>
          <p:nvPr/>
        </p:nvSpPr>
        <p:spPr>
          <a:xfrm>
            <a:off x="221489" y="730663"/>
            <a:ext cx="8701018" cy="5555367"/>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2200" dirty="0">
                <a:solidFill>
                  <a:srgbClr val="000000"/>
                </a:solidFill>
                <a:effectLst/>
                <a:ea typeface="Times New Roman" panose="02020603050405020304" pitchFamily="18" charset="0"/>
                <a:cs typeface="Times New Roman" panose="02020603050405020304" pitchFamily="18" charset="0"/>
              </a:rPr>
              <a:t>In 2016, national polling accurately modeled the popular vote margin.  But for a variety of reasons, it was off in Wisconsin, Michigan, and Pennsylvania.</a:t>
            </a:r>
          </a:p>
          <a:p>
            <a:pPr marL="800100" lvl="1" indent="-342900" algn="just">
              <a:spcAft>
                <a:spcPts val="600"/>
              </a:spcAft>
              <a:buFont typeface="Wingdings" panose="05000000000000000000" pitchFamily="2" charset="2"/>
              <a:buChar char="ü"/>
            </a:pPr>
            <a:r>
              <a:rPr lang="en-US" sz="2200" dirty="0">
                <a:solidFill>
                  <a:srgbClr val="000000"/>
                </a:solidFill>
                <a:ea typeface="Times New Roman" panose="02020603050405020304" pitchFamily="18" charset="0"/>
                <a:cs typeface="Times New Roman" panose="02020603050405020304" pitchFamily="18" charset="0"/>
              </a:rPr>
              <a:t>The misses largely had to do with a lack of late polling; </a:t>
            </a:r>
            <a:r>
              <a:rPr lang="en-US" sz="2200" dirty="0" err="1">
                <a:solidFill>
                  <a:srgbClr val="000000"/>
                </a:solidFill>
                <a:ea typeface="Times New Roman" panose="02020603050405020304" pitchFamily="18" charset="0"/>
                <a:cs typeface="Times New Roman" panose="02020603050405020304" pitchFamily="18" charset="0"/>
              </a:rPr>
              <a:t>undersampling</a:t>
            </a:r>
            <a:r>
              <a:rPr lang="en-US" sz="2200" dirty="0">
                <a:solidFill>
                  <a:srgbClr val="000000"/>
                </a:solidFill>
                <a:ea typeface="Times New Roman" panose="02020603050405020304" pitchFamily="18" charset="0"/>
                <a:cs typeface="Times New Roman" panose="02020603050405020304" pitchFamily="18" charset="0"/>
              </a:rPr>
              <a:t> non-college white voters; oversampling voters of color; and undecideds breaking to Trump.</a:t>
            </a:r>
            <a:endParaRPr lang="en-US" sz="2200" dirty="0">
              <a:solidFill>
                <a:srgbClr val="000000"/>
              </a:solidFill>
              <a:effectLst/>
              <a:ea typeface="Times New Roman" panose="02020603050405020304" pitchFamily="18" charset="0"/>
              <a:cs typeface="Times New Roman" panose="02020603050405020304" pitchFamily="18" charset="0"/>
            </a:endParaRPr>
          </a:p>
          <a:p>
            <a:pPr marL="342900" indent="-342900" algn="just">
              <a:spcAft>
                <a:spcPts val="600"/>
              </a:spcAft>
              <a:buFont typeface="Arial" panose="020B0604020202020204" pitchFamily="34" charset="0"/>
              <a:buChar char="•"/>
            </a:pPr>
            <a:r>
              <a:rPr lang="en-US" sz="2200" dirty="0">
                <a:solidFill>
                  <a:srgbClr val="000000"/>
                </a:solidFill>
                <a:ea typeface="Times New Roman" panose="02020603050405020304" pitchFamily="18" charset="0"/>
                <a:cs typeface="Times New Roman" panose="02020603050405020304" pitchFamily="18" charset="0"/>
              </a:rPr>
              <a:t>Adjustments to these factors led to generally accurate polling in 2018.</a:t>
            </a:r>
          </a:p>
          <a:p>
            <a:pPr marL="342900" indent="-342900" algn="just">
              <a:spcAft>
                <a:spcPts val="600"/>
              </a:spcAft>
              <a:buFont typeface="Arial" panose="020B0604020202020204" pitchFamily="34" charset="0"/>
              <a:buChar char="•"/>
            </a:pPr>
            <a:r>
              <a:rPr lang="en-US" sz="2200" dirty="0">
                <a:solidFill>
                  <a:srgbClr val="000000"/>
                </a:solidFill>
                <a:effectLst/>
                <a:ea typeface="Times New Roman" panose="02020603050405020304" pitchFamily="18" charset="0"/>
                <a:cs typeface="Times New Roman" panose="02020603050405020304" pitchFamily="18" charset="0"/>
              </a:rPr>
              <a:t>In 2020 the polls on average accurately modeled all but two state winners in the Presidential election, and all but two in the US Senate races.</a:t>
            </a:r>
          </a:p>
          <a:p>
            <a:pPr marL="342900" indent="-342900" algn="just">
              <a:spcAft>
                <a:spcPts val="600"/>
              </a:spcAft>
              <a:buFont typeface="Arial" panose="020B0604020202020204" pitchFamily="34" charset="0"/>
              <a:buChar char="•"/>
            </a:pPr>
            <a:r>
              <a:rPr lang="en-US" sz="2200" dirty="0">
                <a:solidFill>
                  <a:srgbClr val="000000"/>
                </a:solidFill>
                <a:effectLst/>
                <a:ea typeface="Times New Roman" panose="02020603050405020304" pitchFamily="18" charset="0"/>
                <a:cs typeface="Times New Roman" panose="02020603050405020304" pitchFamily="18" charset="0"/>
              </a:rPr>
              <a:t>However, the margins were often way off (Wisconsin) some winners were way off (Maine US Senate), and the errors were geographically diverse (including states like FL, TX, and NC).</a:t>
            </a:r>
          </a:p>
          <a:p>
            <a:pPr marL="342900" indent="-342900" algn="just">
              <a:spcAft>
                <a:spcPts val="600"/>
              </a:spcAft>
              <a:buFont typeface="Arial" panose="020B0604020202020204" pitchFamily="34" charset="0"/>
              <a:buChar char="•"/>
            </a:pPr>
            <a:r>
              <a:rPr lang="en-US" sz="2200" u="sng" dirty="0">
                <a:solidFill>
                  <a:srgbClr val="000000"/>
                </a:solidFill>
                <a:ea typeface="Times New Roman" panose="02020603050405020304" pitchFamily="18" charset="0"/>
                <a:cs typeface="Times New Roman" panose="02020603050405020304" pitchFamily="18" charset="0"/>
              </a:rPr>
              <a:t>Importantly, however, polling on ballot measures was largely highly accurate – including on conservation measures</a:t>
            </a:r>
            <a:r>
              <a:rPr lang="en-US" sz="2200" dirty="0">
                <a:solidFill>
                  <a:srgbClr val="000000"/>
                </a:solidFill>
                <a:ea typeface="Times New Roman" panose="02020603050405020304" pitchFamily="18" charset="0"/>
                <a:cs typeface="Times New Roman" panose="02020603050405020304" pitchFamily="18" charset="0"/>
              </a:rPr>
              <a:t>.</a:t>
            </a:r>
            <a:endParaRPr lang="en-US" sz="22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29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6259-688B-48EC-9F20-02AE8C06C730}"/>
              </a:ext>
            </a:extLst>
          </p:cNvPr>
          <p:cNvSpPr>
            <a:spLocks noGrp="1"/>
          </p:cNvSpPr>
          <p:nvPr>
            <p:ph type="title"/>
          </p:nvPr>
        </p:nvSpPr>
        <p:spPr/>
        <p:txBody>
          <a:bodyPr/>
          <a:lstStyle/>
          <a:p>
            <a:r>
              <a:rPr lang="en-US" dirty="0"/>
              <a:t>The public is paying a high amount of attention to polling…</a:t>
            </a:r>
          </a:p>
        </p:txBody>
      </p:sp>
      <p:sp>
        <p:nvSpPr>
          <p:cNvPr id="3" name="Text Placeholder 2">
            <a:extLst>
              <a:ext uri="{FF2B5EF4-FFF2-40B4-BE49-F238E27FC236}">
                <a16:creationId xmlns:a16="http://schemas.microsoft.com/office/drawing/2014/main" id="{8F0A943D-64B0-4966-AD50-549ACF076795}"/>
              </a:ext>
            </a:extLst>
          </p:cNvPr>
          <p:cNvSpPr>
            <a:spLocks noGrp="1"/>
          </p:cNvSpPr>
          <p:nvPr>
            <p:ph type="body" sz="quarter" idx="10"/>
          </p:nvPr>
        </p:nvSpPr>
        <p:spPr/>
        <p:txBody>
          <a:bodyPr/>
          <a:lstStyle/>
          <a:p>
            <a:r>
              <a:rPr lang="en-US" dirty="0"/>
              <a:t>FM3 CA Election Week Survey</a:t>
            </a:r>
          </a:p>
        </p:txBody>
      </p:sp>
      <p:sp>
        <p:nvSpPr>
          <p:cNvPr id="4" name="TextBox 3">
            <a:extLst>
              <a:ext uri="{FF2B5EF4-FFF2-40B4-BE49-F238E27FC236}">
                <a16:creationId xmlns:a16="http://schemas.microsoft.com/office/drawing/2014/main" id="{848E511B-5F6D-40B2-86CB-462F1C2E9815}"/>
              </a:ext>
            </a:extLst>
          </p:cNvPr>
          <p:cNvSpPr txBox="1"/>
          <p:nvPr/>
        </p:nvSpPr>
        <p:spPr>
          <a:xfrm>
            <a:off x="-1" y="1080942"/>
            <a:ext cx="9144000" cy="646331"/>
          </a:xfrm>
          <a:prstGeom prst="rect">
            <a:avLst/>
          </a:prstGeom>
          <a:noFill/>
        </p:spPr>
        <p:txBody>
          <a:bodyPr wrap="square" rtlCol="0">
            <a:spAutoFit/>
          </a:bodyPr>
          <a:lstStyle/>
          <a:p>
            <a:pPr algn="ctr"/>
            <a:r>
              <a:rPr lang="en-US" i="1" dirty="0">
                <a:solidFill>
                  <a:srgbClr val="000000"/>
                </a:solidFill>
                <a:effectLst/>
                <a:ea typeface="Times New Roman" panose="02020603050405020304" pitchFamily="18" charset="0"/>
                <a:cs typeface="Times New Roman" panose="02020603050405020304" pitchFamily="18" charset="0"/>
              </a:rPr>
              <a:t>In the course of this election, how often would you say you read </a:t>
            </a:r>
            <a:br>
              <a:rPr lang="en-US" i="1" dirty="0">
                <a:solidFill>
                  <a:srgbClr val="000000"/>
                </a:solidFill>
                <a:effectLst/>
                <a:ea typeface="Times New Roman" panose="02020603050405020304" pitchFamily="18" charset="0"/>
                <a:cs typeface="Times New Roman" panose="02020603050405020304" pitchFamily="18" charset="0"/>
              </a:rPr>
            </a:br>
            <a:r>
              <a:rPr lang="en-US" i="1" dirty="0">
                <a:solidFill>
                  <a:srgbClr val="000000"/>
                </a:solidFill>
                <a:effectLst/>
                <a:ea typeface="Times New Roman" panose="02020603050405020304" pitchFamily="18" charset="0"/>
                <a:cs typeface="Times New Roman" panose="02020603050405020304" pitchFamily="18" charset="0"/>
              </a:rPr>
              <a:t>about the results of recent political polls: </a:t>
            </a:r>
          </a:p>
        </p:txBody>
      </p:sp>
      <p:graphicFrame>
        <p:nvGraphicFramePr>
          <p:cNvPr id="6" name="Chart 5">
            <a:extLst>
              <a:ext uri="{FF2B5EF4-FFF2-40B4-BE49-F238E27FC236}">
                <a16:creationId xmlns:a16="http://schemas.microsoft.com/office/drawing/2014/main" id="{973D1831-6681-4E56-B885-C479CBE28717}"/>
              </a:ext>
            </a:extLst>
          </p:cNvPr>
          <p:cNvGraphicFramePr/>
          <p:nvPr/>
        </p:nvGraphicFramePr>
        <p:xfrm>
          <a:off x="0" y="2323322"/>
          <a:ext cx="5525729" cy="407702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D4421CEC-A27F-46F5-AB7E-549D20293A97}"/>
              </a:ext>
            </a:extLst>
          </p:cNvPr>
          <p:cNvSpPr/>
          <p:nvPr/>
        </p:nvSpPr>
        <p:spPr>
          <a:xfrm>
            <a:off x="2954929" y="1850123"/>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2018</a:t>
            </a:r>
          </a:p>
        </p:txBody>
      </p:sp>
      <p:sp>
        <p:nvSpPr>
          <p:cNvPr id="12" name="Rectangle: Rounded Corners 11">
            <a:extLst>
              <a:ext uri="{FF2B5EF4-FFF2-40B4-BE49-F238E27FC236}">
                <a16:creationId xmlns:a16="http://schemas.microsoft.com/office/drawing/2014/main" id="{A405F798-8B0B-4132-BAED-20460369B524}"/>
              </a:ext>
            </a:extLst>
          </p:cNvPr>
          <p:cNvSpPr/>
          <p:nvPr/>
        </p:nvSpPr>
        <p:spPr>
          <a:xfrm>
            <a:off x="6474877" y="1850123"/>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2020</a:t>
            </a:r>
          </a:p>
        </p:txBody>
      </p:sp>
      <p:graphicFrame>
        <p:nvGraphicFramePr>
          <p:cNvPr id="14" name="Chart 13">
            <a:extLst>
              <a:ext uri="{FF2B5EF4-FFF2-40B4-BE49-F238E27FC236}">
                <a16:creationId xmlns:a16="http://schemas.microsoft.com/office/drawing/2014/main" id="{43EF4956-4F1D-4D6F-9DBF-3928C1360AD3}"/>
              </a:ext>
            </a:extLst>
          </p:cNvPr>
          <p:cNvGraphicFramePr/>
          <p:nvPr/>
        </p:nvGraphicFramePr>
        <p:xfrm>
          <a:off x="3200406" y="2318406"/>
          <a:ext cx="5525729" cy="4077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674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B4F1-9FA3-4506-BC9B-3E8AB5B189CA}"/>
              </a:ext>
            </a:extLst>
          </p:cNvPr>
          <p:cNvSpPr>
            <a:spLocks noGrp="1"/>
          </p:cNvSpPr>
          <p:nvPr>
            <p:ph type="title"/>
          </p:nvPr>
        </p:nvSpPr>
        <p:spPr>
          <a:xfrm>
            <a:off x="-58994" y="399531"/>
            <a:ext cx="9144000" cy="605913"/>
          </a:xfrm>
        </p:spPr>
        <p:txBody>
          <a:bodyPr/>
          <a:lstStyle/>
          <a:p>
            <a:r>
              <a:rPr lang="en-US" dirty="0"/>
              <a:t>…though its trust in the results is very low.</a:t>
            </a:r>
          </a:p>
        </p:txBody>
      </p:sp>
      <p:sp>
        <p:nvSpPr>
          <p:cNvPr id="3" name="Text Placeholder 2">
            <a:extLst>
              <a:ext uri="{FF2B5EF4-FFF2-40B4-BE49-F238E27FC236}">
                <a16:creationId xmlns:a16="http://schemas.microsoft.com/office/drawing/2014/main" id="{A352812A-082B-453A-9443-4A5FA13B57BD}"/>
              </a:ext>
            </a:extLst>
          </p:cNvPr>
          <p:cNvSpPr>
            <a:spLocks noGrp="1"/>
          </p:cNvSpPr>
          <p:nvPr>
            <p:ph type="body" sz="quarter" idx="10"/>
          </p:nvPr>
        </p:nvSpPr>
        <p:spPr/>
        <p:txBody>
          <a:bodyPr/>
          <a:lstStyle/>
          <a:p>
            <a:r>
              <a:rPr lang="en-US" dirty="0"/>
              <a:t>FM3 CA Election Week Survey</a:t>
            </a:r>
          </a:p>
        </p:txBody>
      </p:sp>
      <p:sp>
        <p:nvSpPr>
          <p:cNvPr id="5" name="TextBox 4">
            <a:extLst>
              <a:ext uri="{FF2B5EF4-FFF2-40B4-BE49-F238E27FC236}">
                <a16:creationId xmlns:a16="http://schemas.microsoft.com/office/drawing/2014/main" id="{BBA2883C-AD74-4732-AC19-7712AB237819}"/>
              </a:ext>
            </a:extLst>
          </p:cNvPr>
          <p:cNvSpPr txBox="1"/>
          <p:nvPr/>
        </p:nvSpPr>
        <p:spPr>
          <a:xfrm>
            <a:off x="-58994" y="1102750"/>
            <a:ext cx="9144000" cy="369332"/>
          </a:xfrm>
          <a:prstGeom prst="rect">
            <a:avLst/>
          </a:prstGeom>
          <a:noFill/>
        </p:spPr>
        <p:txBody>
          <a:bodyPr wrap="square" rtlCol="0">
            <a:spAutoFit/>
          </a:bodyPr>
          <a:lstStyle/>
          <a:p>
            <a:pPr algn="ctr"/>
            <a:r>
              <a:rPr lang="en-US" i="1" dirty="0">
                <a:solidFill>
                  <a:srgbClr val="000000"/>
                </a:solidFill>
                <a:effectLst/>
                <a:ea typeface="Times New Roman" panose="02020603050405020304" pitchFamily="18" charset="0"/>
                <a:cs typeface="Times New Roman" panose="02020603050405020304" pitchFamily="18" charset="0"/>
              </a:rPr>
              <a:t>How often do you think public opinion polls accurately reflect what the public thinks:</a:t>
            </a:r>
          </a:p>
        </p:txBody>
      </p:sp>
      <p:graphicFrame>
        <p:nvGraphicFramePr>
          <p:cNvPr id="7" name="Chart 6">
            <a:extLst>
              <a:ext uri="{FF2B5EF4-FFF2-40B4-BE49-F238E27FC236}">
                <a16:creationId xmlns:a16="http://schemas.microsoft.com/office/drawing/2014/main" id="{FACF6AF2-D59D-4A19-9AF6-F9B6A6E90899}"/>
              </a:ext>
            </a:extLst>
          </p:cNvPr>
          <p:cNvGraphicFramePr/>
          <p:nvPr/>
        </p:nvGraphicFramePr>
        <p:xfrm>
          <a:off x="78658" y="2261033"/>
          <a:ext cx="4857135" cy="431807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382CCAC4-AD1D-4FE3-8FAA-9F4B3C0C8789}"/>
              </a:ext>
            </a:extLst>
          </p:cNvPr>
          <p:cNvSpPr/>
          <p:nvPr/>
        </p:nvSpPr>
        <p:spPr>
          <a:xfrm>
            <a:off x="2954929" y="1868785"/>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2018</a:t>
            </a:r>
          </a:p>
        </p:txBody>
      </p:sp>
      <p:sp>
        <p:nvSpPr>
          <p:cNvPr id="11" name="Rectangle: Rounded Corners 10">
            <a:extLst>
              <a:ext uri="{FF2B5EF4-FFF2-40B4-BE49-F238E27FC236}">
                <a16:creationId xmlns:a16="http://schemas.microsoft.com/office/drawing/2014/main" id="{A103A293-A95D-4D2A-B7B9-CF643AAD2E11}"/>
              </a:ext>
            </a:extLst>
          </p:cNvPr>
          <p:cNvSpPr/>
          <p:nvPr/>
        </p:nvSpPr>
        <p:spPr>
          <a:xfrm>
            <a:off x="6474877" y="1868785"/>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2020</a:t>
            </a:r>
          </a:p>
        </p:txBody>
      </p:sp>
      <p:graphicFrame>
        <p:nvGraphicFramePr>
          <p:cNvPr id="13" name="Chart 12">
            <a:extLst>
              <a:ext uri="{FF2B5EF4-FFF2-40B4-BE49-F238E27FC236}">
                <a16:creationId xmlns:a16="http://schemas.microsoft.com/office/drawing/2014/main" id="{39447710-F046-4AC5-9410-612AAE83570E}"/>
              </a:ext>
            </a:extLst>
          </p:cNvPr>
          <p:cNvGraphicFramePr/>
          <p:nvPr/>
        </p:nvGraphicFramePr>
        <p:xfrm>
          <a:off x="3957493" y="2256117"/>
          <a:ext cx="4857135" cy="4318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85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BFC4-6098-40D3-9815-BB4BC6C32110}"/>
              </a:ext>
            </a:extLst>
          </p:cNvPr>
          <p:cNvSpPr>
            <a:spLocks noGrp="1"/>
          </p:cNvSpPr>
          <p:nvPr>
            <p:ph type="title"/>
          </p:nvPr>
        </p:nvSpPr>
        <p:spPr>
          <a:xfrm>
            <a:off x="134554" y="180670"/>
            <a:ext cx="8874889" cy="549993"/>
          </a:xfrm>
        </p:spPr>
        <p:txBody>
          <a:bodyPr/>
          <a:lstStyle/>
          <a:p>
            <a:r>
              <a:rPr lang="en-US" dirty="0"/>
              <a:t>So What Happened?</a:t>
            </a:r>
          </a:p>
        </p:txBody>
      </p:sp>
      <p:sp>
        <p:nvSpPr>
          <p:cNvPr id="3" name="Text Placeholder 2">
            <a:extLst>
              <a:ext uri="{FF2B5EF4-FFF2-40B4-BE49-F238E27FC236}">
                <a16:creationId xmlns:a16="http://schemas.microsoft.com/office/drawing/2014/main" id="{3C99F35E-F872-4103-B843-EBC3DA35F1E2}"/>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74FFDE7A-ECAF-4FD3-894A-7A7004A00ECA}"/>
              </a:ext>
            </a:extLst>
          </p:cNvPr>
          <p:cNvSpPr txBox="1"/>
          <p:nvPr/>
        </p:nvSpPr>
        <p:spPr>
          <a:xfrm>
            <a:off x="173868" y="718568"/>
            <a:ext cx="8835575" cy="5601533"/>
          </a:xfrm>
          <a:prstGeom prst="rect">
            <a:avLst/>
          </a:prstGeom>
          <a:noFill/>
        </p:spPr>
        <p:txBody>
          <a:bodyPr wrap="square" rtlCol="0">
            <a:spAutoFit/>
          </a:bodyPr>
          <a:lstStyle/>
          <a:p>
            <a:pPr algn="just"/>
            <a:r>
              <a:rPr lang="en-US" sz="2400" dirty="0">
                <a:solidFill>
                  <a:srgbClr val="000000"/>
                </a:solidFill>
                <a:effectLst/>
                <a:ea typeface="Times New Roman" panose="02020603050405020304" pitchFamily="18" charset="0"/>
                <a:cs typeface="Times New Roman" panose="02020603050405020304" pitchFamily="18" charset="0"/>
              </a:rPr>
              <a:t>It’s too soon to say, but a few hypotheses are emerging:</a:t>
            </a:r>
          </a:p>
          <a:p>
            <a:pPr algn="just"/>
            <a:endParaRPr lang="en-US" sz="1200" dirty="0">
              <a:solidFill>
                <a:srgbClr val="000000"/>
              </a:solidFill>
              <a:effectLst/>
              <a:ea typeface="Times New Roman" panose="02020603050405020304" pitchFamily="18" charset="0"/>
              <a:cs typeface="Times New Roman" panose="02020603050405020304" pitchFamily="18" charset="0"/>
            </a:endParaRPr>
          </a:p>
          <a:p>
            <a:pPr marL="457200" indent="-457200" algn="just">
              <a:spcAft>
                <a:spcPts val="1200"/>
              </a:spcAft>
              <a:buFont typeface="+mj-lt"/>
              <a:buAutoNum type="arabicPeriod"/>
            </a:pPr>
            <a:r>
              <a:rPr lang="en-US" sz="2400" dirty="0">
                <a:solidFill>
                  <a:srgbClr val="000000"/>
                </a:solidFill>
                <a:effectLst/>
                <a:ea typeface="Times New Roman" panose="02020603050405020304" pitchFamily="18" charset="0"/>
                <a:cs typeface="Times New Roman" panose="02020603050405020304" pitchFamily="18" charset="0"/>
              </a:rPr>
              <a:t>Problems may be </a:t>
            </a:r>
            <a:r>
              <a:rPr lang="en-US" sz="2400" dirty="0">
                <a:solidFill>
                  <a:srgbClr val="000000"/>
                </a:solidFill>
                <a:ea typeface="Times New Roman" panose="02020603050405020304" pitchFamily="18" charset="0"/>
                <a:cs typeface="Times New Roman" panose="02020603050405020304" pitchFamily="18" charset="0"/>
              </a:rPr>
              <a:t>highly localized and connected to federal races</a:t>
            </a:r>
            <a:endParaRPr lang="en-US" sz="2400" dirty="0">
              <a:solidFill>
                <a:srgbClr val="000000"/>
              </a:solidFill>
              <a:effectLst/>
              <a:ea typeface="Times New Roman" panose="02020603050405020304" pitchFamily="18" charset="0"/>
              <a:cs typeface="Times New Roman" panose="02020603050405020304" pitchFamily="18" charset="0"/>
            </a:endParaRP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Single-mode surveys may have yielded coverage bias</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Turnout models may have been too restrictive</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Latinx opinion may not have been accurately captured</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The pandemic may have affected participation patterns</a:t>
            </a:r>
          </a:p>
          <a:p>
            <a:pPr marL="457200" indent="-457200" algn="just">
              <a:spcAft>
                <a:spcPts val="1200"/>
              </a:spcAft>
              <a:buFont typeface="+mj-lt"/>
              <a:buAutoNum type="arabicPeriod"/>
            </a:pPr>
            <a:r>
              <a:rPr lang="en-US" sz="2400" dirty="0">
                <a:solidFill>
                  <a:srgbClr val="000000"/>
                </a:solidFill>
                <a:effectLst/>
                <a:ea typeface="Times New Roman" panose="02020603050405020304" pitchFamily="18" charset="0"/>
                <a:cs typeface="Times New Roman" panose="02020603050405020304" pitchFamily="18" charset="0"/>
              </a:rPr>
              <a:t>Problems may be candidate-specific -- “defiant” Trump </a:t>
            </a:r>
            <a:r>
              <a:rPr lang="en-US" sz="2400" dirty="0">
                <a:solidFill>
                  <a:srgbClr val="000000"/>
                </a:solidFill>
                <a:ea typeface="Times New Roman" panose="02020603050405020304" pitchFamily="18" charset="0"/>
                <a:cs typeface="Times New Roman" panose="02020603050405020304" pitchFamily="18" charset="0"/>
              </a:rPr>
              <a:t>v</a:t>
            </a:r>
            <a:r>
              <a:rPr lang="en-US" sz="2400" dirty="0">
                <a:solidFill>
                  <a:srgbClr val="000000"/>
                </a:solidFill>
                <a:effectLst/>
                <a:ea typeface="Times New Roman" panose="02020603050405020304" pitchFamily="18" charset="0"/>
                <a:cs typeface="Times New Roman" panose="02020603050405020304" pitchFamily="18" charset="0"/>
              </a:rPr>
              <a:t>oters may have opted out, especially to media surveys</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Conversely, progressives may have disproportionately “opted-in”</a:t>
            </a:r>
          </a:p>
          <a:p>
            <a:pPr algn="just">
              <a:spcAft>
                <a:spcPts val="1200"/>
              </a:spcAft>
            </a:pPr>
            <a:r>
              <a:rPr lang="en-US" sz="2400" dirty="0">
                <a:solidFill>
                  <a:srgbClr val="000000"/>
                </a:solidFill>
                <a:effectLst/>
                <a:ea typeface="Times New Roman" panose="02020603050405020304" pitchFamily="18" charset="0"/>
                <a:cs typeface="Times New Roman" panose="02020603050405020304" pitchFamily="18" charset="0"/>
              </a:rPr>
              <a:t>The latter two </a:t>
            </a:r>
            <a:r>
              <a:rPr lang="en-US" sz="2400" dirty="0">
                <a:solidFill>
                  <a:srgbClr val="000000"/>
                </a:solidFill>
                <a:ea typeface="Times New Roman" panose="02020603050405020304" pitchFamily="18" charset="0"/>
                <a:cs typeface="Times New Roman" panose="02020603050405020304" pitchFamily="18" charset="0"/>
              </a:rPr>
              <a:t>will be most important to investigate </a:t>
            </a:r>
            <a:r>
              <a:rPr lang="en-US" sz="2400" dirty="0">
                <a:solidFill>
                  <a:srgbClr val="000000"/>
                </a:solidFill>
                <a:effectLst/>
                <a:ea typeface="Times New Roman" panose="02020603050405020304" pitchFamily="18" charset="0"/>
                <a:cs typeface="Times New Roman" panose="02020603050405020304" pitchFamily="18" charset="0"/>
              </a:rPr>
              <a:t>– testing whether </a:t>
            </a:r>
            <a:r>
              <a:rPr lang="en-US" sz="2400" dirty="0">
                <a:solidFill>
                  <a:srgbClr val="000000"/>
                </a:solidFill>
                <a:ea typeface="Times New Roman" panose="02020603050405020304" pitchFamily="18" charset="0"/>
                <a:cs typeface="Times New Roman" panose="02020603050405020304" pitchFamily="18" charset="0"/>
              </a:rPr>
              <a:t>non-participation is becoming </a:t>
            </a:r>
            <a:r>
              <a:rPr lang="en-US" sz="2400" dirty="0" err="1">
                <a:solidFill>
                  <a:srgbClr val="000000"/>
                </a:solidFill>
                <a:ea typeface="Times New Roman" panose="02020603050405020304" pitchFamily="18" charset="0"/>
                <a:cs typeface="Times New Roman" panose="02020603050405020304" pitchFamily="18" charset="0"/>
              </a:rPr>
              <a:t>psychographically</a:t>
            </a:r>
            <a:r>
              <a:rPr lang="en-US" sz="2400" dirty="0">
                <a:solidFill>
                  <a:srgbClr val="000000"/>
                </a:solidFill>
                <a:ea typeface="Times New Roman" panose="02020603050405020304" pitchFamily="18" charset="0"/>
                <a:cs typeface="Times New Roman" panose="02020603050405020304" pitchFamily="18" charset="0"/>
              </a:rPr>
              <a:t>-concentrated.</a:t>
            </a:r>
            <a:endParaRPr lang="en-US" sz="24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2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7A6D-078C-46EB-B7A9-26B9C82E9533}"/>
              </a:ext>
            </a:extLst>
          </p:cNvPr>
          <p:cNvSpPr>
            <a:spLocks noGrp="1"/>
          </p:cNvSpPr>
          <p:nvPr>
            <p:ph type="title"/>
          </p:nvPr>
        </p:nvSpPr>
        <p:spPr/>
        <p:txBody>
          <a:bodyPr/>
          <a:lstStyle/>
          <a:p>
            <a:r>
              <a:rPr lang="en-US" sz="2800" dirty="0"/>
              <a:t>A September poll accurately projected broad and strong voter support for Pre-K 4 SA.</a:t>
            </a:r>
          </a:p>
        </p:txBody>
      </p:sp>
      <p:sp>
        <p:nvSpPr>
          <p:cNvPr id="3" name="Text Placeholder 2">
            <a:extLst>
              <a:ext uri="{FF2B5EF4-FFF2-40B4-BE49-F238E27FC236}">
                <a16:creationId xmlns:a16="http://schemas.microsoft.com/office/drawing/2014/main" id="{06E98502-AD39-4E71-92C6-0349E82C7E29}"/>
              </a:ext>
            </a:extLst>
          </p:cNvPr>
          <p:cNvSpPr>
            <a:spLocks noGrp="1"/>
          </p:cNvSpPr>
          <p:nvPr>
            <p:ph type="body" sz="quarter" idx="10"/>
          </p:nvPr>
        </p:nvSpPr>
        <p:spPr/>
        <p:txBody>
          <a:bodyPr/>
          <a:lstStyle/>
          <a:p>
            <a:r>
              <a:rPr lang="en-US" dirty="0"/>
              <a:t>Q8. Do you think you would vote yes or no on this measure?  Asked Only of Those Planning on Voting; Asked in City of San Antonio Only</a:t>
            </a:r>
          </a:p>
        </p:txBody>
      </p:sp>
      <p:sp>
        <p:nvSpPr>
          <p:cNvPr id="17" name="TextBox 16">
            <a:extLst>
              <a:ext uri="{FF2B5EF4-FFF2-40B4-BE49-F238E27FC236}">
                <a16:creationId xmlns:a16="http://schemas.microsoft.com/office/drawing/2014/main" id="{4584DEB1-CE64-47F1-BBE7-715074B1BDEC}"/>
              </a:ext>
            </a:extLst>
          </p:cNvPr>
          <p:cNvSpPr txBox="1"/>
          <p:nvPr/>
        </p:nvSpPr>
        <p:spPr>
          <a:xfrm>
            <a:off x="249382" y="1132612"/>
            <a:ext cx="5159206" cy="1711366"/>
          </a:xfrm>
          <a:prstGeom prst="rect">
            <a:avLst/>
          </a:prstGeom>
          <a:solidFill>
            <a:schemeClr val="accent2">
              <a:lumMod val="20000"/>
              <a:lumOff val="80000"/>
            </a:schemeClr>
          </a:solidFill>
        </p:spPr>
        <p:txBody>
          <a:bodyPr wrap="square">
            <a:spAutoFit/>
          </a:bodyPr>
          <a:lstStyle/>
          <a:p>
            <a:pPr algn="just">
              <a:lnSpc>
                <a:spcPts val="1800"/>
              </a:lnSpc>
            </a:pPr>
            <a:r>
              <a:rPr lang="en-US" sz="1800" b="1" i="1" dirty="0">
                <a:effectLst/>
                <a:ea typeface="Times New Roman" panose="02020603050405020304" pitchFamily="18" charset="0"/>
                <a:cs typeface="AvantGarde"/>
              </a:rPr>
              <a:t>PROP A: SALES AND USE TAX FOR THE “PRE-K 4 SA” EARLY CHILDHOOD EDUCATION PROGRAM</a:t>
            </a:r>
            <a:r>
              <a:rPr lang="en-US" sz="1800" i="1" dirty="0">
                <a:effectLst/>
                <a:ea typeface="Times New Roman" panose="02020603050405020304" pitchFamily="18" charset="0"/>
                <a:cs typeface="AvantGarde"/>
              </a:rPr>
              <a:t>. Renewed adoption of a sales and use tax at the rate of 1/8 of 1% for the purpose of continued financing of authorized programs of the San Antonio Early Childhood Education Municipal Development Corporation for a maximum period of 8 years.</a:t>
            </a:r>
            <a:endParaRPr lang="en-US" i="1" dirty="0"/>
          </a:p>
        </p:txBody>
      </p:sp>
      <p:graphicFrame>
        <p:nvGraphicFramePr>
          <p:cNvPr id="7" name="Chart 6">
            <a:extLst>
              <a:ext uri="{FF2B5EF4-FFF2-40B4-BE49-F238E27FC236}">
                <a16:creationId xmlns:a16="http://schemas.microsoft.com/office/drawing/2014/main" id="{4C2089E3-7F84-4AFC-A5AB-FB169F9BDD4A}"/>
              </a:ext>
            </a:extLst>
          </p:cNvPr>
          <p:cNvGraphicFramePr/>
          <p:nvPr/>
        </p:nvGraphicFramePr>
        <p:xfrm>
          <a:off x="4950602" y="1138259"/>
          <a:ext cx="4115390" cy="5332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7FDD948A-1189-466B-8A60-F0A76C26F052}"/>
              </a:ext>
            </a:extLst>
          </p:cNvPr>
          <p:cNvGraphicFramePr>
            <a:graphicFrameLocks noGrp="1"/>
          </p:cNvGraphicFramePr>
          <p:nvPr/>
        </p:nvGraphicFramePr>
        <p:xfrm>
          <a:off x="0" y="3148665"/>
          <a:ext cx="2222357" cy="3169383"/>
        </p:xfrm>
        <a:graphic>
          <a:graphicData uri="http://schemas.openxmlformats.org/drawingml/2006/table">
            <a:tbl>
              <a:tblPr>
                <a:tableStyleId>{5C22544A-7EE6-4342-B048-85BDC9FD1C3A}</a:tableStyleId>
              </a:tblPr>
              <a:tblGrid>
                <a:gridCol w="2222357">
                  <a:extLst>
                    <a:ext uri="{9D8B030D-6E8A-4147-A177-3AD203B41FA5}">
                      <a16:colId xmlns:a16="http://schemas.microsoft.com/office/drawing/2014/main" val="20000"/>
                    </a:ext>
                  </a:extLst>
                </a:gridCol>
              </a:tblGrid>
              <a:tr h="268770">
                <a:tc>
                  <a:txBody>
                    <a:bodyPr/>
                    <a:lstStyle/>
                    <a:p>
                      <a:pPr algn="r" fontAlgn="ctr"/>
                      <a:r>
                        <a:rPr lang="en-US" sz="1800" u="none" strike="noStrike" dirty="0">
                          <a:effectLst/>
                          <a:latin typeface="+mn-lt"/>
                        </a:rPr>
                        <a:t>Definitely yes</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3083">
                <a:tc>
                  <a:txBody>
                    <a:bodyPr/>
                    <a:lstStyle/>
                    <a:p>
                      <a:pPr algn="r" fontAlgn="ctr"/>
                      <a:r>
                        <a:rPr lang="en-US" sz="1800" u="none" strike="noStrike" dirty="0">
                          <a:effectLst/>
                          <a:latin typeface="+mn-lt"/>
                        </a:rPr>
                        <a:t>Probably yes</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9871">
                <a:tc>
                  <a:txBody>
                    <a:bodyPr/>
                    <a:lstStyle/>
                    <a:p>
                      <a:pPr algn="r" fontAlgn="b"/>
                      <a:r>
                        <a:rPr lang="en-US" sz="1800" u="none" strike="noStrike" dirty="0">
                          <a:effectLst/>
                          <a:latin typeface="+mn-lt"/>
                        </a:rPr>
                        <a:t>Undecided, lean yes</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770">
                <a:tc>
                  <a:txBody>
                    <a:bodyPr/>
                    <a:lstStyle/>
                    <a:p>
                      <a:pPr algn="r" fontAlgn="b"/>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8039">
                <a:tc>
                  <a:txBody>
                    <a:bodyPr/>
                    <a:lstStyle/>
                    <a:p>
                      <a:pPr algn="r" fontAlgn="ctr"/>
                      <a:r>
                        <a:rPr lang="en-US" sz="1800" u="none" strike="noStrike" dirty="0">
                          <a:effectLst/>
                          <a:latin typeface="+mn-lt"/>
                        </a:rPr>
                        <a:t>Undecided, lean no</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3877">
                <a:tc>
                  <a:txBody>
                    <a:bodyPr/>
                    <a:lstStyle/>
                    <a:p>
                      <a:pPr algn="r" fontAlgn="ctr"/>
                      <a:r>
                        <a:rPr lang="en-US" sz="1800" u="none" strike="noStrike" dirty="0">
                          <a:effectLst/>
                          <a:latin typeface="+mn-lt"/>
                        </a:rPr>
                        <a:t>Probably no</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5878">
                <a:tc>
                  <a:txBody>
                    <a:bodyPr/>
                    <a:lstStyle/>
                    <a:p>
                      <a:pPr algn="r" fontAlgn="b"/>
                      <a:r>
                        <a:rPr lang="en-US" sz="1800" u="none" strike="noStrike" dirty="0">
                          <a:effectLst/>
                          <a:latin typeface="+mn-lt"/>
                        </a:rPr>
                        <a:t>Definitely no</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770">
                <a:tc>
                  <a:txBody>
                    <a:bodyPr/>
                    <a:lstStyle/>
                    <a:p>
                      <a:pPr algn="r" fontAlgn="b"/>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12815">
                <a:tc>
                  <a:txBody>
                    <a:bodyPr/>
                    <a:lstStyle/>
                    <a:p>
                      <a:pPr algn="r" fontAlgn="b"/>
                      <a:r>
                        <a:rPr lang="en-US" sz="1800" u="none" strike="noStrike" dirty="0">
                          <a:effectLst/>
                          <a:latin typeface="+mn-lt"/>
                        </a:rPr>
                        <a:t>Undecided</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6" name="Chart 5">
            <a:extLst>
              <a:ext uri="{FF2B5EF4-FFF2-40B4-BE49-F238E27FC236}">
                <a16:creationId xmlns:a16="http://schemas.microsoft.com/office/drawing/2014/main" id="{858A8A4E-F34A-4143-B01B-F83804110008}"/>
              </a:ext>
            </a:extLst>
          </p:cNvPr>
          <p:cNvGraphicFramePr/>
          <p:nvPr/>
        </p:nvGraphicFramePr>
        <p:xfrm>
          <a:off x="2150429" y="2948147"/>
          <a:ext cx="3020037" cy="36909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8">
            <a:extLst>
              <a:ext uri="{FF2B5EF4-FFF2-40B4-BE49-F238E27FC236}">
                <a16:creationId xmlns:a16="http://schemas.microsoft.com/office/drawing/2014/main" id="{9B541F6E-9444-47D6-BD84-88C6A0FAD2F1}"/>
              </a:ext>
            </a:extLst>
          </p:cNvPr>
          <p:cNvSpPr txBox="1">
            <a:spLocks noChangeArrowheads="1"/>
          </p:cNvSpPr>
          <p:nvPr/>
        </p:nvSpPr>
        <p:spPr bwMode="auto">
          <a:xfrm>
            <a:off x="4372786" y="3231117"/>
            <a:ext cx="1035802" cy="826765"/>
          </a:xfrm>
          <a:prstGeom prst="rect">
            <a:avLst/>
          </a:prstGeom>
          <a:noFill/>
          <a:ln w="9525">
            <a:noFill/>
            <a:miter lim="800000"/>
            <a:headEnd/>
            <a:tailEnd/>
          </a:ln>
        </p:spPr>
        <p:txBody>
          <a:bodyPr wrap="square">
            <a:spAutoFit/>
          </a:bodyPr>
          <a:lstStyle/>
          <a:p>
            <a:pPr algn="ctr">
              <a:lnSpc>
                <a:spcPts val="1900"/>
              </a:lnSpc>
              <a:spcBef>
                <a:spcPct val="50000"/>
              </a:spcBef>
            </a:pPr>
            <a:r>
              <a:rPr lang="en-US" sz="1900" b="1" dirty="0">
                <a:solidFill>
                  <a:schemeClr val="accent1"/>
                </a:solidFill>
              </a:rPr>
              <a:t>Total Yes</a:t>
            </a:r>
            <a:br>
              <a:rPr lang="en-US" sz="1900" b="1" dirty="0">
                <a:solidFill>
                  <a:schemeClr val="accent1"/>
                </a:solidFill>
              </a:rPr>
            </a:br>
            <a:r>
              <a:rPr lang="en-US" sz="1900" b="1" dirty="0">
                <a:solidFill>
                  <a:schemeClr val="accent1"/>
                </a:solidFill>
              </a:rPr>
              <a:t>66%</a:t>
            </a:r>
          </a:p>
        </p:txBody>
      </p:sp>
      <p:sp>
        <p:nvSpPr>
          <p:cNvPr id="12" name="AutoShape 4">
            <a:extLst>
              <a:ext uri="{FF2B5EF4-FFF2-40B4-BE49-F238E27FC236}">
                <a16:creationId xmlns:a16="http://schemas.microsoft.com/office/drawing/2014/main" id="{C43AC0AD-ECF5-4B43-9A27-3A608BE5EBC5}"/>
              </a:ext>
            </a:extLst>
          </p:cNvPr>
          <p:cNvSpPr>
            <a:spLocks/>
          </p:cNvSpPr>
          <p:nvPr/>
        </p:nvSpPr>
        <p:spPr bwMode="auto">
          <a:xfrm>
            <a:off x="4388392" y="3131740"/>
            <a:ext cx="142588" cy="1048160"/>
          </a:xfrm>
          <a:prstGeom prst="rightBracket">
            <a:avLst/>
          </a:prstGeom>
          <a:noFill/>
          <a:ln w="19050">
            <a:solidFill>
              <a:schemeClr val="accent1"/>
            </a:solidFill>
            <a:round/>
            <a:headEnd/>
            <a:tailEnd/>
          </a:ln>
          <a:effectLst/>
        </p:spPr>
        <p:txBody>
          <a:bodyPr wrap="none" anchor="ctr"/>
          <a:lstStyle/>
          <a:p>
            <a:endParaRPr lang="en-US" sz="2000" dirty="0">
              <a:solidFill>
                <a:srgbClr val="1356A5"/>
              </a:solidFill>
            </a:endParaRPr>
          </a:p>
        </p:txBody>
      </p:sp>
      <p:sp>
        <p:nvSpPr>
          <p:cNvPr id="14" name="Text Box 8">
            <a:extLst>
              <a:ext uri="{FF2B5EF4-FFF2-40B4-BE49-F238E27FC236}">
                <a16:creationId xmlns:a16="http://schemas.microsoft.com/office/drawing/2014/main" id="{2EC98A2B-4875-4985-8006-B80E70C45AE6}"/>
              </a:ext>
            </a:extLst>
          </p:cNvPr>
          <p:cNvSpPr txBox="1">
            <a:spLocks noChangeArrowheads="1"/>
          </p:cNvSpPr>
          <p:nvPr/>
        </p:nvSpPr>
        <p:spPr bwMode="auto">
          <a:xfrm>
            <a:off x="3414519" y="4682608"/>
            <a:ext cx="924724" cy="826765"/>
          </a:xfrm>
          <a:prstGeom prst="rect">
            <a:avLst/>
          </a:prstGeom>
          <a:noFill/>
          <a:ln w="9525">
            <a:noFill/>
            <a:miter lim="800000"/>
            <a:headEnd/>
            <a:tailEnd/>
          </a:ln>
        </p:spPr>
        <p:txBody>
          <a:bodyPr wrap="square">
            <a:spAutoFit/>
          </a:bodyPr>
          <a:lstStyle/>
          <a:p>
            <a:pPr algn="ctr">
              <a:lnSpc>
                <a:spcPts val="1900"/>
              </a:lnSpc>
              <a:spcBef>
                <a:spcPct val="50000"/>
              </a:spcBef>
            </a:pPr>
            <a:r>
              <a:rPr lang="en-US" sz="1900" b="1" dirty="0">
                <a:solidFill>
                  <a:schemeClr val="accent4"/>
                </a:solidFill>
              </a:rPr>
              <a:t>Total No</a:t>
            </a:r>
            <a:br>
              <a:rPr lang="en-US" sz="1900" b="1" dirty="0">
                <a:solidFill>
                  <a:schemeClr val="accent4"/>
                </a:solidFill>
              </a:rPr>
            </a:br>
            <a:r>
              <a:rPr lang="en-US" sz="1900" b="1" dirty="0">
                <a:solidFill>
                  <a:schemeClr val="accent4"/>
                </a:solidFill>
              </a:rPr>
              <a:t>25%</a:t>
            </a:r>
          </a:p>
        </p:txBody>
      </p:sp>
      <p:sp>
        <p:nvSpPr>
          <p:cNvPr id="16" name="AutoShape 4">
            <a:extLst>
              <a:ext uri="{FF2B5EF4-FFF2-40B4-BE49-F238E27FC236}">
                <a16:creationId xmlns:a16="http://schemas.microsoft.com/office/drawing/2014/main" id="{D4DE1E93-6958-4200-86D3-0ED6F8782AED}"/>
              </a:ext>
            </a:extLst>
          </p:cNvPr>
          <p:cNvSpPr>
            <a:spLocks/>
          </p:cNvSpPr>
          <p:nvPr/>
        </p:nvSpPr>
        <p:spPr bwMode="auto">
          <a:xfrm>
            <a:off x="3349961" y="4589623"/>
            <a:ext cx="130463" cy="1012736"/>
          </a:xfrm>
          <a:prstGeom prst="rightBracket">
            <a:avLst/>
          </a:prstGeom>
          <a:noFill/>
          <a:ln w="19050">
            <a:solidFill>
              <a:schemeClr val="accent4"/>
            </a:solidFill>
            <a:round/>
            <a:headEnd/>
            <a:tailEnd/>
          </a:ln>
          <a:effectLst/>
        </p:spPr>
        <p:txBody>
          <a:bodyPr wrap="none" anchor="ctr"/>
          <a:lstStyle/>
          <a:p>
            <a:endParaRPr lang="en-US" sz="2000" dirty="0">
              <a:solidFill>
                <a:srgbClr val="1356A5"/>
              </a:solidFill>
            </a:endParaRPr>
          </a:p>
        </p:txBody>
      </p:sp>
    </p:spTree>
    <p:extLst>
      <p:ext uri="{BB962C8B-B14F-4D97-AF65-F5344CB8AC3E}">
        <p14:creationId xmlns:p14="http://schemas.microsoft.com/office/powerpoint/2010/main" val="29074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Voter Support</a:t>
            </a:r>
          </a:p>
        </p:txBody>
      </p:sp>
    </p:spTree>
    <p:extLst>
      <p:ext uri="{BB962C8B-B14F-4D97-AF65-F5344CB8AC3E}">
        <p14:creationId xmlns:p14="http://schemas.microsoft.com/office/powerpoint/2010/main" val="4193168179"/>
      </p:ext>
    </p:extLst>
  </p:cSld>
  <p:clrMapOvr>
    <a:masterClrMapping/>
  </p:clrMapOvr>
</p:sld>
</file>

<file path=ppt/theme/theme1.xml><?xml version="1.0" encoding="utf-8"?>
<a:theme xmlns:a="http://schemas.openxmlformats.org/drawingml/2006/main" name="1_Custom Design">
  <a:themeElements>
    <a:clrScheme name="Custom 51">
      <a:dk1>
        <a:srgbClr val="000000"/>
      </a:dk1>
      <a:lt1>
        <a:srgbClr val="FFFFFF"/>
      </a:lt1>
      <a:dk2>
        <a:srgbClr val="000000"/>
      </a:dk2>
      <a:lt2>
        <a:srgbClr val="7551EE"/>
      </a:lt2>
      <a:accent1>
        <a:srgbClr val="1C085F"/>
      </a:accent1>
      <a:accent2>
        <a:srgbClr val="C3B3F8"/>
      </a:accent2>
      <a:accent3>
        <a:srgbClr val="FFFFFF"/>
      </a:accent3>
      <a:accent4>
        <a:srgbClr val="FF9900"/>
      </a:accent4>
      <a:accent5>
        <a:srgbClr val="FED699"/>
      </a:accent5>
      <a:accent6>
        <a:srgbClr val="A5A5A5"/>
      </a:accent6>
      <a:hlink>
        <a:srgbClr val="CE6E3B"/>
      </a:hlink>
      <a:folHlink>
        <a:srgbClr val="DFA381"/>
      </a:folHlink>
    </a:clrScheme>
    <a:fontScheme name="FM3-5">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12079</TotalTime>
  <Words>1745</Words>
  <Application>Microsoft Office PowerPoint</Application>
  <PresentationFormat>Letter Paper (8.5x11 in)</PresentationFormat>
  <Paragraphs>128</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Courier New</vt:lpstr>
      <vt:lpstr>Tahoma</vt:lpstr>
      <vt:lpstr>Wingdings</vt:lpstr>
      <vt:lpstr>1_Custom Design</vt:lpstr>
      <vt:lpstr>PowerPoint Presentation</vt:lpstr>
      <vt:lpstr>Polling</vt:lpstr>
      <vt:lpstr>PowerPoint Presentation</vt:lpstr>
      <vt:lpstr>Polling Over the Last Three Election Cycles</vt:lpstr>
      <vt:lpstr>The public is paying a high amount of attention to polling…</vt:lpstr>
      <vt:lpstr>…though its trust in the results is very low.</vt:lpstr>
      <vt:lpstr>So What Happened?</vt:lpstr>
      <vt:lpstr>A September poll accurately projected broad and strong voter support for Pre-K 4 SA.</vt:lpstr>
      <vt:lpstr>Patterns of Voter Support</vt:lpstr>
      <vt:lpstr>Early this year, voters nationally ranked expanding ECE as a top priority, on a par with the economy.</vt:lpstr>
      <vt:lpstr>The importance of investing in ECE largely cuts across partisan lines.</vt:lpstr>
      <vt:lpstr>It is most intense among more liberal voters, but also a priority for conservatives.</vt:lpstr>
      <vt:lpstr>The challenge of balancing childcare and work ranks among voters’ top concerns.</vt:lpstr>
      <vt:lpstr>More than half of parents do not feel their current situation is sustainable.</vt:lpstr>
      <vt:lpstr>A majority says that government funding for high-quality early learning should be increased.</vt:lpstr>
      <vt:lpstr>Three in five say that since the pandemic started, they have come to view early learning and childcare as more important.</vt:lpstr>
      <vt:lpstr>Nationally, voters agree that early learning is essential and should be publicly-funded.</vt:lpstr>
      <vt:lpstr>Messaging Supporting Investment in ECE (Ranked in Order of Effectiveness)</vt:lpstr>
      <vt:lpstr>Voters place the most trust in  K-12 teachers, daycare workers, and  other parents of young children.</vt:lpstr>
      <vt:lpstr>Making the Case for Youth Investment Measures: Emerging Themes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FM3</dc:creator>
  <cp:lastModifiedBy>Margaret Brodkin</cp:lastModifiedBy>
  <cp:revision>749</cp:revision>
  <cp:lastPrinted>2020-06-01T20:59:48Z</cp:lastPrinted>
  <dcterms:created xsi:type="dcterms:W3CDTF">2016-08-19T21:38:44Z</dcterms:created>
  <dcterms:modified xsi:type="dcterms:W3CDTF">2020-12-29T22:04:40Z</dcterms:modified>
</cp:coreProperties>
</file>