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ink/ink1.xml" ContentType="application/inkml+xml"/>
  <Override PartName="/ppt/notesSlides/notesSlide3.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8" r:id="rId2"/>
    <p:sldId id="1393" r:id="rId3"/>
    <p:sldId id="1401" r:id="rId4"/>
    <p:sldId id="1395" r:id="rId5"/>
    <p:sldId id="1402" r:id="rId6"/>
    <p:sldId id="1397" r:id="rId7"/>
    <p:sldId id="1398" r:id="rId8"/>
    <p:sldId id="1400" r:id="rId9"/>
    <p:sldId id="1394" r:id="rId10"/>
    <p:sldId id="385" r:id="rId11"/>
    <p:sldId id="1331" r:id="rId12"/>
    <p:sldId id="1335" r:id="rId13"/>
    <p:sldId id="1385" r:id="rId14"/>
    <p:sldId id="802" r:id="rId15"/>
    <p:sldId id="1228" r:id="rId16"/>
    <p:sldId id="1225" r:id="rId17"/>
    <p:sldId id="582" r:id="rId18"/>
    <p:sldId id="583" r:id="rId19"/>
    <p:sldId id="1391" r:id="rId20"/>
    <p:sldId id="1231" r:id="rId21"/>
  </p:sldIdLst>
  <p:sldSz cx="9144000" cy="6858000" type="letter"/>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BB201"/>
    <a:srgbClr val="E8EBE9"/>
    <a:srgbClr val="FF8585"/>
    <a:srgbClr val="FF9900"/>
    <a:srgbClr val="D6EDBD"/>
    <a:srgbClr val="CCFFCC"/>
    <a:srgbClr val="FFCCCC"/>
    <a:srgbClr val="FFE1E1"/>
    <a:srgbClr val="EADC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87" autoAdjust="0"/>
    <p:restoredTop sz="95220" autoAdjust="0"/>
  </p:normalViewPr>
  <p:slideViewPr>
    <p:cSldViewPr snapToGrid="0">
      <p:cViewPr varScale="1">
        <p:scale>
          <a:sx n="82" d="100"/>
          <a:sy n="82" d="100"/>
        </p:scale>
        <p:origin x="1243" y="62"/>
      </p:cViewPr>
      <p:guideLst/>
    </p:cSldViewPr>
  </p:slideViewPr>
  <p:outlineViewPr>
    <p:cViewPr>
      <p:scale>
        <a:sx n="33" d="100"/>
        <a:sy n="33" d="100"/>
      </p:scale>
      <p:origin x="0" y="-62"/>
    </p:cViewPr>
  </p:outlin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78915135608045E-2"/>
          <c:y val="4.8726467331118496E-2"/>
          <c:w val="0.87949568803899514"/>
          <c:h val="0.82200085454434479"/>
        </c:manualLayout>
      </c:layout>
      <c:barChart>
        <c:barDir val="col"/>
        <c:grouping val="stacked"/>
        <c:varyColors val="0"/>
        <c:ser>
          <c:idx val="0"/>
          <c:order val="0"/>
          <c:tx>
            <c:strRef>
              <c:f>Sheet1!$B$1</c:f>
              <c:strCache>
                <c:ptCount val="1"/>
                <c:pt idx="0">
                  <c:v>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June 2006</c:v>
                </c:pt>
                <c:pt idx="1">
                  <c:v>Nov 2006</c:v>
                </c:pt>
                <c:pt idx="2">
                  <c:v>June 2008</c:v>
                </c:pt>
                <c:pt idx="3">
                  <c:v>Nov 2008</c:v>
                </c:pt>
                <c:pt idx="4">
                  <c:v>June 2010</c:v>
                </c:pt>
                <c:pt idx="5">
                  <c:v>Nov 2010</c:v>
                </c:pt>
                <c:pt idx="6">
                  <c:v>June 2012</c:v>
                </c:pt>
                <c:pt idx="7">
                  <c:v>Nov 2012</c:v>
                </c:pt>
                <c:pt idx="8">
                  <c:v>June 2014</c:v>
                </c:pt>
                <c:pt idx="9">
                  <c:v>Nov 2014</c:v>
                </c:pt>
                <c:pt idx="10">
                  <c:v>June 2016</c:v>
                </c:pt>
                <c:pt idx="11">
                  <c:v>Nov 2016</c:v>
                </c:pt>
                <c:pt idx="12">
                  <c:v>June 2018</c:v>
                </c:pt>
                <c:pt idx="13">
                  <c:v>Nov 2018</c:v>
                </c:pt>
                <c:pt idx="14">
                  <c:v>March 2020</c:v>
                </c:pt>
                <c:pt idx="15">
                  <c:v>Nov 2020</c:v>
                </c:pt>
              </c:strCache>
            </c:strRef>
          </c:cat>
          <c:val>
            <c:numRef>
              <c:f>Sheet1!$B$2:$B$17</c:f>
              <c:numCache>
                <c:formatCode>General</c:formatCode>
                <c:ptCount val="16"/>
                <c:pt idx="0">
                  <c:v>56</c:v>
                </c:pt>
                <c:pt idx="1">
                  <c:v>132</c:v>
                </c:pt>
                <c:pt idx="2">
                  <c:v>52</c:v>
                </c:pt>
                <c:pt idx="3">
                  <c:v>177</c:v>
                </c:pt>
                <c:pt idx="4">
                  <c:v>58</c:v>
                </c:pt>
                <c:pt idx="5">
                  <c:v>112</c:v>
                </c:pt>
                <c:pt idx="6">
                  <c:v>58</c:v>
                </c:pt>
                <c:pt idx="7">
                  <c:v>178</c:v>
                </c:pt>
                <c:pt idx="8">
                  <c:v>65</c:v>
                </c:pt>
                <c:pt idx="9">
                  <c:v>191</c:v>
                </c:pt>
                <c:pt idx="10">
                  <c:v>72</c:v>
                </c:pt>
                <c:pt idx="11">
                  <c:v>335</c:v>
                </c:pt>
                <c:pt idx="12">
                  <c:v>85</c:v>
                </c:pt>
                <c:pt idx="13">
                  <c:v>313</c:v>
                </c:pt>
                <c:pt idx="14">
                  <c:v>95</c:v>
                </c:pt>
                <c:pt idx="15">
                  <c:v>195</c:v>
                </c:pt>
              </c:numCache>
            </c:numRef>
          </c:val>
          <c:extLst>
            <c:ext xmlns:c16="http://schemas.microsoft.com/office/drawing/2014/chart" uri="{C3380CC4-5D6E-409C-BE32-E72D297353CC}">
              <c16:uniqueId val="{00000000-C11F-4F5F-A193-23BC25129C71}"/>
            </c:ext>
          </c:extLst>
        </c:ser>
        <c:ser>
          <c:idx val="1"/>
          <c:order val="1"/>
          <c:tx>
            <c:strRef>
              <c:f>Sheet1!$C$1</c:f>
              <c:strCache>
                <c:ptCount val="1"/>
                <c:pt idx="0">
                  <c:v>Fail</c:v>
                </c:pt>
              </c:strCache>
            </c:strRef>
          </c:tx>
          <c:spPr>
            <a:solidFill>
              <a:schemeClr val="accent4"/>
            </a:solidFill>
            <a:ln>
              <a:noFill/>
            </a:ln>
            <a:effectLst/>
          </c:spPr>
          <c:invertIfNegative val="0"/>
          <c:dLbls>
            <c:dLbl>
              <c:idx val="1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11F-4F5F-A193-23BC25129C71}"/>
                </c:ext>
              </c:extLst>
            </c:dLbl>
            <c:spPr>
              <a:noFill/>
              <a:ln>
                <a:noFill/>
              </a:ln>
              <a:effectLst/>
            </c:spPr>
            <c:txPr>
              <a:bodyPr rot="0" spcFirstLastPara="1" vertOverflow="ellipsis" vert="horz" wrap="square" anchor="ctr" anchorCtr="1"/>
              <a:lstStyle/>
              <a:p>
                <a:pPr>
                  <a:defRPr sz="16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June 2006</c:v>
                </c:pt>
                <c:pt idx="1">
                  <c:v>Nov 2006</c:v>
                </c:pt>
                <c:pt idx="2">
                  <c:v>June 2008</c:v>
                </c:pt>
                <c:pt idx="3">
                  <c:v>Nov 2008</c:v>
                </c:pt>
                <c:pt idx="4">
                  <c:v>June 2010</c:v>
                </c:pt>
                <c:pt idx="5">
                  <c:v>Nov 2010</c:v>
                </c:pt>
                <c:pt idx="6">
                  <c:v>June 2012</c:v>
                </c:pt>
                <c:pt idx="7">
                  <c:v>Nov 2012</c:v>
                </c:pt>
                <c:pt idx="8">
                  <c:v>June 2014</c:v>
                </c:pt>
                <c:pt idx="9">
                  <c:v>Nov 2014</c:v>
                </c:pt>
                <c:pt idx="10">
                  <c:v>June 2016</c:v>
                </c:pt>
                <c:pt idx="11">
                  <c:v>Nov 2016</c:v>
                </c:pt>
                <c:pt idx="12">
                  <c:v>June 2018</c:v>
                </c:pt>
                <c:pt idx="13">
                  <c:v>Nov 2018</c:v>
                </c:pt>
                <c:pt idx="14">
                  <c:v>March 2020</c:v>
                </c:pt>
                <c:pt idx="15">
                  <c:v>Nov 2020</c:v>
                </c:pt>
              </c:strCache>
            </c:strRef>
          </c:cat>
          <c:val>
            <c:numRef>
              <c:f>Sheet1!$C$2:$C$17</c:f>
              <c:numCache>
                <c:formatCode>General</c:formatCode>
                <c:ptCount val="16"/>
                <c:pt idx="0">
                  <c:v>47</c:v>
                </c:pt>
                <c:pt idx="1">
                  <c:v>72</c:v>
                </c:pt>
                <c:pt idx="2">
                  <c:v>26</c:v>
                </c:pt>
                <c:pt idx="3">
                  <c:v>56</c:v>
                </c:pt>
                <c:pt idx="4">
                  <c:v>21</c:v>
                </c:pt>
                <c:pt idx="5">
                  <c:v>79</c:v>
                </c:pt>
                <c:pt idx="6">
                  <c:v>29</c:v>
                </c:pt>
                <c:pt idx="7">
                  <c:v>62</c:v>
                </c:pt>
                <c:pt idx="8">
                  <c:v>20</c:v>
                </c:pt>
                <c:pt idx="9">
                  <c:v>77</c:v>
                </c:pt>
                <c:pt idx="10">
                  <c:v>17</c:v>
                </c:pt>
                <c:pt idx="11">
                  <c:v>75</c:v>
                </c:pt>
                <c:pt idx="12">
                  <c:v>26</c:v>
                </c:pt>
                <c:pt idx="13">
                  <c:v>73</c:v>
                </c:pt>
                <c:pt idx="14">
                  <c:v>143</c:v>
                </c:pt>
                <c:pt idx="15">
                  <c:v>65</c:v>
                </c:pt>
              </c:numCache>
            </c:numRef>
          </c:val>
          <c:extLst>
            <c:ext xmlns:c16="http://schemas.microsoft.com/office/drawing/2014/chart" uri="{C3380CC4-5D6E-409C-BE32-E72D297353CC}">
              <c16:uniqueId val="{00000001-C11F-4F5F-A193-23BC25129C71}"/>
            </c:ext>
          </c:extLst>
        </c:ser>
        <c:dLbls>
          <c:showLegendKey val="0"/>
          <c:showVal val="0"/>
          <c:showCatName val="0"/>
          <c:showSerName val="0"/>
          <c:showPercent val="0"/>
          <c:showBubbleSize val="0"/>
        </c:dLbls>
        <c:gapWidth val="25"/>
        <c:overlap val="100"/>
        <c:axId val="481650328"/>
        <c:axId val="481651312"/>
      </c:barChart>
      <c:catAx>
        <c:axId val="481650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1651312"/>
        <c:crosses val="autoZero"/>
        <c:auto val="1"/>
        <c:lblAlgn val="ctr"/>
        <c:lblOffset val="100"/>
        <c:noMultiLvlLbl val="0"/>
      </c:catAx>
      <c:valAx>
        <c:axId val="481651312"/>
        <c:scaling>
          <c:orientation val="minMax"/>
          <c:max val="475"/>
          <c:min val="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solidFill>
                      <a:schemeClr val="tx1"/>
                    </a:solidFill>
                  </a:rPr>
                  <a:t>Number of Measures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816503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8336878426184"/>
          <c:y val="3.4840468313753752E-2"/>
          <c:w val="0.48655067999997492"/>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77A-4CC9-8B27-34C4820620F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477A-4CC9-8B27-34C4820620FB}"/>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77A-4CC9-8B27-34C4820620F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477A-4CC9-8B27-34C4820620FB}"/>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477A-4CC9-8B27-34C4820620FB}"/>
              </c:ext>
            </c:extLst>
          </c:dPt>
          <c:dPt>
            <c:idx val="5"/>
            <c:invertIfNegative val="0"/>
            <c:bubble3D val="0"/>
            <c:spPr>
              <a:solidFill>
                <a:schemeClr val="accent5">
                  <a:lumMod val="25000"/>
                </a:schemeClr>
              </a:solidFill>
              <a:ln>
                <a:noFill/>
              </a:ln>
              <a:effectLst/>
            </c:spPr>
            <c:extLst>
              <c:ext xmlns:c16="http://schemas.microsoft.com/office/drawing/2014/chart" uri="{C3380CC4-5D6E-409C-BE32-E72D297353CC}">
                <c16:uniqueId val="{0000000B-477A-4CC9-8B27-34C4820620FB}"/>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477A-4CC9-8B27-34C482062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Just about always,</c:v>
                </c:pt>
                <c:pt idx="1">
                  <c:v>Most of the time,</c:v>
                </c:pt>
                <c:pt idx="2">
                  <c:v>Only some of the time</c:v>
                </c:pt>
                <c:pt idx="3">
                  <c:v>Hardly ever</c:v>
                </c:pt>
                <c:pt idx="4">
                  <c:v>Don’t know</c:v>
                </c:pt>
              </c:strCache>
            </c:strRef>
          </c:cat>
          <c:val>
            <c:numRef>
              <c:f>Sheet1!$B$2:$B$6</c:f>
              <c:numCache>
                <c:formatCode>0%</c:formatCode>
                <c:ptCount val="5"/>
                <c:pt idx="0">
                  <c:v>0.03</c:v>
                </c:pt>
                <c:pt idx="1">
                  <c:v>0.26</c:v>
                </c:pt>
                <c:pt idx="2">
                  <c:v>0.44</c:v>
                </c:pt>
                <c:pt idx="3">
                  <c:v>0.24</c:v>
                </c:pt>
                <c:pt idx="4">
                  <c:v>0.03</c:v>
                </c:pt>
              </c:numCache>
            </c:numRef>
          </c:val>
          <c:extLst>
            <c:ext xmlns:c16="http://schemas.microsoft.com/office/drawing/2014/chart" uri="{C3380CC4-5D6E-409C-BE32-E72D297353CC}">
              <c16:uniqueId val="{0000000E-477A-4CC9-8B27-34C4820620FB}"/>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1"/>
        <c:axPos val="l"/>
        <c:numFmt formatCode="General" sourceLinked="1"/>
        <c:majorTickMark val="none"/>
        <c:minorTickMark val="none"/>
        <c:tickLblPos val="nextTo"/>
        <c:crossAx val="249318816"/>
        <c:crosses val="autoZero"/>
        <c:auto val="1"/>
        <c:lblAlgn val="ctr"/>
        <c:lblOffset val="2"/>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90319006420762"/>
          <c:y val="8.1531729028518893E-2"/>
          <c:w val="0.55188621964697471"/>
          <c:h val="0.85175024853310921"/>
        </c:manualLayout>
      </c:layout>
      <c:barChart>
        <c:barDir val="bar"/>
        <c:grouping val="stacked"/>
        <c:varyColors val="0"/>
        <c:ser>
          <c:idx val="0"/>
          <c:order val="0"/>
          <c:tx>
            <c:strRef>
              <c:f>Sheet1!$B$1</c:f>
              <c:strCache>
                <c:ptCount val="1"/>
                <c:pt idx="0">
                  <c:v>Pass</c:v>
                </c:pt>
              </c:strCache>
            </c:strRef>
          </c:tx>
          <c:spPr>
            <a:solidFill>
              <a:schemeClr val="accent1"/>
            </a:solidFill>
            <a:ln>
              <a:noFill/>
            </a:ln>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9F-43CE-BD87-56EAB3F60016}"/>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39F-43CE-BD87-56EAB3F60016}"/>
                </c:ext>
              </c:extLst>
            </c:dLbl>
            <c:dLbl>
              <c:idx val="9"/>
              <c:delete val="1"/>
              <c:extLst>
                <c:ext xmlns:c15="http://schemas.microsoft.com/office/drawing/2012/chart" uri="{CE6537A1-D6FC-4f65-9D91-7224C49458BB}"/>
                <c:ext xmlns:c16="http://schemas.microsoft.com/office/drawing/2014/chart" uri="{C3380CC4-5D6E-409C-BE32-E72D297353CC}">
                  <c16:uniqueId val="{00000005-539F-43CE-BD87-56EAB3F60016}"/>
                </c:ext>
              </c:extLst>
            </c:dLbl>
            <c:dLbl>
              <c:idx val="10"/>
              <c:delete val="1"/>
              <c:extLst>
                <c:ext xmlns:c15="http://schemas.microsoft.com/office/drawing/2012/chart" uri="{CE6537A1-D6FC-4f65-9D91-7224C49458BB}"/>
                <c:ext xmlns:c16="http://schemas.microsoft.com/office/drawing/2014/chart" uri="{C3380CC4-5D6E-409C-BE32-E72D297353CC}">
                  <c16:uniqueId val="{00000006-539F-43CE-BD87-56EAB3F60016}"/>
                </c:ext>
              </c:extLst>
            </c:dLbl>
            <c:dLbl>
              <c:idx val="11"/>
              <c:delete val="1"/>
              <c:extLst>
                <c:ext xmlns:c15="http://schemas.microsoft.com/office/drawing/2012/chart" uri="{CE6537A1-D6FC-4f65-9D91-7224C49458BB}"/>
                <c:ext xmlns:c16="http://schemas.microsoft.com/office/drawing/2014/chart" uri="{C3380CC4-5D6E-409C-BE32-E72D297353CC}">
                  <c16:uniqueId val="{00000007-539F-43CE-BD87-56EAB3F60016}"/>
                </c:ext>
              </c:extLst>
            </c:dLbl>
            <c:dLbl>
              <c:idx val="12"/>
              <c:delete val="1"/>
              <c:extLst>
                <c:ext xmlns:c15="http://schemas.microsoft.com/office/drawing/2012/chart" uri="{CE6537A1-D6FC-4f65-9D91-7224C49458BB}"/>
                <c:ext xmlns:c16="http://schemas.microsoft.com/office/drawing/2014/chart" uri="{C3380CC4-5D6E-409C-BE32-E72D297353CC}">
                  <c16:uniqueId val="{00000008-539F-43CE-BD87-56EAB3F60016}"/>
                </c:ext>
              </c:extLst>
            </c:dLbl>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Sales Tax</c:v>
                </c:pt>
                <c:pt idx="1">
                  <c:v>City/SpD. Parcel Tax 2/3</c:v>
                </c:pt>
                <c:pt idx="2">
                  <c:v>Cannabis Tax</c:v>
                </c:pt>
                <c:pt idx="3">
                  <c:v>Lodging Tax (TOT)</c:v>
                </c:pt>
                <c:pt idx="4">
                  <c:v>Utility Users Tax</c:v>
                </c:pt>
                <c:pt idx="5">
                  <c:v>Sales Tax 2/3</c:v>
                </c:pt>
                <c:pt idx="6">
                  <c:v>Busn. Lic. Tax - Other</c:v>
                </c:pt>
                <c:pt idx="7">
                  <c:v>Property Transfer Tax</c:v>
                </c:pt>
                <c:pt idx="8">
                  <c:v>G.O. Bond 2/3</c:v>
                </c:pt>
                <c:pt idx="9">
                  <c:v>Lodging Tax (TOT) 2/3</c:v>
                </c:pt>
                <c:pt idx="10">
                  <c:v>Utility Transfer</c:v>
                </c:pt>
                <c:pt idx="11">
                  <c:v>Admissions Tax 2/3</c:v>
                </c:pt>
                <c:pt idx="12">
                  <c:v>Cannabis Tax 2/3</c:v>
                </c:pt>
              </c:strCache>
            </c:strRef>
          </c:cat>
          <c:val>
            <c:numRef>
              <c:f>Sheet1!$B$2:$B$14</c:f>
              <c:numCache>
                <c:formatCode>General</c:formatCode>
                <c:ptCount val="13"/>
                <c:pt idx="0">
                  <c:v>60</c:v>
                </c:pt>
                <c:pt idx="1">
                  <c:v>14</c:v>
                </c:pt>
                <c:pt idx="2">
                  <c:v>24</c:v>
                </c:pt>
                <c:pt idx="3">
                  <c:v>14</c:v>
                </c:pt>
                <c:pt idx="4">
                  <c:v>6</c:v>
                </c:pt>
                <c:pt idx="5">
                  <c:v>4</c:v>
                </c:pt>
                <c:pt idx="6">
                  <c:v>6</c:v>
                </c:pt>
                <c:pt idx="7">
                  <c:v>5</c:v>
                </c:pt>
                <c:pt idx="8">
                  <c:v>4</c:v>
                </c:pt>
                <c:pt idx="9">
                  <c:v>1</c:v>
                </c:pt>
                <c:pt idx="10">
                  <c:v>1</c:v>
                </c:pt>
                <c:pt idx="11">
                  <c:v>1</c:v>
                </c:pt>
                <c:pt idx="12">
                  <c:v>0</c:v>
                </c:pt>
              </c:numCache>
            </c:numRef>
          </c:val>
          <c:extLst>
            <c:ext xmlns:c16="http://schemas.microsoft.com/office/drawing/2014/chart" uri="{C3380CC4-5D6E-409C-BE32-E72D297353CC}">
              <c16:uniqueId val="{00000000-539F-43CE-BD87-56EAB3F60016}"/>
            </c:ext>
          </c:extLst>
        </c:ser>
        <c:ser>
          <c:idx val="1"/>
          <c:order val="1"/>
          <c:tx>
            <c:strRef>
              <c:f>Sheet1!$C$1</c:f>
              <c:strCache>
                <c:ptCount val="1"/>
                <c:pt idx="0">
                  <c:v>Fail</c:v>
                </c:pt>
              </c:strCache>
            </c:strRef>
          </c:tx>
          <c:spPr>
            <a:solidFill>
              <a:schemeClr val="accent4"/>
            </a:solidFill>
            <a:ln w="9525">
              <a:no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39F-43CE-BD87-56EAB3F60016}"/>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39F-43CE-BD87-56EAB3F60016}"/>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6E-41C9-9326-1C614C67BDC9}"/>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39F-43CE-BD87-56EAB3F60016}"/>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6E-41C9-9326-1C614C67BDC9}"/>
                </c:ext>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Sheet1!$A$2:$A$14</c:f>
              <c:strCache>
                <c:ptCount val="13"/>
                <c:pt idx="0">
                  <c:v>Sales Tax</c:v>
                </c:pt>
                <c:pt idx="1">
                  <c:v>City/SpD. Parcel Tax 2/3</c:v>
                </c:pt>
                <c:pt idx="2">
                  <c:v>Cannabis Tax</c:v>
                </c:pt>
                <c:pt idx="3">
                  <c:v>Lodging Tax (TOT)</c:v>
                </c:pt>
                <c:pt idx="4">
                  <c:v>Utility Users Tax</c:v>
                </c:pt>
                <c:pt idx="5">
                  <c:v>Sales Tax 2/3</c:v>
                </c:pt>
                <c:pt idx="6">
                  <c:v>Busn. Lic. Tax - Other</c:v>
                </c:pt>
                <c:pt idx="7">
                  <c:v>Property Transfer Tax</c:v>
                </c:pt>
                <c:pt idx="8">
                  <c:v>G.O. Bond 2/3</c:v>
                </c:pt>
                <c:pt idx="9">
                  <c:v>Lodging Tax (TOT) 2/3</c:v>
                </c:pt>
                <c:pt idx="10">
                  <c:v>Utility Transfer</c:v>
                </c:pt>
                <c:pt idx="11">
                  <c:v>Admissions Tax 2/3</c:v>
                </c:pt>
                <c:pt idx="12">
                  <c:v>Cannabis Tax 2/3</c:v>
                </c:pt>
              </c:strCache>
            </c:strRef>
          </c:cat>
          <c:val>
            <c:numRef>
              <c:f>Sheet1!$C$2:$C$14</c:f>
              <c:numCache>
                <c:formatCode>General</c:formatCode>
                <c:ptCount val="13"/>
                <c:pt idx="0">
                  <c:v>11</c:v>
                </c:pt>
                <c:pt idx="1">
                  <c:v>16</c:v>
                </c:pt>
                <c:pt idx="2">
                  <c:v>2</c:v>
                </c:pt>
                <c:pt idx="3">
                  <c:v>4</c:v>
                </c:pt>
                <c:pt idx="4">
                  <c:v>5</c:v>
                </c:pt>
                <c:pt idx="5">
                  <c:v>4</c:v>
                </c:pt>
                <c:pt idx="6">
                  <c:v>1</c:v>
                </c:pt>
                <c:pt idx="7">
                  <c:v>1</c:v>
                </c:pt>
                <c:pt idx="8">
                  <c:v>1</c:v>
                </c:pt>
                <c:pt idx="9">
                  <c:v>1</c:v>
                </c:pt>
                <c:pt idx="10">
                  <c:v>0</c:v>
                </c:pt>
                <c:pt idx="11">
                  <c:v>0</c:v>
                </c:pt>
                <c:pt idx="12">
                  <c:v>1</c:v>
                </c:pt>
              </c:numCache>
            </c:numRef>
          </c:val>
          <c:extLst>
            <c:ext xmlns:c16="http://schemas.microsoft.com/office/drawing/2014/chart" uri="{C3380CC4-5D6E-409C-BE32-E72D297353CC}">
              <c16:uniqueId val="{00000001-539F-43CE-BD87-56EAB3F60016}"/>
            </c:ext>
          </c:extLst>
        </c:ser>
        <c:dLbls>
          <c:dLblPos val="ctr"/>
          <c:showLegendKey val="0"/>
          <c:showVal val="1"/>
          <c:showCatName val="0"/>
          <c:showSerName val="0"/>
          <c:showPercent val="0"/>
          <c:showBubbleSize val="0"/>
        </c:dLbls>
        <c:gapWidth val="1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800"/>
            </a:pPr>
            <a:endParaRPr lang="en-US"/>
          </a:p>
        </c:txPr>
        <c:crossAx val="337593176"/>
        <c:crosses val="autoZero"/>
        <c:auto val="1"/>
        <c:lblAlgn val="ctr"/>
        <c:lblOffset val="5"/>
        <c:noMultiLvlLbl val="0"/>
      </c:catAx>
      <c:valAx>
        <c:axId val="337593176"/>
        <c:scaling>
          <c:orientation val="minMax"/>
          <c:min val="0"/>
        </c:scaling>
        <c:delete val="1"/>
        <c:axPos val="b"/>
        <c:numFmt formatCode="General" sourceLinked="1"/>
        <c:majorTickMark val="out"/>
        <c:minorTickMark val="none"/>
        <c:tickLblPos val="nextTo"/>
        <c:crossAx val="337592784"/>
        <c:crosses val="max"/>
        <c:crossBetween val="between"/>
        <c:majorUnit val="0.15000000000000002"/>
      </c:valAx>
    </c:plotArea>
    <c:legend>
      <c:legendPos val="t"/>
      <c:layout>
        <c:manualLayout>
          <c:xMode val="edge"/>
          <c:yMode val="edge"/>
          <c:x val="0.60140133041139998"/>
          <c:y val="1.4711307956906294E-2"/>
          <c:w val="0.1272341697483407"/>
          <c:h val="5.5018120362758834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58794156446252"/>
          <c:y val="6.6052582042979605E-2"/>
          <c:w val="0.53424027762046389"/>
          <c:h val="0.93093650804213723"/>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The economic impacts of the coronavirus pandemic</c:v>
                </c:pt>
                <c:pt idx="1">
                  <c:v>The challenge parents face balancing childcare and work responsibilities during the pandemic</c:v>
                </c:pt>
                <c:pt idx="2">
                  <c:v>The health impacts of the
coronavirus pandemic</c:v>
                </c:pt>
                <c:pt idx="3">
                  <c:v>The cost of housing</c:v>
                </c:pt>
                <c:pt idx="4">
                  <c:v>The economy and jobs</c:v>
                </c:pt>
                <c:pt idx="5">
                  <c:v>The cost of living</c:v>
                </c:pt>
              </c:strCache>
            </c:strRef>
          </c:cat>
          <c:val>
            <c:numRef>
              <c:f>Sheet1!$B$2:$B$7</c:f>
              <c:numCache>
                <c:formatCode>0%</c:formatCode>
                <c:ptCount val="6"/>
                <c:pt idx="0">
                  <c:v>0.45</c:v>
                </c:pt>
                <c:pt idx="1">
                  <c:v>0.32</c:v>
                </c:pt>
                <c:pt idx="2">
                  <c:v>0.31</c:v>
                </c:pt>
                <c:pt idx="3">
                  <c:v>0.32</c:v>
                </c:pt>
                <c:pt idx="4">
                  <c:v>0.28999999999999998</c:v>
                </c:pt>
                <c:pt idx="5">
                  <c:v>0.24</c:v>
                </c:pt>
              </c:numCache>
            </c:numRef>
          </c:val>
          <c:extLst>
            <c:ext xmlns:c16="http://schemas.microsoft.com/office/drawing/2014/chart" uri="{C3380CC4-5D6E-409C-BE32-E72D297353CC}">
              <c16:uniqueId val="{00000000-83AA-4124-BA4B-1707C4CC7E75}"/>
            </c:ext>
          </c:extLst>
        </c:ser>
        <c:ser>
          <c:idx val="1"/>
          <c:order val="1"/>
          <c:tx>
            <c:strRef>
              <c:f>Sheet1!$C$1</c:f>
              <c:strCache>
                <c:ptCount val="1"/>
                <c:pt idx="0">
                  <c:v>Very Ser. Prob.</c:v>
                </c:pt>
              </c:strCache>
            </c:strRef>
          </c:tx>
          <c:spPr>
            <a:solidFill>
              <a:schemeClr val="accent5"/>
            </a:solidFill>
            <a:ln w="9525">
              <a:noFill/>
            </a:ln>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The economic impacts of the coronavirus pandemic</c:v>
                </c:pt>
                <c:pt idx="1">
                  <c:v>The challenge parents face balancing childcare and work responsibilities during the pandemic</c:v>
                </c:pt>
                <c:pt idx="2">
                  <c:v>The health impacts of the
coronavirus pandemic</c:v>
                </c:pt>
                <c:pt idx="3">
                  <c:v>The cost of housing</c:v>
                </c:pt>
                <c:pt idx="4">
                  <c:v>The economy and jobs</c:v>
                </c:pt>
                <c:pt idx="5">
                  <c:v>The cost of living</c:v>
                </c:pt>
              </c:strCache>
            </c:strRef>
          </c:cat>
          <c:val>
            <c:numRef>
              <c:f>Sheet1!$C$2:$C$7</c:f>
              <c:numCache>
                <c:formatCode>0%</c:formatCode>
                <c:ptCount val="6"/>
                <c:pt idx="0">
                  <c:v>0.42</c:v>
                </c:pt>
                <c:pt idx="1">
                  <c:v>0.39</c:v>
                </c:pt>
                <c:pt idx="2">
                  <c:v>0.35</c:v>
                </c:pt>
                <c:pt idx="3">
                  <c:v>0.33</c:v>
                </c:pt>
                <c:pt idx="4">
                  <c:v>0.35</c:v>
                </c:pt>
                <c:pt idx="5">
                  <c:v>0.36</c:v>
                </c:pt>
              </c:numCache>
            </c:numRef>
          </c:val>
          <c:extLst>
            <c:ext xmlns:c16="http://schemas.microsoft.com/office/drawing/2014/chart" uri="{C3380CC4-5D6E-409C-BE32-E72D297353CC}">
              <c16:uniqueId val="{00000006-3189-49B6-9C6A-312EEFBA405F}"/>
            </c:ext>
          </c:extLst>
        </c:ser>
        <c:ser>
          <c:idx val="2"/>
          <c:order val="2"/>
          <c:tx>
            <c:strRef>
              <c:f>Sheet1!$D$1</c:f>
              <c:strCache>
                <c:ptCount val="1"/>
                <c:pt idx="0">
                  <c:v>Smwt. Ser. Prob.</c:v>
                </c:pt>
              </c:strCache>
            </c:strRef>
          </c:tx>
          <c:spPr>
            <a:solidFill>
              <a:schemeClr val="accent5">
                <a:lumMod val="40000"/>
                <a:lumOff val="60000"/>
              </a:schemeClr>
            </a:solidFill>
            <a:ln>
              <a:noFill/>
            </a:ln>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The economic impacts of the coronavirus pandemic</c:v>
                </c:pt>
                <c:pt idx="1">
                  <c:v>The challenge parents face balancing childcare and work responsibilities during the pandemic</c:v>
                </c:pt>
                <c:pt idx="2">
                  <c:v>The health impacts of the
coronavirus pandemic</c:v>
                </c:pt>
                <c:pt idx="3">
                  <c:v>The cost of housing</c:v>
                </c:pt>
                <c:pt idx="4">
                  <c:v>The economy and jobs</c:v>
                </c:pt>
                <c:pt idx="5">
                  <c:v>The cost of living</c:v>
                </c:pt>
              </c:strCache>
            </c:strRef>
          </c:cat>
          <c:val>
            <c:numRef>
              <c:f>Sheet1!$D$2:$D$7</c:f>
              <c:numCache>
                <c:formatCode>0%</c:formatCode>
                <c:ptCount val="6"/>
                <c:pt idx="0">
                  <c:v>0.1</c:v>
                </c:pt>
                <c:pt idx="1">
                  <c:v>0.18</c:v>
                </c:pt>
                <c:pt idx="2">
                  <c:v>0.2</c:v>
                </c:pt>
                <c:pt idx="3">
                  <c:v>0.26</c:v>
                </c:pt>
                <c:pt idx="4">
                  <c:v>0.26</c:v>
                </c:pt>
                <c:pt idx="5">
                  <c:v>0.3</c:v>
                </c:pt>
              </c:numCache>
            </c:numRef>
          </c:val>
          <c:extLst>
            <c:ext xmlns:c16="http://schemas.microsoft.com/office/drawing/2014/chart" uri="{C3380CC4-5D6E-409C-BE32-E72D297353CC}">
              <c16:uniqueId val="{0000000B-3189-49B6-9C6A-312EEFBA405F}"/>
            </c:ext>
          </c:extLst>
        </c:ser>
        <c:ser>
          <c:idx val="3"/>
          <c:order val="3"/>
          <c:tx>
            <c:strRef>
              <c:f>Sheet1!$E$1</c:f>
              <c:strCache>
                <c:ptCount val="1"/>
                <c:pt idx="0">
                  <c:v>Not a Ser. Prob.</c:v>
                </c:pt>
              </c:strCache>
            </c:strRef>
          </c:tx>
          <c:spPr>
            <a:solidFill>
              <a:schemeClr val="accent1"/>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755B-4F0E-A9DA-088E4ECF2CD0}"/>
                </c:ext>
              </c:extLst>
            </c:dLbl>
            <c:dLbl>
              <c:idx val="1"/>
              <c:spPr>
                <a:noFill/>
                <a:ln>
                  <a:noFill/>
                </a:ln>
                <a:effectLst/>
              </c:spPr>
              <c:txPr>
                <a:bodyPr wrap="square" lIns="38100" tIns="19050" rIns="38100" bIns="19050" anchor="ctr">
                  <a:spAutoFit/>
                </a:bodyPr>
                <a:lstStyle/>
                <a:p>
                  <a:pPr>
                    <a:defRPr sz="15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55B-4F0E-A9DA-088E4ECF2CD0}"/>
                </c:ext>
              </c:extLst>
            </c:dLbl>
            <c:dLbl>
              <c:idx val="3"/>
              <c:spPr>
                <a:noFill/>
                <a:ln>
                  <a:noFill/>
                </a:ln>
                <a:effectLst/>
              </c:spPr>
              <c:txPr>
                <a:bodyPr wrap="square" lIns="38100" tIns="19050" rIns="38100" bIns="19050" anchor="ctr">
                  <a:spAutoFit/>
                </a:bodyPr>
                <a:lstStyle/>
                <a:p>
                  <a:pPr>
                    <a:defRPr sz="15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55B-4F0E-A9DA-088E4ECF2CD0}"/>
                </c:ext>
              </c:extLst>
            </c:dLbl>
            <c:spPr>
              <a:noFill/>
              <a:ln>
                <a:noFill/>
              </a:ln>
              <a:effectLst/>
            </c:spPr>
            <c:txPr>
              <a:bodyPr wrap="square" lIns="38100" tIns="19050" rIns="38100" bIns="19050" anchor="ctr">
                <a:spAutoFit/>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The economic impacts of the coronavirus pandemic</c:v>
                </c:pt>
                <c:pt idx="1">
                  <c:v>The challenge parents face balancing childcare and work responsibilities during the pandemic</c:v>
                </c:pt>
                <c:pt idx="2">
                  <c:v>The health impacts of the
coronavirus pandemic</c:v>
                </c:pt>
                <c:pt idx="3">
                  <c:v>The cost of housing</c:v>
                </c:pt>
                <c:pt idx="4">
                  <c:v>The economy and jobs</c:v>
                </c:pt>
                <c:pt idx="5">
                  <c:v>The cost of living</c:v>
                </c:pt>
              </c:strCache>
            </c:strRef>
          </c:cat>
          <c:val>
            <c:numRef>
              <c:f>Sheet1!$E$2:$E$7</c:f>
              <c:numCache>
                <c:formatCode>0%</c:formatCode>
                <c:ptCount val="6"/>
                <c:pt idx="0">
                  <c:v>0.03</c:v>
                </c:pt>
                <c:pt idx="1">
                  <c:v>0.06</c:v>
                </c:pt>
                <c:pt idx="2">
                  <c:v>0.11</c:v>
                </c:pt>
                <c:pt idx="3">
                  <c:v>0.06</c:v>
                </c:pt>
                <c:pt idx="4">
                  <c:v>0.08</c:v>
                </c:pt>
                <c:pt idx="5">
                  <c:v>0.08</c:v>
                </c:pt>
              </c:numCache>
            </c:numRef>
          </c:val>
          <c:extLst>
            <c:ext xmlns:c16="http://schemas.microsoft.com/office/drawing/2014/chart" uri="{C3380CC4-5D6E-409C-BE32-E72D297353CC}">
              <c16:uniqueId val="{0000000C-3189-49B6-9C6A-312EEFBA405F}"/>
            </c:ext>
          </c:extLst>
        </c:ser>
        <c:ser>
          <c:idx val="4"/>
          <c:order val="4"/>
          <c:tx>
            <c:strRef>
              <c:f>Sheet1!$F$1</c:f>
              <c:strCache>
                <c:ptCount val="1"/>
                <c:pt idx="0">
                  <c:v>Don't Know</c:v>
                </c:pt>
              </c:strCache>
            </c:strRef>
          </c:tx>
          <c:spPr>
            <a:solidFill>
              <a:schemeClr val="accent6"/>
            </a:solidFill>
            <a:ln>
              <a:noFill/>
            </a:ln>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5B-4F0E-A9DA-088E4ECF2CD0}"/>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The economic impacts of the coronavirus pandemic</c:v>
                </c:pt>
                <c:pt idx="1">
                  <c:v>The challenge parents face balancing childcare and work responsibilities during the pandemic</c:v>
                </c:pt>
                <c:pt idx="2">
                  <c:v>The health impacts of the
coronavirus pandemic</c:v>
                </c:pt>
                <c:pt idx="3">
                  <c:v>The cost of housing</c:v>
                </c:pt>
                <c:pt idx="4">
                  <c:v>The economy and jobs</c:v>
                </c:pt>
                <c:pt idx="5">
                  <c:v>The cost of living</c:v>
                </c:pt>
              </c:strCache>
            </c:strRef>
          </c:cat>
          <c:val>
            <c:numRef>
              <c:f>Sheet1!$F$2:$F$7</c:f>
              <c:numCache>
                <c:formatCode>0%</c:formatCode>
                <c:ptCount val="6"/>
                <c:pt idx="0">
                  <c:v>0.01</c:v>
                </c:pt>
                <c:pt idx="1">
                  <c:v>0.05</c:v>
                </c:pt>
                <c:pt idx="2">
                  <c:v>0.02</c:v>
                </c:pt>
                <c:pt idx="3">
                  <c:v>0.03</c:v>
                </c:pt>
                <c:pt idx="4">
                  <c:v>0.01</c:v>
                </c:pt>
                <c:pt idx="5">
                  <c:v>0.02</c:v>
                </c:pt>
              </c:numCache>
            </c:numRef>
          </c:val>
          <c:extLst>
            <c:ext xmlns:c16="http://schemas.microsoft.com/office/drawing/2014/chart" uri="{C3380CC4-5D6E-409C-BE32-E72D297353CC}">
              <c16:uniqueId val="{0000000D-3189-49B6-9C6A-312EEFBA405F}"/>
            </c:ext>
          </c:extLst>
        </c:ser>
        <c:dLbls>
          <c:showLegendKey val="0"/>
          <c:showVal val="1"/>
          <c:showCatName val="0"/>
          <c:showSerName val="0"/>
          <c:showPercent val="0"/>
          <c:showBubbleSize val="0"/>
        </c:dLbls>
        <c:gapWidth val="60"/>
        <c:overlap val="100"/>
        <c:axId val="248961216"/>
        <c:axId val="248961608"/>
      </c:barChart>
      <c:catAx>
        <c:axId val="248961216"/>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800"/>
            </a:pPr>
            <a:endParaRPr lang="en-US"/>
          </a:p>
        </c:txPr>
        <c:crossAx val="248961608"/>
        <c:crosses val="autoZero"/>
        <c:auto val="1"/>
        <c:lblAlgn val="ctr"/>
        <c:lblOffset val="2"/>
        <c:noMultiLvlLbl val="0"/>
      </c:catAx>
      <c:valAx>
        <c:axId val="248961608"/>
        <c:scaling>
          <c:orientation val="minMax"/>
          <c:max val="1"/>
          <c:min val="0"/>
        </c:scaling>
        <c:delete val="1"/>
        <c:axPos val="b"/>
        <c:numFmt formatCode="0%" sourceLinked="1"/>
        <c:majorTickMark val="out"/>
        <c:minorTickMark val="none"/>
        <c:tickLblPos val="nextTo"/>
        <c:crossAx val="248961216"/>
        <c:crosses val="max"/>
        <c:crossBetween val="between"/>
        <c:majorUnit val="0.2"/>
      </c:valAx>
    </c:plotArea>
    <c:legend>
      <c:legendPos val="t"/>
      <c:layout>
        <c:manualLayout>
          <c:xMode val="edge"/>
          <c:yMode val="edge"/>
          <c:x val="0.2945861391985729"/>
          <c:y val="1.1406428533399952E-2"/>
          <c:w val="0.68526892420857533"/>
          <c:h val="6.665118950597312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9550711078934"/>
          <c:y val="2.8548094069623928E-2"/>
          <c:w val="0.49650006890227022"/>
          <c:h val="0.93283298298899675"/>
        </c:manualLayout>
      </c:layout>
      <c:barChart>
        <c:barDir val="bar"/>
        <c:grouping val="clustered"/>
        <c:varyColors val="0"/>
        <c:ser>
          <c:idx val="0"/>
          <c:order val="0"/>
          <c:tx>
            <c:strRef>
              <c:f>Sheet1!$B$1</c:f>
              <c:strCache>
                <c:ptCount val="1"/>
                <c:pt idx="0">
                  <c:v>Q10</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106-4DD4-99B1-6BB5DA2295FA}"/>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C106-4DD4-99B1-6BB5DA2295FA}"/>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D-CC1A-4826-A177-033BF6B11B2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Will work for the long-term</c:v>
                </c:pt>
                <c:pt idx="1">
                  <c:v>Will work only for the short-term</c:v>
                </c:pt>
                <c:pt idx="2">
                  <c:v>Is not working well now</c:v>
                </c:pt>
                <c:pt idx="3">
                  <c:v>Don’t know</c:v>
                </c:pt>
              </c:strCache>
            </c:strRef>
          </c:cat>
          <c:val>
            <c:numRef>
              <c:f>Sheet1!$B$2:$B$5</c:f>
              <c:numCache>
                <c:formatCode>0%</c:formatCode>
                <c:ptCount val="4"/>
                <c:pt idx="0">
                  <c:v>0.44</c:v>
                </c:pt>
                <c:pt idx="1">
                  <c:v>0.37</c:v>
                </c:pt>
                <c:pt idx="2">
                  <c:v>0.16</c:v>
                </c:pt>
                <c:pt idx="3">
                  <c:v>0.03</c:v>
                </c:pt>
              </c:numCache>
            </c:numRef>
          </c:val>
          <c:extLs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10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36500950603639"/>
          <c:y val="1.8928849302600161E-2"/>
          <c:w val="0.61504398547527606"/>
          <c:h val="0.91053962000358313"/>
        </c:manualLayout>
      </c:layout>
      <c:barChart>
        <c:barDir val="bar"/>
        <c:grouping val="clustered"/>
        <c:varyColors val="0"/>
        <c:ser>
          <c:idx val="0"/>
          <c:order val="0"/>
          <c:tx>
            <c:strRef>
              <c:f>Sheet1!$B$1</c:f>
              <c:strCache>
                <c:ptCount val="1"/>
                <c:pt idx="0">
                  <c:v>Column2</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3118-43D8-9355-6A4FA0B5CEEB}"/>
              </c:ext>
            </c:extLst>
          </c:dPt>
          <c:dPt>
            <c:idx val="1"/>
            <c:invertIfNegative val="0"/>
            <c:bubble3D val="0"/>
            <c:extLst>
              <c:ext xmlns:c16="http://schemas.microsoft.com/office/drawing/2014/chart" uri="{C3380CC4-5D6E-409C-BE32-E72D297353CC}">
                <c16:uniqueId val="{00000002-3118-43D8-9355-6A4FA0B5CEEB}"/>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3118-43D8-9355-6A4FA0B5CEEB}"/>
              </c:ext>
            </c:extLst>
          </c:dPt>
          <c:dPt>
            <c:idx val="3"/>
            <c:invertIfNegative val="0"/>
            <c:bubble3D val="0"/>
            <c:spPr>
              <a:solidFill>
                <a:schemeClr val="accent6">
                  <a:lumMod val="50000"/>
                </a:schemeClr>
              </a:solidFill>
              <a:ln>
                <a:noFill/>
              </a:ln>
            </c:spPr>
            <c:extLst>
              <c:ext xmlns:c16="http://schemas.microsoft.com/office/drawing/2014/chart" uri="{C3380CC4-5D6E-409C-BE32-E72D297353CC}">
                <c16:uniqueId val="{00000006-3118-43D8-9355-6A4FA0B5CEEB}"/>
              </c:ext>
            </c:extLst>
          </c:dPt>
          <c:dPt>
            <c:idx val="4"/>
            <c:invertIfNegative val="0"/>
            <c:bubble3D val="0"/>
            <c:spPr>
              <a:solidFill>
                <a:schemeClr val="accent4"/>
              </a:solidFill>
              <a:ln>
                <a:noFill/>
              </a:ln>
            </c:spPr>
            <c:extLst>
              <c:ext xmlns:c16="http://schemas.microsoft.com/office/drawing/2014/chart" uri="{C3380CC4-5D6E-409C-BE32-E72D297353CC}">
                <c16:uniqueId val="{00000008-3118-43D8-9355-6A4FA0B5CEEB}"/>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3118-43D8-9355-6A4FA0B5CEEB}"/>
              </c:ext>
            </c:extLst>
          </c:dPt>
          <c:dPt>
            <c:idx val="6"/>
            <c:invertIfNegative val="0"/>
            <c:bubble3D val="0"/>
            <c:spPr>
              <a:solidFill>
                <a:schemeClr val="accent4"/>
              </a:solidFill>
              <a:ln>
                <a:noFill/>
              </a:ln>
            </c:spPr>
            <c:extLst>
              <c:ext xmlns:c16="http://schemas.microsoft.com/office/drawing/2014/chart" uri="{C3380CC4-5D6E-409C-BE32-E72D297353CC}">
                <c16:uniqueId val="{0000000C-3118-43D8-9355-6A4FA0B5CEEB}"/>
              </c:ext>
            </c:extLst>
          </c:dPt>
          <c:dPt>
            <c:idx val="8"/>
            <c:invertIfNegative val="0"/>
            <c:bubble3D val="0"/>
            <c:spPr>
              <a:solidFill>
                <a:schemeClr val="accent6"/>
              </a:solidFill>
              <a:ln>
                <a:noFill/>
              </a:ln>
            </c:spPr>
            <c:extLst>
              <c:ext xmlns:c16="http://schemas.microsoft.com/office/drawing/2014/chart" uri="{C3380CC4-5D6E-409C-BE32-E72D297353CC}">
                <c16:uniqueId val="{0000000E-3118-43D8-9355-6A4FA0B5CEEB}"/>
              </c:ext>
            </c:extLst>
          </c:dPt>
          <c:dPt>
            <c:idx val="9"/>
            <c:invertIfNegative val="0"/>
            <c:bubble3D val="0"/>
            <c:extLst>
              <c:ext xmlns:c16="http://schemas.microsoft.com/office/drawing/2014/chart" uri="{C3380CC4-5D6E-409C-BE32-E72D297353CC}">
                <c16:uniqueId val="{0000000F-3118-43D8-9355-6A4FA0B5CEEB}"/>
              </c:ext>
            </c:extLst>
          </c:dPt>
          <c:dPt>
            <c:idx val="10"/>
            <c:invertIfNegative val="0"/>
            <c:bubble3D val="0"/>
            <c:extLst>
              <c:ext xmlns:c16="http://schemas.microsoft.com/office/drawing/2014/chart" uri="{C3380CC4-5D6E-409C-BE32-E72D297353CC}">
                <c16:uniqueId val="{00000010-3118-43D8-9355-6A4FA0B5CEEB}"/>
              </c:ext>
            </c:extLst>
          </c:dPt>
          <c:dPt>
            <c:idx val="12"/>
            <c:invertIfNegative val="0"/>
            <c:bubble3D val="0"/>
            <c:extLst>
              <c:ext xmlns:c16="http://schemas.microsoft.com/office/drawing/2014/chart" uri="{C3380CC4-5D6E-409C-BE32-E72D297353CC}">
                <c16:uniqueId val="{00000011-3118-43D8-9355-6A4FA0B5CEEB}"/>
              </c:ext>
            </c:extLst>
          </c:dPt>
          <c:dPt>
            <c:idx val="15"/>
            <c:invertIfNegative val="0"/>
            <c:bubble3D val="0"/>
            <c:extLst>
              <c:ext xmlns:c16="http://schemas.microsoft.com/office/drawing/2014/chart" uri="{C3380CC4-5D6E-409C-BE32-E72D297353CC}">
                <c16:uniqueId val="{00000012-3118-43D8-9355-6A4FA0B5CEEB}"/>
              </c:ext>
            </c:extLst>
          </c:dPt>
          <c:dPt>
            <c:idx val="18"/>
            <c:invertIfNegative val="0"/>
            <c:bubble3D val="0"/>
            <c:extLst>
              <c:ext xmlns:c16="http://schemas.microsoft.com/office/drawing/2014/chart" uri="{C3380CC4-5D6E-409C-BE32-E72D297353CC}">
                <c16:uniqueId val="{00000013-3118-43D8-9355-6A4FA0B5CEEB}"/>
              </c:ext>
            </c:extLst>
          </c:dPt>
          <c:dLbls>
            <c:spPr>
              <a:noFill/>
              <a:ln>
                <a:noFill/>
              </a:ln>
              <a:effectLst/>
            </c:spPr>
            <c:txPr>
              <a:bodyPr wrap="none"/>
              <a:lstStyle/>
              <a:p>
                <a:pPr>
                  <a:defRPr sz="17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Much more important</c:v>
                </c:pt>
                <c:pt idx="1">
                  <c:v>Somewhat more important</c:v>
                </c:pt>
                <c:pt idx="3">
                  <c:v>No difference</c:v>
                </c:pt>
                <c:pt idx="5">
                  <c:v>Somewhat less important</c:v>
                </c:pt>
                <c:pt idx="6">
                  <c:v>Much less important</c:v>
                </c:pt>
                <c:pt idx="8">
                  <c:v>Don't know</c:v>
                </c:pt>
              </c:strCache>
            </c:strRef>
          </c:cat>
          <c:val>
            <c:numRef>
              <c:f>Sheet1!$B$2:$B$10</c:f>
              <c:numCache>
                <c:formatCode>0%</c:formatCode>
                <c:ptCount val="9"/>
                <c:pt idx="0">
                  <c:v>0.31</c:v>
                </c:pt>
                <c:pt idx="1">
                  <c:v>0.3</c:v>
                </c:pt>
                <c:pt idx="3">
                  <c:v>0.21</c:v>
                </c:pt>
                <c:pt idx="5">
                  <c:v>0.06</c:v>
                </c:pt>
                <c:pt idx="6">
                  <c:v>7.0000000000000007E-2</c:v>
                </c:pt>
                <c:pt idx="8">
                  <c:v>0.05</c:v>
                </c:pt>
              </c:numCache>
            </c:numRef>
          </c:val>
          <c:extLst>
            <c:ext xmlns:c16="http://schemas.microsoft.com/office/drawing/2014/chart" uri="{C3380CC4-5D6E-409C-BE32-E72D297353CC}">
              <c16:uniqueId val="{00000014-3118-43D8-9355-6A4FA0B5CEEB}"/>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extTo"/>
        <c:spPr>
          <a:ln>
            <a:noFill/>
          </a:ln>
        </c:spPr>
        <c:txPr>
          <a:bodyPr/>
          <a:lstStyle/>
          <a:p>
            <a:pPr>
              <a:defRPr sz="1800"/>
            </a:pPr>
            <a:endParaRPr lang="en-US"/>
          </a:p>
        </c:txPr>
        <c:crossAx val="523240208"/>
        <c:crosses val="autoZero"/>
        <c:auto val="1"/>
        <c:lblAlgn val="ctr"/>
        <c:lblOffset val="5"/>
        <c:noMultiLvlLbl val="0"/>
      </c:catAx>
      <c:valAx>
        <c:axId val="523240208"/>
        <c:scaling>
          <c:orientation val="minMax"/>
          <c:max val="0.45"/>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225290121603218"/>
          <c:y val="8.6435549064701939E-2"/>
          <c:w val="0.4521545074700794"/>
          <c:h val="0.87364131761906505"/>
        </c:manualLayout>
      </c:layout>
      <c:barChart>
        <c:barDir val="bar"/>
        <c:grouping val="percentStacked"/>
        <c:varyColors val="0"/>
        <c:ser>
          <c:idx val="0"/>
          <c:order val="0"/>
          <c:tx>
            <c:strRef>
              <c:f>Sheet1!$B$1</c:f>
              <c:strCache>
                <c:ptCount val="1"/>
                <c:pt idx="0">
                  <c:v>Strng. Agree</c:v>
                </c:pt>
              </c:strCache>
            </c:strRef>
          </c:tx>
          <c:spPr>
            <a:solidFill>
              <a:schemeClr val="accent1"/>
            </a:solidFill>
            <a:ln>
              <a:noFill/>
            </a:ln>
          </c:spPr>
          <c:invertIfNegative val="0"/>
          <c:dLbls>
            <c:spPr>
              <a:noFill/>
              <a:ln>
                <a:noFill/>
              </a:ln>
              <a:effectLst/>
            </c:spPr>
            <c:txPr>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National Sept. 2020</c:v>
                </c:pt>
                <c:pt idx="1">
                  <c:v>National Sept. 2020</c:v>
                </c:pt>
                <c:pt idx="2">
                  <c:v>National Sept. 2020</c:v>
                </c:pt>
              </c:strCache>
            </c:strRef>
          </c:cat>
          <c:val>
            <c:numRef>
              <c:f>Sheet1!$B$2:$B$4</c:f>
              <c:numCache>
                <c:formatCode>0%</c:formatCode>
                <c:ptCount val="3"/>
                <c:pt idx="0">
                  <c:v>0.55000000000000004</c:v>
                </c:pt>
                <c:pt idx="1">
                  <c:v>0.53</c:v>
                </c:pt>
                <c:pt idx="2">
                  <c:v>0.48</c:v>
                </c:pt>
              </c:numCache>
            </c:numRef>
          </c:val>
          <c:extLst>
            <c:ext xmlns:c16="http://schemas.microsoft.com/office/drawing/2014/chart" uri="{C3380CC4-5D6E-409C-BE32-E72D297353CC}">
              <c16:uniqueId val="{00000000-CF53-47B3-90F2-DB50A104168C}"/>
            </c:ext>
          </c:extLst>
        </c:ser>
        <c:ser>
          <c:idx val="1"/>
          <c:order val="1"/>
          <c:tx>
            <c:strRef>
              <c:f>Sheet1!$C$1</c:f>
              <c:strCache>
                <c:ptCount val="1"/>
                <c:pt idx="0">
                  <c:v>Smwt. Agree</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7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National Sept. 2020</c:v>
                </c:pt>
                <c:pt idx="1">
                  <c:v>National Sept. 2020</c:v>
                </c:pt>
                <c:pt idx="2">
                  <c:v>National Sept. 2020</c:v>
                </c:pt>
              </c:strCache>
            </c:strRef>
          </c:cat>
          <c:val>
            <c:numRef>
              <c:f>Sheet1!$C$2:$C$4</c:f>
              <c:numCache>
                <c:formatCode>0%</c:formatCode>
                <c:ptCount val="3"/>
                <c:pt idx="0">
                  <c:v>0.28999999999999998</c:v>
                </c:pt>
                <c:pt idx="1">
                  <c:v>0.26</c:v>
                </c:pt>
                <c:pt idx="2">
                  <c:v>0.28999999999999998</c:v>
                </c:pt>
              </c:numCache>
            </c:numRef>
          </c:val>
          <c:extLst>
            <c:ext xmlns:c16="http://schemas.microsoft.com/office/drawing/2014/chart" uri="{C3380CC4-5D6E-409C-BE32-E72D297353CC}">
              <c16:uniqueId val="{00000001-CF53-47B3-90F2-DB50A104168C}"/>
            </c:ext>
          </c:extLst>
        </c:ser>
        <c:ser>
          <c:idx val="2"/>
          <c:order val="2"/>
          <c:tx>
            <c:strRef>
              <c:f>Sheet1!$D$1</c:f>
              <c:strCache>
                <c:ptCount val="1"/>
                <c:pt idx="0">
                  <c:v>Smwt. Disagree</c:v>
                </c:pt>
              </c:strCache>
            </c:strRef>
          </c:tx>
          <c:spPr>
            <a:solidFill>
              <a:schemeClr val="accent5"/>
            </a:solidFill>
            <a:ln>
              <a:noFill/>
            </a:ln>
          </c:spPr>
          <c:invertIfNegative val="0"/>
          <c:dLbls>
            <c:dLbl>
              <c:idx val="0"/>
              <c:spPr>
                <a:noFill/>
                <a:ln>
                  <a:noFill/>
                </a:ln>
                <a:effectLst/>
              </c:spPr>
              <c:txPr>
                <a:bodyPr wrap="square" lIns="38100" tIns="19050" rIns="38100" bIns="19050" anchor="ctr">
                  <a:spAutoFit/>
                </a:bodyPr>
                <a:lstStyle/>
                <a:p>
                  <a:pPr>
                    <a:defRPr sz="15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558D-4716-BBC8-CD2077697C4D}"/>
                </c:ext>
              </c:extLst>
            </c:dLbl>
            <c:dLbl>
              <c:idx val="1"/>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762F-4693-A172-4B7FF4B8F556}"/>
                </c:ext>
              </c:extLst>
            </c:dLbl>
            <c:dLbl>
              <c:idx val="4"/>
              <c:spPr>
                <a:noFill/>
                <a:ln>
                  <a:noFill/>
                </a:ln>
                <a:effectLst/>
              </c:spPr>
              <c:txPr>
                <a:bodyPr wrap="square" lIns="38100" tIns="19050" rIns="38100" bIns="19050" anchor="ctr">
                  <a:spAutoFit/>
                </a:bodyPr>
                <a:lstStyle/>
                <a:p>
                  <a:pPr>
                    <a:defRPr sz="15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DC4-4698-9CC5-836F8677455B}"/>
                </c:ext>
              </c:extLst>
            </c:dLbl>
            <c:dLbl>
              <c:idx val="5"/>
              <c:spPr>
                <a:noFill/>
                <a:ln>
                  <a:noFill/>
                </a:ln>
                <a:effectLst/>
              </c:spPr>
              <c:txPr>
                <a:bodyPr wrap="square" lIns="38100" tIns="19050" rIns="38100" bIns="19050" anchor="ctr">
                  <a:spAutoFit/>
                </a:bodyPr>
                <a:lstStyle/>
                <a:p>
                  <a:pPr>
                    <a:defRPr sz="15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762F-4693-A172-4B7FF4B8F556}"/>
                </c:ext>
              </c:extLst>
            </c:dLbl>
            <c:dLbl>
              <c:idx val="10"/>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762F-4693-A172-4B7FF4B8F556}"/>
                </c:ext>
              </c:extLst>
            </c:dLbl>
            <c:spPr>
              <a:noFill/>
              <a:ln>
                <a:noFill/>
              </a:ln>
              <a:effectLst/>
            </c:spPr>
            <c:txPr>
              <a:bodyPr wrap="square" lIns="38100" tIns="19050" rIns="38100" bIns="19050" anchor="ctr">
                <a:spAutoFit/>
              </a:bodyPr>
              <a:lstStyle/>
              <a:p>
                <a:pPr>
                  <a:defRPr sz="17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National Sept. 2020</c:v>
                </c:pt>
                <c:pt idx="1">
                  <c:v>National Sept. 2020</c:v>
                </c:pt>
                <c:pt idx="2">
                  <c:v>National Sept. 2020</c:v>
                </c:pt>
              </c:strCache>
            </c:strRef>
          </c:cat>
          <c:val>
            <c:numRef>
              <c:f>Sheet1!$D$2:$D$4</c:f>
              <c:numCache>
                <c:formatCode>0%</c:formatCode>
                <c:ptCount val="3"/>
                <c:pt idx="0">
                  <c:v>0.08</c:v>
                </c:pt>
                <c:pt idx="1">
                  <c:v>0.1</c:v>
                </c:pt>
                <c:pt idx="2">
                  <c:v>0.09</c:v>
                </c:pt>
              </c:numCache>
            </c:numRef>
          </c:val>
          <c:extLst>
            <c:ext xmlns:c16="http://schemas.microsoft.com/office/drawing/2014/chart" uri="{C3380CC4-5D6E-409C-BE32-E72D297353CC}">
              <c16:uniqueId val="{00000002-CF53-47B3-90F2-DB50A104168C}"/>
            </c:ext>
          </c:extLst>
        </c:ser>
        <c:ser>
          <c:idx val="3"/>
          <c:order val="3"/>
          <c:tx>
            <c:strRef>
              <c:f>Sheet1!$E$1</c:f>
              <c:strCache>
                <c:ptCount val="1"/>
                <c:pt idx="0">
                  <c:v>Strng. Disagree</c:v>
                </c:pt>
              </c:strCache>
            </c:strRef>
          </c:tx>
          <c:spPr>
            <a:solidFill>
              <a:schemeClr val="accent4"/>
            </a:solidFill>
            <a:ln>
              <a:noFill/>
            </a:ln>
          </c:spPr>
          <c:invertIfNegative val="0"/>
          <c:dLbls>
            <c:dLbl>
              <c:idx val="0"/>
              <c:layout>
                <c:manualLayout>
                  <c:x val="-1.499892795779792E-2"/>
                  <c:y val="2.4323318573994694E-3"/>
                </c:manualLayout>
              </c:layout>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2F-4693-A172-4B7FF4B8F556}"/>
                </c:ext>
              </c:extLst>
            </c:dLbl>
            <c:dLbl>
              <c:idx val="1"/>
              <c:layout>
                <c:manualLayout>
                  <c:x val="-1.9089490990926668E-2"/>
                  <c:y val="0"/>
                </c:manualLayout>
              </c:layout>
              <c:spPr>
                <a:noFill/>
                <a:ln>
                  <a:noFill/>
                </a:ln>
                <a:effectLst/>
              </c:spPr>
              <c:txPr>
                <a:bodyPr wrap="square" lIns="38100" tIns="19050" rIns="38100" bIns="19050" anchor="ctr">
                  <a:no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2412823965302118E-2"/>
                      <c:h val="6.1027206302152692E-2"/>
                    </c:manualLayout>
                  </c15:layout>
                </c:ext>
                <c:ext xmlns:c16="http://schemas.microsoft.com/office/drawing/2014/chart" uri="{C3380CC4-5D6E-409C-BE32-E72D297353CC}">
                  <c16:uniqueId val="{00000004-558D-4716-BBC8-CD2077697C4D}"/>
                </c:ext>
              </c:extLst>
            </c:dLbl>
            <c:dLbl>
              <c:idx val="2"/>
              <c:layout>
                <c:manualLayout>
                  <c:x val="-2.3180107706689684E-2"/>
                  <c:y val="7.2968998111016606E-3"/>
                </c:manualLayout>
              </c:layout>
              <c:spPr>
                <a:noFill/>
                <a:ln>
                  <a:noFill/>
                </a:ln>
                <a:effectLst/>
              </c:spPr>
              <c:txPr>
                <a:bodyPr wrap="square" lIns="38100" tIns="19050" rIns="38100" bIns="19050" anchor="ctr">
                  <a:no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3019652460774362E-2"/>
                      <c:h val="7.1826759749006319E-2"/>
                    </c:manualLayout>
                  </c15:layout>
                </c:ext>
                <c:ext xmlns:c16="http://schemas.microsoft.com/office/drawing/2014/chart" uri="{C3380CC4-5D6E-409C-BE32-E72D297353CC}">
                  <c16:uniqueId val="{00000003-558D-4716-BBC8-CD2077697C4D}"/>
                </c:ext>
              </c:extLst>
            </c:dLbl>
            <c:dLbl>
              <c:idx val="4"/>
              <c:spPr>
                <a:noFill/>
                <a:ln>
                  <a:noFill/>
                </a:ln>
                <a:effectLst/>
              </c:spPr>
              <c:txPr>
                <a:bodyPr wrap="square" lIns="38100" tIns="19050" rIns="38100" bIns="19050" anchor="ctr">
                  <a:spAutoFit/>
                </a:bodyPr>
                <a:lstStyle/>
                <a:p>
                  <a:pPr>
                    <a:defRPr sz="15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DC4-4698-9CC5-836F8677455B}"/>
                </c:ext>
              </c:extLst>
            </c:dLbl>
            <c:dLbl>
              <c:idx val="5"/>
              <c:spPr>
                <a:noFill/>
                <a:ln>
                  <a:noFill/>
                </a:ln>
                <a:effectLst/>
              </c:spPr>
              <c:txPr>
                <a:bodyPr wrap="square" lIns="38100" tIns="19050" rIns="38100" bIns="19050" anchor="ctr">
                  <a:spAutoFit/>
                </a:bodyPr>
                <a:lstStyle/>
                <a:p>
                  <a:pPr>
                    <a:defRPr sz="15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762F-4693-A172-4B7FF4B8F556}"/>
                </c:ext>
              </c:extLst>
            </c:dLbl>
            <c:spPr>
              <a:noFill/>
              <a:ln>
                <a:noFill/>
              </a:ln>
              <a:effectLst/>
            </c:spPr>
            <c:txPr>
              <a:bodyPr wrap="square" lIns="38100" tIns="19050" rIns="38100" bIns="19050" anchor="ctr">
                <a:spAutoFit/>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National Sept. 2020</c:v>
                </c:pt>
                <c:pt idx="1">
                  <c:v>National Sept. 2020</c:v>
                </c:pt>
                <c:pt idx="2">
                  <c:v>National Sept. 2020</c:v>
                </c:pt>
              </c:strCache>
            </c:strRef>
          </c:cat>
          <c:val>
            <c:numRef>
              <c:f>Sheet1!$E$2:$E$4</c:f>
              <c:numCache>
                <c:formatCode>0%</c:formatCode>
                <c:ptCount val="3"/>
                <c:pt idx="0">
                  <c:v>7.0000000000000007E-2</c:v>
                </c:pt>
                <c:pt idx="1">
                  <c:v>0.1</c:v>
                </c:pt>
                <c:pt idx="2">
                  <c:v>0.13</c:v>
                </c:pt>
              </c:numCache>
            </c:numRef>
          </c:val>
          <c:extLst>
            <c:ext xmlns:c16="http://schemas.microsoft.com/office/drawing/2014/chart" uri="{C3380CC4-5D6E-409C-BE32-E72D297353CC}">
              <c16:uniqueId val="{0000000A-CF53-47B3-90F2-DB50A104168C}"/>
            </c:ext>
          </c:extLst>
        </c:ser>
        <c:ser>
          <c:idx val="4"/>
          <c:order val="4"/>
          <c:tx>
            <c:strRef>
              <c:f>Sheet1!$F$1</c:f>
              <c:strCache>
                <c:ptCount val="1"/>
                <c:pt idx="0">
                  <c:v>Don't Know</c:v>
                </c:pt>
              </c:strCache>
            </c:strRef>
          </c:tx>
          <c:spPr>
            <a:solidFill>
              <a:schemeClr val="accent4"/>
            </a:solidFill>
            <a:ln>
              <a:noFill/>
            </a:ln>
          </c:spPr>
          <c:invertIfNegative val="0"/>
          <c:dLbls>
            <c:dLbl>
              <c:idx val="0"/>
              <c:layout>
                <c:manualLayout>
                  <c:x val="-1.499892795779792E-2"/>
                  <c:y val="2.4323318573994694E-3"/>
                </c:manualLayout>
              </c:layout>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7D-42D6-819B-9244C737C835}"/>
                </c:ext>
              </c:extLst>
            </c:dLbl>
            <c:dLbl>
              <c:idx val="1"/>
              <c:layout>
                <c:manualLayout>
                  <c:x val="-1.9089490990926668E-2"/>
                  <c:y val="0"/>
                </c:manualLayout>
              </c:layout>
              <c:spPr>
                <a:noFill/>
                <a:ln>
                  <a:noFill/>
                </a:ln>
                <a:effectLst/>
              </c:spPr>
              <c:txPr>
                <a:bodyPr wrap="square" lIns="38100" tIns="19050" rIns="38100" bIns="19050" anchor="ctr">
                  <a:no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2412823965302118E-2"/>
                      <c:h val="6.1027206302152692E-2"/>
                    </c:manualLayout>
                  </c15:layout>
                </c:ext>
                <c:ext xmlns:c16="http://schemas.microsoft.com/office/drawing/2014/chart" uri="{C3380CC4-5D6E-409C-BE32-E72D297353CC}">
                  <c16:uniqueId val="{00000001-DE7D-42D6-819B-9244C737C835}"/>
                </c:ext>
              </c:extLst>
            </c:dLbl>
            <c:dLbl>
              <c:idx val="2"/>
              <c:layout>
                <c:manualLayout>
                  <c:x val="-2.3180107706689684E-2"/>
                  <c:y val="7.2968998111016606E-3"/>
                </c:manualLayout>
              </c:layout>
              <c:spPr>
                <a:noFill/>
                <a:ln>
                  <a:noFill/>
                </a:ln>
                <a:effectLst/>
              </c:spPr>
              <c:txPr>
                <a:bodyPr wrap="square" lIns="38100" tIns="19050" rIns="38100" bIns="19050" anchor="ctr">
                  <a:no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3019652460774362E-2"/>
                      <c:h val="7.1826759749006319E-2"/>
                    </c:manualLayout>
                  </c15:layout>
                </c:ext>
                <c:ext xmlns:c16="http://schemas.microsoft.com/office/drawing/2014/chart" uri="{C3380CC4-5D6E-409C-BE32-E72D297353CC}">
                  <c16:uniqueId val="{00000002-DE7D-42D6-819B-9244C737C83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National Sept. 2020</c:v>
                </c:pt>
                <c:pt idx="1">
                  <c:v>National Sept. 2020</c:v>
                </c:pt>
                <c:pt idx="2">
                  <c:v>National Sept. 2020</c:v>
                </c:pt>
              </c:strCache>
            </c:strRef>
          </c:cat>
          <c:val>
            <c:numRef>
              <c:f>Sheet1!$F$2:$F$4</c:f>
              <c:numCache>
                <c:formatCode>0%</c:formatCode>
                <c:ptCount val="3"/>
                <c:pt idx="0">
                  <c:v>0.01</c:v>
                </c:pt>
                <c:pt idx="1">
                  <c:v>0.01</c:v>
                </c:pt>
                <c:pt idx="2">
                  <c:v>0.01</c:v>
                </c:pt>
              </c:numCache>
            </c:numRef>
          </c:val>
          <c:extLst>
            <c:ext xmlns:c16="http://schemas.microsoft.com/office/drawing/2014/chart" uri="{C3380CC4-5D6E-409C-BE32-E72D297353CC}">
              <c16:uniqueId val="{00000000-D6A3-4032-AB76-132D388D5365}"/>
            </c:ext>
          </c:extLst>
        </c:ser>
        <c:dLbls>
          <c:dLblPos val="ctr"/>
          <c:showLegendKey val="0"/>
          <c:showVal val="1"/>
          <c:showCatName val="0"/>
          <c:showSerName val="0"/>
          <c:showPercent val="0"/>
          <c:showBubbleSize val="0"/>
        </c:dLbls>
        <c:gapWidth val="35"/>
        <c:overlap val="100"/>
        <c:axId val="337592784"/>
        <c:axId val="337593176"/>
      </c:barChart>
      <c:catAx>
        <c:axId val="337592784"/>
        <c:scaling>
          <c:orientation val="maxMin"/>
        </c:scaling>
        <c:delete val="1"/>
        <c:axPos val="l"/>
        <c:numFmt formatCode="General" sourceLinked="1"/>
        <c:majorTickMark val="none"/>
        <c:minorTickMark val="none"/>
        <c:tickLblPos val="nextTo"/>
        <c:crossAx val="337593176"/>
        <c:crosses val="autoZero"/>
        <c:auto val="1"/>
        <c:lblAlgn val="ctr"/>
        <c:lblOffset val="1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0429916702985881"/>
          <c:y val="2.1356448274547829E-2"/>
          <c:w val="0.75331358742898713"/>
          <c:h val="5.574655638308039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06991948368596"/>
          <c:y val="3.4840468313753752E-2"/>
          <c:w val="0.41884768019069785"/>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D353-4766-BC6A-4610503A32D6}"/>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D353-4766-BC6A-4610503A32D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D353-4766-BC6A-4610503A32D6}"/>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D353-4766-BC6A-4610503A32D6}"/>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D353-4766-BC6A-4610503A32D6}"/>
              </c:ext>
            </c:extLst>
          </c:dPt>
          <c:dPt>
            <c:idx val="5"/>
            <c:invertIfNegative val="0"/>
            <c:bubble3D val="0"/>
            <c:spPr>
              <a:solidFill>
                <a:schemeClr val="accent5">
                  <a:lumMod val="25000"/>
                </a:schemeClr>
              </a:solidFill>
              <a:ln>
                <a:noFill/>
              </a:ln>
              <a:effectLst/>
            </c:spPr>
            <c:extLst>
              <c:ext xmlns:c16="http://schemas.microsoft.com/office/drawing/2014/chart" uri="{C3380CC4-5D6E-409C-BE32-E72D297353CC}">
                <c16:uniqueId val="{0000000B-D353-4766-BC6A-4610503A32D6}"/>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D353-4766-BC6A-4610503A32D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Several times a day</c:v>
                </c:pt>
                <c:pt idx="1">
                  <c:v>Every day</c:v>
                </c:pt>
                <c:pt idx="2">
                  <c:v>A few times a week</c:v>
                </c:pt>
                <c:pt idx="3">
                  <c:v>A few times a month</c:v>
                </c:pt>
                <c:pt idx="4">
                  <c:v>Less often</c:v>
                </c:pt>
                <c:pt idx="5">
                  <c:v>Never</c:v>
                </c:pt>
                <c:pt idx="6">
                  <c:v>Don’t know</c:v>
                </c:pt>
              </c:strCache>
            </c:strRef>
          </c:cat>
          <c:val>
            <c:numRef>
              <c:f>Sheet1!$B$2:$B$8</c:f>
              <c:numCache>
                <c:formatCode>0%</c:formatCode>
                <c:ptCount val="7"/>
                <c:pt idx="0">
                  <c:v>0.14000000000000001</c:v>
                </c:pt>
                <c:pt idx="1">
                  <c:v>0.2</c:v>
                </c:pt>
                <c:pt idx="2">
                  <c:v>0.28000000000000003</c:v>
                </c:pt>
                <c:pt idx="3">
                  <c:v>0.12</c:v>
                </c:pt>
                <c:pt idx="4">
                  <c:v>0.14000000000000001</c:v>
                </c:pt>
                <c:pt idx="5">
                  <c:v>0.11</c:v>
                </c:pt>
                <c:pt idx="6">
                  <c:v>0.01</c:v>
                </c:pt>
              </c:numCache>
            </c:numRef>
          </c:val>
          <c:extLst>
            <c:ext xmlns:c16="http://schemas.microsoft.com/office/drawing/2014/chart" uri="{C3380CC4-5D6E-409C-BE32-E72D297353CC}">
              <c16:uniqueId val="{0000000E-D353-4766-BC6A-4610503A32D6}"/>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2"/>
        <c:noMultiLvlLbl val="0"/>
      </c:catAx>
      <c:valAx>
        <c:axId val="249318816"/>
        <c:scaling>
          <c:orientation val="minMax"/>
          <c:max val="0.45"/>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06991948368596"/>
          <c:y val="3.4840468313753752E-2"/>
          <c:w val="0.41884768019069785"/>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3FC4-46B2-9374-6FE96AF5871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3FC4-46B2-9374-6FE96AF5871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3FC4-46B2-9374-6FE96AF58713}"/>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3FC4-46B2-9374-6FE96AF58713}"/>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3FC4-46B2-9374-6FE96AF58713}"/>
              </c:ext>
            </c:extLst>
          </c:dPt>
          <c:dPt>
            <c:idx val="5"/>
            <c:invertIfNegative val="0"/>
            <c:bubble3D val="0"/>
            <c:spPr>
              <a:solidFill>
                <a:schemeClr val="accent5">
                  <a:lumMod val="25000"/>
                </a:schemeClr>
              </a:solidFill>
              <a:ln>
                <a:noFill/>
              </a:ln>
              <a:effectLst/>
            </c:spPr>
            <c:extLst>
              <c:ext xmlns:c16="http://schemas.microsoft.com/office/drawing/2014/chart" uri="{C3380CC4-5D6E-409C-BE32-E72D297353CC}">
                <c16:uniqueId val="{0000000B-3FC4-46B2-9374-6FE96AF58713}"/>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3FC4-46B2-9374-6FE96AF5871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Several times a day</c:v>
                </c:pt>
                <c:pt idx="1">
                  <c:v>Every day</c:v>
                </c:pt>
                <c:pt idx="2">
                  <c:v>A few times a week</c:v>
                </c:pt>
                <c:pt idx="3">
                  <c:v>A few times a month</c:v>
                </c:pt>
                <c:pt idx="4">
                  <c:v>Less often</c:v>
                </c:pt>
                <c:pt idx="5">
                  <c:v>Never</c:v>
                </c:pt>
                <c:pt idx="6">
                  <c:v>Don’t know</c:v>
                </c:pt>
              </c:strCache>
            </c:strRef>
          </c:cat>
          <c:val>
            <c:numRef>
              <c:f>Sheet1!$B$2:$B$8</c:f>
              <c:numCache>
                <c:formatCode>0%</c:formatCode>
                <c:ptCount val="7"/>
                <c:pt idx="0">
                  <c:v>0.09</c:v>
                </c:pt>
                <c:pt idx="1">
                  <c:v>0.2</c:v>
                </c:pt>
                <c:pt idx="2">
                  <c:v>0.28999999999999998</c:v>
                </c:pt>
                <c:pt idx="3">
                  <c:v>0.1</c:v>
                </c:pt>
                <c:pt idx="4">
                  <c:v>0.15</c:v>
                </c:pt>
                <c:pt idx="5">
                  <c:v>0.16</c:v>
                </c:pt>
                <c:pt idx="6">
                  <c:v>0.01</c:v>
                </c:pt>
              </c:numCache>
            </c:numRef>
          </c:val>
          <c:extLst>
            <c:ext xmlns:c16="http://schemas.microsoft.com/office/drawing/2014/chart" uri="{C3380CC4-5D6E-409C-BE32-E72D297353CC}">
              <c16:uniqueId val="{0000000E-3FC4-46B2-9374-6FE96AF58713}"/>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1"/>
        <c:axPos val="l"/>
        <c:numFmt formatCode="General" sourceLinked="1"/>
        <c:majorTickMark val="none"/>
        <c:minorTickMark val="none"/>
        <c:tickLblPos val="nextTo"/>
        <c:crossAx val="249318816"/>
        <c:crosses val="autoZero"/>
        <c:auto val="1"/>
        <c:lblAlgn val="ctr"/>
        <c:lblOffset val="2"/>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8336878426184"/>
          <c:y val="3.4840468313753752E-2"/>
          <c:w val="0.48655067999997492"/>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E87-4E1D-8948-5134D4C09BE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E87-4E1D-8948-5134D4C09BEA}"/>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AE87-4E1D-8948-5134D4C09BE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AE87-4E1D-8948-5134D4C09BEA}"/>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AE87-4E1D-8948-5134D4C09BEA}"/>
              </c:ext>
            </c:extLst>
          </c:dPt>
          <c:dPt>
            <c:idx val="5"/>
            <c:invertIfNegative val="0"/>
            <c:bubble3D val="0"/>
            <c:spPr>
              <a:solidFill>
                <a:schemeClr val="accent5">
                  <a:lumMod val="25000"/>
                </a:schemeClr>
              </a:solidFill>
              <a:ln>
                <a:noFill/>
              </a:ln>
              <a:effectLst/>
            </c:spPr>
            <c:extLst>
              <c:ext xmlns:c16="http://schemas.microsoft.com/office/drawing/2014/chart" uri="{C3380CC4-5D6E-409C-BE32-E72D297353CC}">
                <c16:uniqueId val="{0000000B-AE87-4E1D-8948-5134D4C09BEA}"/>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AE87-4E1D-8948-5134D4C09BE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Just about always</c:v>
                </c:pt>
                <c:pt idx="1">
                  <c:v>Most of the time</c:v>
                </c:pt>
                <c:pt idx="2">
                  <c:v>Only some of the time</c:v>
                </c:pt>
                <c:pt idx="3">
                  <c:v>Hardly ever</c:v>
                </c:pt>
                <c:pt idx="4">
                  <c:v>Don’t know</c:v>
                </c:pt>
              </c:strCache>
            </c:strRef>
          </c:cat>
          <c:val>
            <c:numRef>
              <c:f>Sheet1!$B$2:$B$6</c:f>
              <c:numCache>
                <c:formatCode>0%</c:formatCode>
                <c:ptCount val="5"/>
                <c:pt idx="0">
                  <c:v>0.03</c:v>
                </c:pt>
                <c:pt idx="1">
                  <c:v>0.28000000000000003</c:v>
                </c:pt>
                <c:pt idx="2">
                  <c:v>0.47</c:v>
                </c:pt>
                <c:pt idx="3">
                  <c:v>0.17</c:v>
                </c:pt>
                <c:pt idx="4">
                  <c:v>0.05</c:v>
                </c:pt>
              </c:numCache>
            </c:numRef>
          </c:val>
          <c:extLst>
            <c:ext xmlns:c16="http://schemas.microsoft.com/office/drawing/2014/chart" uri="{C3380CC4-5D6E-409C-BE32-E72D297353CC}">
              <c16:uniqueId val="{0000000E-AE87-4E1D-8948-5134D4C09BEA}"/>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2"/>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3T23:12:04.579"/>
    </inkml:context>
    <inkml:brush xml:id="br0">
      <inkml:brushProperty name="width" value="0.05" units="cm"/>
      <inkml:brushProperty name="height" value="0.05" units="cm"/>
    </inkml:brush>
  </inkml:definitions>
  <inkml:trace contextRef="#ctx0" brushRef="#br0">0 0 32,'0'0'64,"0"0"32,0 0 32,0 0 129,0 0 223,0 0 65,0 0 63,0 0-63,0 0-1,0 0 1,0 0 1184,0 0-2113,0 0 192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4"/>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9014" y="0"/>
            <a:ext cx="4160520" cy="367454"/>
          </a:xfrm>
          <a:prstGeom prst="rect">
            <a:avLst/>
          </a:prstGeom>
        </p:spPr>
        <p:txBody>
          <a:bodyPr vert="horz" lIns="96661" tIns="48331" rIns="96661" bIns="48331" rtlCol="0"/>
          <a:lstStyle>
            <a:lvl1pPr algn="r">
              <a:defRPr sz="1300"/>
            </a:lvl1pPr>
          </a:lstStyle>
          <a:p>
            <a:fld id="{C22CF78F-8E5E-40C9-8D4D-88AF96B527B4}" type="datetimeFigureOut">
              <a:rPr lang="en-US" smtClean="0"/>
              <a:t>2/2/2021</a:t>
            </a:fld>
            <a:endParaRPr lang="en-US"/>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1"/>
            <a:ext cx="7680960" cy="2880359"/>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7748"/>
            <a:ext cx="4160520" cy="367453"/>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9014" y="6947748"/>
            <a:ext cx="4160520" cy="367453"/>
          </a:xfrm>
          <a:prstGeom prst="rect">
            <a:avLst/>
          </a:prstGeom>
        </p:spPr>
        <p:txBody>
          <a:bodyPr vert="horz" lIns="96661" tIns="48331" rIns="96661" bIns="48331" rtlCol="0" anchor="b"/>
          <a:lstStyle>
            <a:lvl1pPr algn="r">
              <a:defRPr sz="1300"/>
            </a:lvl1pPr>
          </a:lstStyle>
          <a:p>
            <a:fld id="{84976418-18A0-404E-81A8-07F3EAE17D14}" type="slidenum">
              <a:rPr lang="en-US" smtClean="0"/>
              <a:t>‹#›</a:t>
            </a:fld>
            <a:endParaRPr lang="en-US"/>
          </a:p>
        </p:txBody>
      </p:sp>
    </p:spTree>
    <p:extLst>
      <p:ext uri="{BB962C8B-B14F-4D97-AF65-F5344CB8AC3E}">
        <p14:creationId xmlns:p14="http://schemas.microsoft.com/office/powerpoint/2010/main" val="20249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76418-18A0-404E-81A8-07F3EAE17D14}" type="slidenum">
              <a:rPr lang="en-US" smtClean="0"/>
              <a:t>2</a:t>
            </a:fld>
            <a:endParaRPr lang="en-US"/>
          </a:p>
        </p:txBody>
      </p:sp>
    </p:spTree>
    <p:extLst>
      <p:ext uri="{BB962C8B-B14F-4D97-AF65-F5344CB8AC3E}">
        <p14:creationId xmlns:p14="http://schemas.microsoft.com/office/powerpoint/2010/main" val="116335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76418-18A0-404E-81A8-07F3EAE17D14}" type="slidenum">
              <a:rPr lang="en-US" smtClean="0"/>
              <a:t>9</a:t>
            </a:fld>
            <a:endParaRPr lang="en-US"/>
          </a:p>
        </p:txBody>
      </p:sp>
    </p:spTree>
    <p:extLst>
      <p:ext uri="{BB962C8B-B14F-4D97-AF65-F5344CB8AC3E}">
        <p14:creationId xmlns:p14="http://schemas.microsoft.com/office/powerpoint/2010/main" val="332764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76418-18A0-404E-81A8-07F3EAE17D14}" type="slidenum">
              <a:rPr lang="en-US" smtClean="0"/>
              <a:t>16</a:t>
            </a:fld>
            <a:endParaRPr lang="en-US"/>
          </a:p>
        </p:txBody>
      </p:sp>
    </p:spTree>
    <p:extLst>
      <p:ext uri="{BB962C8B-B14F-4D97-AF65-F5344CB8AC3E}">
        <p14:creationId xmlns:p14="http://schemas.microsoft.com/office/powerpoint/2010/main" val="1163352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31" name="TextBox 30"/>
          <p:cNvSpPr txBox="1"/>
          <p:nvPr userDrawn="1"/>
        </p:nvSpPr>
        <p:spPr>
          <a:xfrm>
            <a:off x="1058874" y="3717578"/>
            <a:ext cx="7026251" cy="938719"/>
          </a:xfrm>
          <a:prstGeom prst="rect">
            <a:avLst/>
          </a:prstGeom>
          <a:noFill/>
        </p:spPr>
        <p:txBody>
          <a:bodyPr wrap="square" rtlCol="0">
            <a:spAutoFit/>
          </a:bodyPr>
          <a:lstStyle/>
          <a:p>
            <a:pPr algn="ctr"/>
            <a:r>
              <a:rPr lang="en-US" sz="2200" i="1" dirty="0">
                <a:solidFill>
                  <a:schemeClr val="tx1"/>
                </a:solidFill>
                <a:cs typeface="Arial" panose="020B0604020202020204" pitchFamily="34" charset="0"/>
              </a:rPr>
              <a:t>Key Findings from Recent Opinion Research</a:t>
            </a:r>
          </a:p>
          <a:p>
            <a:pPr algn="ctr"/>
            <a:endParaRPr lang="en-US" sz="1000" i="1" dirty="0">
              <a:solidFill>
                <a:schemeClr val="tx1"/>
              </a:solidFill>
              <a:cs typeface="Arial" panose="020B0604020202020204" pitchFamily="34" charset="0"/>
            </a:endParaRPr>
          </a:p>
          <a:p>
            <a:pPr algn="ctr"/>
            <a:r>
              <a:rPr lang="en-US" sz="2200" i="1" dirty="0">
                <a:solidFill>
                  <a:schemeClr val="tx1"/>
                </a:solidFill>
                <a:cs typeface="Arial" panose="020B0604020202020204" pitchFamily="34" charset="0"/>
              </a:rPr>
              <a:t>January 22, 2021</a:t>
            </a:r>
          </a:p>
        </p:txBody>
      </p:sp>
      <p:sp>
        <p:nvSpPr>
          <p:cNvPr id="16" name="TextBox 15">
            <a:extLst>
              <a:ext uri="{FF2B5EF4-FFF2-40B4-BE49-F238E27FC236}">
                <a16:creationId xmlns:a16="http://schemas.microsoft.com/office/drawing/2014/main" id="{DF9840CC-4CF3-4C50-816B-EE9CC602BC5E}"/>
              </a:ext>
            </a:extLst>
          </p:cNvPr>
          <p:cNvSpPr txBox="1"/>
          <p:nvPr userDrawn="1"/>
        </p:nvSpPr>
        <p:spPr bwMode="white">
          <a:xfrm>
            <a:off x="1058874" y="1971152"/>
            <a:ext cx="7215704" cy="1354217"/>
          </a:xfrm>
          <a:prstGeom prst="rect">
            <a:avLst/>
          </a:prstGeom>
          <a:noFill/>
          <a:effectLst/>
        </p:spPr>
        <p:txBody>
          <a:bodyPr wrap="square" rtlCol="0">
            <a:spAutoFit/>
            <a:sp3d/>
          </a:bodyPr>
          <a:lstStyle/>
          <a:p>
            <a:pPr algn="ctr"/>
            <a:r>
              <a:rPr lang="en-US" sz="4100" b="1" dirty="0">
                <a:solidFill>
                  <a:schemeClr val="tx1"/>
                </a:solidFill>
                <a:effectLst/>
                <a:latin typeface="+mj-lt"/>
                <a:ea typeface="Tahoma" pitchFamily="34" charset="0"/>
                <a:cs typeface="Tahoma" pitchFamily="34" charset="0"/>
              </a:rPr>
              <a:t>The Landscape for Youth Investment in California</a:t>
            </a:r>
            <a:endParaRPr lang="en-US" sz="4100" b="0" i="1" dirty="0">
              <a:solidFill>
                <a:schemeClr val="tx1"/>
              </a:solidFill>
              <a:effectLst/>
              <a:latin typeface="+mj-lt"/>
              <a:ea typeface="Tahoma" pitchFamily="34" charset="0"/>
              <a:cs typeface="Tahoma" pitchFamily="34" charset="0"/>
            </a:endParaRPr>
          </a:p>
        </p:txBody>
      </p:sp>
      <p:pic>
        <p:nvPicPr>
          <p:cNvPr id="10" name="Picture 9" descr="A close up of a sign&#10;&#10;Description generated with very high confidence">
            <a:extLst>
              <a:ext uri="{FF2B5EF4-FFF2-40B4-BE49-F238E27FC236}">
                <a16:creationId xmlns:a16="http://schemas.microsoft.com/office/drawing/2014/main" id="{6990297D-9C67-4E44-B35A-AF0A858105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0894" y="5134689"/>
            <a:ext cx="3422212" cy="1238428"/>
          </a:xfrm>
          <a:prstGeom prst="rect">
            <a:avLst/>
          </a:prstGeom>
        </p:spPr>
      </p:pic>
      <p:grpSp>
        <p:nvGrpSpPr>
          <p:cNvPr id="5" name="Group 4">
            <a:extLst>
              <a:ext uri="{FF2B5EF4-FFF2-40B4-BE49-F238E27FC236}">
                <a16:creationId xmlns:a16="http://schemas.microsoft.com/office/drawing/2014/main" id="{65C50679-F6DA-4FD4-B8BF-AE89E3BE8A65}"/>
              </a:ext>
            </a:extLst>
          </p:cNvPr>
          <p:cNvGrpSpPr/>
          <p:nvPr userDrawn="1"/>
        </p:nvGrpSpPr>
        <p:grpSpPr>
          <a:xfrm>
            <a:off x="0" y="0"/>
            <a:ext cx="9144000" cy="1578943"/>
            <a:chOff x="0" y="0"/>
            <a:chExt cx="9144000" cy="1578943"/>
          </a:xfrm>
          <a:solidFill>
            <a:srgbClr val="E6E6E6"/>
          </a:solidFill>
        </p:grpSpPr>
        <p:sp>
          <p:nvSpPr>
            <p:cNvPr id="3" name="Rectangle 2">
              <a:extLst>
                <a:ext uri="{FF2B5EF4-FFF2-40B4-BE49-F238E27FC236}">
                  <a16:creationId xmlns:a16="http://schemas.microsoft.com/office/drawing/2014/main" id="{DB04AF3D-F8E9-4B04-AAED-C64D36DCF851}"/>
                </a:ext>
              </a:extLst>
            </p:cNvPr>
            <p:cNvSpPr/>
            <p:nvPr userDrawn="1"/>
          </p:nvSpPr>
          <p:spPr>
            <a:xfrm>
              <a:off x="0" y="0"/>
              <a:ext cx="9144000" cy="156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9C3883-7B50-44DA-9445-5752AF93551D}"/>
                </a:ext>
              </a:extLst>
            </p:cNvPr>
            <p:cNvSpPr/>
            <p:nvPr userDrawn="1"/>
          </p:nvSpPr>
          <p:spPr>
            <a:xfrm>
              <a:off x="0" y="1533224"/>
              <a:ext cx="9144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12" name="Picture 4" descr="Funding The Next Generation">
            <a:extLst>
              <a:ext uri="{FF2B5EF4-FFF2-40B4-BE49-F238E27FC236}">
                <a16:creationId xmlns:a16="http://schemas.microsoft.com/office/drawing/2014/main" id="{4BA3E316-ECFE-4A20-8377-DFEA8F8E448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4625" y="484883"/>
            <a:ext cx="3660375" cy="53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1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34557" y="219222"/>
            <a:ext cx="8874506" cy="1143000"/>
          </a:xfrm>
          <a:prstGeom prst="rect">
            <a:avLst/>
          </a:prstGeom>
        </p:spPr>
        <p:txBody>
          <a:bodyPr/>
          <a:lstStyle>
            <a:lvl1pPr algn="ctr">
              <a:defRPr sz="3000" b="1"/>
            </a:lvl1pPr>
          </a:lstStyle>
          <a:p>
            <a:r>
              <a:rPr lang="en-US" dirty="0"/>
              <a:t>Click to edit Master title style</a:t>
            </a:r>
          </a:p>
        </p:txBody>
      </p:sp>
      <p:sp>
        <p:nvSpPr>
          <p:cNvPr id="9" name="Text Placeholder 8"/>
          <p:cNvSpPr>
            <a:spLocks noGrp="1"/>
          </p:cNvSpPr>
          <p:nvPr>
            <p:ph type="body" sz="quarter" idx="10"/>
          </p:nvPr>
        </p:nvSpPr>
        <p:spPr>
          <a:xfrm>
            <a:off x="134938" y="970060"/>
            <a:ext cx="8874125" cy="5548216"/>
          </a:xfrm>
          <a:prstGeom prst="rect">
            <a:avLst/>
          </a:prstGeom>
        </p:spPr>
        <p:txBody>
          <a:bodyPr/>
          <a:lstStyle>
            <a:lvl1pPr marL="342900" indent="-342900">
              <a:buFont typeface="Arial" panose="020B0604020202020204" pitchFamily="34" charset="0"/>
              <a:buChar char="•"/>
              <a:defRPr sz="2800"/>
            </a:lvl1pPr>
            <a:lvl2pPr marL="685800" indent="-228600">
              <a:buFont typeface="Wingdings" panose="05000000000000000000" pitchFamily="2" charset="2"/>
              <a:buChar char="Ø"/>
              <a:defRPr sz="2400"/>
            </a:lvl2pPr>
            <a:lvl3pPr>
              <a:defRPr sz="2000"/>
            </a:lvl3pPr>
            <a:lvl4pPr marL="1600200" indent="-228600">
              <a:buFont typeface="Wingdings" panose="05000000000000000000" pitchFamily="2" charset="2"/>
              <a:buChar char="v"/>
              <a:defRPr sz="1800"/>
            </a:lvl4pPr>
            <a:lvl5pPr marL="2057400" indent="-228600">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694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Question">
    <p:spTree>
      <p:nvGrpSpPr>
        <p:cNvPr id="1" name=""/>
        <p:cNvGrpSpPr/>
        <p:nvPr/>
      </p:nvGrpSpPr>
      <p:grpSpPr>
        <a:xfrm>
          <a:off x="0" y="0"/>
          <a:ext cx="0" cy="0"/>
          <a:chOff x="0" y="0"/>
          <a:chExt cx="0" cy="0"/>
        </a:xfrm>
      </p:grpSpPr>
      <p:sp>
        <p:nvSpPr>
          <p:cNvPr id="7" name="Title 1"/>
          <p:cNvSpPr>
            <a:spLocks noGrp="1"/>
          </p:cNvSpPr>
          <p:nvPr>
            <p:ph type="title"/>
          </p:nvPr>
        </p:nvSpPr>
        <p:spPr>
          <a:xfrm>
            <a:off x="134556" y="199736"/>
            <a:ext cx="8874889" cy="1143000"/>
          </a:xfrm>
          <a:prstGeom prst="rect">
            <a:avLst/>
          </a:prstGeom>
        </p:spPr>
        <p:txBody>
          <a:bodyPr/>
          <a:lstStyle>
            <a:lvl1pPr algn="ctr">
              <a:defRPr sz="2900" b="1"/>
            </a:lvl1pPr>
          </a:lstStyle>
          <a:p>
            <a:r>
              <a:rPr lang="en-US" dirty="0"/>
              <a:t>Click to edit Master title style</a:t>
            </a:r>
          </a:p>
        </p:txBody>
      </p:sp>
      <p:sp>
        <p:nvSpPr>
          <p:cNvPr id="3" name="Text Placeholder 9"/>
          <p:cNvSpPr>
            <a:spLocks noGrp="1"/>
          </p:cNvSpPr>
          <p:nvPr>
            <p:ph type="body" sz="quarter" idx="10"/>
          </p:nvPr>
        </p:nvSpPr>
        <p:spPr>
          <a:xfrm>
            <a:off x="785611" y="6308006"/>
            <a:ext cx="8099771" cy="549993"/>
          </a:xfrm>
          <a:prstGeom prst="rect">
            <a:avLst/>
          </a:prstGeom>
        </p:spPr>
        <p:txBody>
          <a:bodyPr anchor="b"/>
          <a:lstStyle>
            <a:lvl1pPr marL="0" indent="0">
              <a:buNone/>
              <a:defRPr sz="1000" i="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25235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9F3FC08-C859-48FF-A6A3-C1C58391F5BE}"/>
              </a:ext>
            </a:extLst>
          </p:cNvPr>
          <p:cNvGrpSpPr/>
          <p:nvPr userDrawn="1"/>
        </p:nvGrpSpPr>
        <p:grpSpPr>
          <a:xfrm>
            <a:off x="0" y="0"/>
            <a:ext cx="9144000" cy="1578943"/>
            <a:chOff x="0" y="0"/>
            <a:chExt cx="9144000" cy="1578943"/>
          </a:xfrm>
        </p:grpSpPr>
        <p:sp>
          <p:nvSpPr>
            <p:cNvPr id="12" name="Rectangle 11">
              <a:extLst>
                <a:ext uri="{FF2B5EF4-FFF2-40B4-BE49-F238E27FC236}">
                  <a16:creationId xmlns:a16="http://schemas.microsoft.com/office/drawing/2014/main" id="{159EDC88-0BB6-446E-8E46-EEFA8EF4DBF7}"/>
                </a:ext>
              </a:extLst>
            </p:cNvPr>
            <p:cNvSpPr/>
            <p:nvPr userDrawn="1"/>
          </p:nvSpPr>
          <p:spPr>
            <a:xfrm>
              <a:off x="0" y="0"/>
              <a:ext cx="9144000" cy="1560945"/>
            </a:xfrm>
            <a:prstGeom prst="rect">
              <a:avLst/>
            </a:prstGeom>
            <a:solidFill>
              <a:srgbClr val="E8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B2B204-A344-43BF-83EA-BD9E9746E754}"/>
                </a:ext>
              </a:extLst>
            </p:cNvPr>
            <p:cNvSpPr/>
            <p:nvPr userDrawn="1"/>
          </p:nvSpPr>
          <p:spPr>
            <a:xfrm>
              <a:off x="0" y="1533224"/>
              <a:ext cx="9144000" cy="45719"/>
            </a:xfrm>
            <a:prstGeom prst="rect">
              <a:avLst/>
            </a:prstGeom>
            <a:solidFill>
              <a:srgbClr val="EBB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sp>
        <p:nvSpPr>
          <p:cNvPr id="9" name="Text Box 14"/>
          <p:cNvSpPr txBox="1">
            <a:spLocks noChangeArrowheads="1"/>
          </p:cNvSpPr>
          <p:nvPr userDrawn="1"/>
        </p:nvSpPr>
        <p:spPr bwMode="auto">
          <a:xfrm>
            <a:off x="7761954" y="6574862"/>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tx1"/>
                </a:solidFill>
                <a:latin typeface="Arial" charset="0"/>
              </a:rPr>
              <a:pPr algn="r">
                <a:spcBef>
                  <a:spcPct val="50000"/>
                </a:spcBef>
                <a:defRPr/>
              </a:pPr>
              <a:t>‹#›</a:t>
            </a:fld>
            <a:endParaRPr lang="en-US" sz="1100" dirty="0">
              <a:solidFill>
                <a:schemeClr val="tx1"/>
              </a:solidFill>
              <a:latin typeface="Arial" charset="0"/>
            </a:endParaRPr>
          </a:p>
        </p:txBody>
      </p:sp>
      <p:sp>
        <p:nvSpPr>
          <p:cNvPr id="11" name="Title 1">
            <a:extLst>
              <a:ext uri="{FF2B5EF4-FFF2-40B4-BE49-F238E27FC236}">
                <a16:creationId xmlns:a16="http://schemas.microsoft.com/office/drawing/2014/main" id="{12D71BC3-7787-4229-B81E-E165EF1D096E}"/>
              </a:ext>
            </a:extLst>
          </p:cNvPr>
          <p:cNvSpPr>
            <a:spLocks noGrp="1"/>
          </p:cNvSpPr>
          <p:nvPr>
            <p:ph type="title"/>
          </p:nvPr>
        </p:nvSpPr>
        <p:spPr>
          <a:xfrm>
            <a:off x="0" y="1823687"/>
            <a:ext cx="9144000" cy="4672537"/>
          </a:xfrm>
          <a:prstGeom prst="rect">
            <a:avLst/>
          </a:prstGeom>
          <a:ln>
            <a:noFill/>
          </a:ln>
        </p:spPr>
        <p:txBody>
          <a:bodyPr anchor="ctr"/>
          <a:lstStyle>
            <a:lvl1pPr marL="0" algn="ctr" defTabSz="457200" rtl="0" eaLnBrk="1" latinLnBrk="0" hangingPunct="1">
              <a:defRPr lang="en-US" sz="4800" b="1" kern="1200" dirty="0">
                <a:solidFill>
                  <a:schemeClr val="tx1"/>
                </a:solidFill>
                <a:effectLst/>
                <a:latin typeface="+mj-lt"/>
                <a:ea typeface="Tahoma" pitchFamily="34" charset="0"/>
                <a:cs typeface="Tahoma" pitchFamily="34" charset="0"/>
              </a:defRPr>
            </a:lvl1pPr>
          </a:lstStyle>
          <a:p>
            <a:r>
              <a:rPr lang="en-US" dirty="0"/>
              <a:t>Click to edit Master title style</a:t>
            </a:r>
          </a:p>
        </p:txBody>
      </p:sp>
      <p:pic>
        <p:nvPicPr>
          <p:cNvPr id="1026" name="Picture 2" descr="Children's Funding Project">
            <a:extLst>
              <a:ext uri="{FF2B5EF4-FFF2-40B4-BE49-F238E27FC236}">
                <a16:creationId xmlns:a16="http://schemas.microsoft.com/office/drawing/2014/main" id="{B822369E-44D4-4855-89A7-05658AB52A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2764" y="472852"/>
            <a:ext cx="2089614" cy="5698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unding The Next Generation">
            <a:extLst>
              <a:ext uri="{FF2B5EF4-FFF2-40B4-BE49-F238E27FC236}">
                <a16:creationId xmlns:a16="http://schemas.microsoft.com/office/drawing/2014/main" id="{DDF4FC86-D295-466C-ABC0-1074C560675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0005" y="472852"/>
            <a:ext cx="3660375" cy="53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59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B0FEEF0-293A-48C6-B305-10A4A74ECCA0}"/>
              </a:ext>
            </a:extLst>
          </p:cNvPr>
          <p:cNvGrpSpPr/>
          <p:nvPr userDrawn="1"/>
        </p:nvGrpSpPr>
        <p:grpSpPr>
          <a:xfrm>
            <a:off x="0" y="0"/>
            <a:ext cx="9144000" cy="1578943"/>
            <a:chOff x="0" y="0"/>
            <a:chExt cx="9144000" cy="1578943"/>
          </a:xfrm>
        </p:grpSpPr>
        <p:sp>
          <p:nvSpPr>
            <p:cNvPr id="15" name="Rectangle 14">
              <a:extLst>
                <a:ext uri="{FF2B5EF4-FFF2-40B4-BE49-F238E27FC236}">
                  <a16:creationId xmlns:a16="http://schemas.microsoft.com/office/drawing/2014/main" id="{DCB0D60B-37E7-47EE-B775-2CB6DC4FC925}"/>
                </a:ext>
              </a:extLst>
            </p:cNvPr>
            <p:cNvSpPr/>
            <p:nvPr userDrawn="1"/>
          </p:nvSpPr>
          <p:spPr>
            <a:xfrm>
              <a:off x="0" y="0"/>
              <a:ext cx="9144000" cy="1560945"/>
            </a:xfrm>
            <a:prstGeom prst="rect">
              <a:avLst/>
            </a:prstGeom>
            <a:solidFill>
              <a:srgbClr val="E8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24FF1CA-5122-44B2-9A3E-B8BE49A94B4D}"/>
                </a:ext>
              </a:extLst>
            </p:cNvPr>
            <p:cNvSpPr/>
            <p:nvPr userDrawn="1"/>
          </p:nvSpPr>
          <p:spPr>
            <a:xfrm>
              <a:off x="0" y="1533224"/>
              <a:ext cx="9144000" cy="45719"/>
            </a:xfrm>
            <a:prstGeom prst="rect">
              <a:avLst/>
            </a:prstGeom>
            <a:solidFill>
              <a:srgbClr val="EBB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4" name="Picture 3" descr="A close up of a sign&#10;&#10;Description generated with very high confidence">
            <a:extLst>
              <a:ext uri="{FF2B5EF4-FFF2-40B4-BE49-F238E27FC236}">
                <a16:creationId xmlns:a16="http://schemas.microsoft.com/office/drawing/2014/main" id="{F1F44BD2-A48B-4494-8CF2-931A7B1B30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716" y="4350382"/>
            <a:ext cx="2909572" cy="1052914"/>
          </a:xfrm>
          <a:prstGeom prst="rect">
            <a:avLst/>
          </a:prstGeom>
        </p:spPr>
      </p:pic>
      <p:pic>
        <p:nvPicPr>
          <p:cNvPr id="5" name="Picture 4" descr="Image result for 1999 harrison">
            <a:extLst>
              <a:ext uri="{FF2B5EF4-FFF2-40B4-BE49-F238E27FC236}">
                <a16:creationId xmlns:a16="http://schemas.microsoft.com/office/drawing/2014/main" id="{1F46B229-9189-46E5-BE71-375E790C515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2587" y="2007006"/>
            <a:ext cx="3603831" cy="2241406"/>
          </a:xfrm>
          <a:prstGeom prst="rect">
            <a:avLst/>
          </a:prstGeom>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608F691-39EE-48FC-B782-9870D5FCD6C5}"/>
              </a:ext>
            </a:extLst>
          </p:cNvPr>
          <p:cNvSpPr txBox="1"/>
          <p:nvPr userDrawn="1"/>
        </p:nvSpPr>
        <p:spPr>
          <a:xfrm>
            <a:off x="267745" y="5404660"/>
            <a:ext cx="4433515" cy="1200329"/>
          </a:xfrm>
          <a:prstGeom prst="rect">
            <a:avLst/>
          </a:prstGeom>
          <a:noFill/>
        </p:spPr>
        <p:txBody>
          <a:bodyPr wrap="square" rtlCol="0">
            <a:spAutoFit/>
          </a:bodyPr>
          <a:lstStyle/>
          <a:p>
            <a:pPr algn="ctr"/>
            <a:r>
              <a:rPr lang="en-US" sz="1800" b="0" dirty="0">
                <a:solidFill>
                  <a:schemeClr val="tx1"/>
                </a:solidFill>
              </a:rPr>
              <a:t>1999 Harrison St., Suite 2020</a:t>
            </a:r>
            <a:br>
              <a:rPr lang="en-US" sz="1800" b="0" dirty="0">
                <a:solidFill>
                  <a:schemeClr val="tx1"/>
                </a:solidFill>
              </a:rPr>
            </a:br>
            <a:r>
              <a:rPr lang="en-US" sz="1800" b="0" dirty="0">
                <a:solidFill>
                  <a:schemeClr val="tx1"/>
                </a:solidFill>
              </a:rPr>
              <a:t>Oakland, CA 94612</a:t>
            </a:r>
            <a:br>
              <a:rPr lang="en-US" sz="1800" b="0" dirty="0">
                <a:solidFill>
                  <a:schemeClr val="tx1"/>
                </a:solidFill>
              </a:rPr>
            </a:br>
            <a:r>
              <a:rPr lang="en-US" sz="1800" b="0" dirty="0">
                <a:solidFill>
                  <a:schemeClr val="tx1"/>
                </a:solidFill>
              </a:rPr>
              <a:t>Phone (510) 451-9521</a:t>
            </a:r>
          </a:p>
          <a:p>
            <a:pPr algn="ctr"/>
            <a:r>
              <a:rPr lang="en-US" sz="1800" b="0" dirty="0">
                <a:solidFill>
                  <a:schemeClr val="tx1"/>
                </a:solidFill>
              </a:rPr>
              <a:t>Fax (510) 451-0384 </a:t>
            </a:r>
          </a:p>
        </p:txBody>
      </p:sp>
      <p:grpSp>
        <p:nvGrpSpPr>
          <p:cNvPr id="7" name="Group 6">
            <a:extLst>
              <a:ext uri="{FF2B5EF4-FFF2-40B4-BE49-F238E27FC236}">
                <a16:creationId xmlns:a16="http://schemas.microsoft.com/office/drawing/2014/main" id="{2E9CD958-B0A8-4528-9EF4-C989C6CE2295}"/>
              </a:ext>
            </a:extLst>
          </p:cNvPr>
          <p:cNvGrpSpPr/>
          <p:nvPr userDrawn="1"/>
        </p:nvGrpSpPr>
        <p:grpSpPr>
          <a:xfrm>
            <a:off x="4572000" y="3598691"/>
            <a:ext cx="4186115" cy="1317403"/>
            <a:chOff x="4991100" y="1885348"/>
            <a:chExt cx="3871913" cy="1317403"/>
          </a:xfrm>
        </p:grpSpPr>
        <p:sp>
          <p:nvSpPr>
            <p:cNvPr id="8" name="TextBox 7">
              <a:extLst>
                <a:ext uri="{FF2B5EF4-FFF2-40B4-BE49-F238E27FC236}">
                  <a16:creationId xmlns:a16="http://schemas.microsoft.com/office/drawing/2014/main" id="{E9793FE2-42DE-41AA-9A3B-85BFAE67873E}"/>
                </a:ext>
              </a:extLst>
            </p:cNvPr>
            <p:cNvSpPr txBox="1"/>
            <p:nvPr userDrawn="1"/>
          </p:nvSpPr>
          <p:spPr>
            <a:xfrm>
              <a:off x="5023843" y="2679531"/>
              <a:ext cx="3839170" cy="523220"/>
            </a:xfrm>
            <a:prstGeom prst="rect">
              <a:avLst/>
            </a:prstGeom>
            <a:noFill/>
          </p:spPr>
          <p:txBody>
            <a:bodyPr wrap="square" rtlCol="0">
              <a:spAutoFit/>
            </a:bodyPr>
            <a:lstStyle/>
            <a:p>
              <a:pPr algn="ctr"/>
              <a:r>
                <a:rPr lang="en-US" sz="2800" b="0" dirty="0">
                  <a:latin typeface="+mn-lt"/>
                </a:rPr>
                <a:t>Dave@FM3research.com</a:t>
              </a:r>
            </a:p>
          </p:txBody>
        </p:sp>
        <p:sp>
          <p:nvSpPr>
            <p:cNvPr id="9" name="TextBox 8">
              <a:extLst>
                <a:ext uri="{FF2B5EF4-FFF2-40B4-BE49-F238E27FC236}">
                  <a16:creationId xmlns:a16="http://schemas.microsoft.com/office/drawing/2014/main" id="{5CA799CF-03CE-4B96-BD5D-F420706EA624}"/>
                </a:ext>
              </a:extLst>
            </p:cNvPr>
            <p:cNvSpPr txBox="1"/>
            <p:nvPr userDrawn="1"/>
          </p:nvSpPr>
          <p:spPr>
            <a:xfrm>
              <a:off x="4991100" y="1885348"/>
              <a:ext cx="3871913" cy="701731"/>
            </a:xfrm>
            <a:prstGeom prst="rect">
              <a:avLst/>
            </a:prstGeom>
            <a:noFill/>
            <a:effectLst/>
          </p:spPr>
          <p:txBody>
            <a:bodyPr wrap="square" rtlCol="0">
              <a:spAutoFit/>
            </a:bodyPr>
            <a:lstStyle/>
            <a:p>
              <a:pPr algn="ctr" defTabSz="914400" rtl="0" eaLnBrk="1" latinLnBrk="0" hangingPunct="1">
                <a:lnSpc>
                  <a:spcPct val="90000"/>
                </a:lnSpc>
                <a:spcBef>
                  <a:spcPct val="0"/>
                </a:spcBef>
                <a:buNone/>
              </a:pPr>
              <a:r>
                <a:rPr lang="en-US" sz="4400" b="1" kern="1200" dirty="0">
                  <a:ln>
                    <a:noFill/>
                  </a:ln>
                  <a:solidFill>
                    <a:schemeClr val="tx1"/>
                  </a:solidFill>
                  <a:effectLst/>
                  <a:latin typeface="+mj-lt"/>
                  <a:ea typeface="+mj-ea"/>
                  <a:cs typeface="+mj-cs"/>
                </a:rPr>
                <a:t>Dave Metz</a:t>
              </a:r>
            </a:p>
          </p:txBody>
        </p:sp>
      </p:grpSp>
      <p:sp>
        <p:nvSpPr>
          <p:cNvPr id="13" name="TextBox 12">
            <a:extLst>
              <a:ext uri="{FF2B5EF4-FFF2-40B4-BE49-F238E27FC236}">
                <a16:creationId xmlns:a16="http://schemas.microsoft.com/office/drawing/2014/main" id="{70406FC4-6797-48A4-A9C1-1ACBAEEFE95C}"/>
              </a:ext>
            </a:extLst>
          </p:cNvPr>
          <p:cNvSpPr txBox="1"/>
          <p:nvPr userDrawn="1"/>
        </p:nvSpPr>
        <p:spPr>
          <a:xfrm>
            <a:off x="902407" y="497084"/>
            <a:ext cx="7080568" cy="584775"/>
          </a:xfrm>
          <a:prstGeom prst="rect">
            <a:avLst/>
          </a:prstGeom>
          <a:noFill/>
        </p:spPr>
        <p:txBody>
          <a:bodyPr wrap="square" rtlCol="0">
            <a:spAutoFit/>
          </a:bodyPr>
          <a:lstStyle/>
          <a:p>
            <a:pPr algn="ctr"/>
            <a:r>
              <a:rPr lang="en-US" sz="3200" b="1" dirty="0">
                <a:solidFill>
                  <a:schemeClr val="tx1"/>
                </a:solidFill>
                <a:latin typeface="Arial Black"/>
              </a:rPr>
              <a:t>For more information, contact:</a:t>
            </a:r>
          </a:p>
        </p:txBody>
      </p:sp>
    </p:spTree>
    <p:extLst>
      <p:ext uri="{BB962C8B-B14F-4D97-AF65-F5344CB8AC3E}">
        <p14:creationId xmlns:p14="http://schemas.microsoft.com/office/powerpoint/2010/main" val="1743682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4"/>
          <p:cNvSpPr txBox="1">
            <a:spLocks noChangeArrowheads="1"/>
          </p:cNvSpPr>
          <p:nvPr userDrawn="1"/>
        </p:nvSpPr>
        <p:spPr bwMode="auto">
          <a:xfrm>
            <a:off x="7791450" y="6589610"/>
            <a:ext cx="1352550" cy="276999"/>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200" smtClean="0">
                <a:solidFill>
                  <a:srgbClr val="000000"/>
                </a:solidFill>
                <a:latin typeface="+mn-lt"/>
              </a:rPr>
              <a:pPr algn="r">
                <a:spcBef>
                  <a:spcPct val="50000"/>
                </a:spcBef>
                <a:defRPr/>
              </a:pPr>
              <a:t>‹#›</a:t>
            </a:fld>
            <a:endParaRPr lang="en-US" sz="1200" dirty="0">
              <a:solidFill>
                <a:srgbClr val="000000"/>
              </a:solidFill>
              <a:latin typeface="+mn-lt"/>
            </a:endParaRPr>
          </a:p>
        </p:txBody>
      </p:sp>
      <p:grpSp>
        <p:nvGrpSpPr>
          <p:cNvPr id="2" name="Group 1">
            <a:extLst>
              <a:ext uri="{FF2B5EF4-FFF2-40B4-BE49-F238E27FC236}">
                <a16:creationId xmlns:a16="http://schemas.microsoft.com/office/drawing/2014/main" id="{FBB31D96-258F-4532-8B11-8D02EC49711F}"/>
              </a:ext>
            </a:extLst>
          </p:cNvPr>
          <p:cNvGrpSpPr/>
          <p:nvPr userDrawn="1"/>
        </p:nvGrpSpPr>
        <p:grpSpPr>
          <a:xfrm>
            <a:off x="0" y="0"/>
            <a:ext cx="9144000" cy="184558"/>
            <a:chOff x="0" y="0"/>
            <a:chExt cx="9144000" cy="184558"/>
          </a:xfrm>
        </p:grpSpPr>
        <p:sp>
          <p:nvSpPr>
            <p:cNvPr id="8" name="Rectangle 7"/>
            <p:cNvSpPr/>
            <p:nvPr userDrawn="1"/>
          </p:nvSpPr>
          <p:spPr>
            <a:xfrm>
              <a:off x="0" y="0"/>
              <a:ext cx="9144000" cy="184558"/>
            </a:xfrm>
            <a:prstGeom prst="rect">
              <a:avLst/>
            </a:prstGeom>
            <a:solidFill>
              <a:srgbClr val="E8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EFEF"/>
                </a:solidFill>
              </a:endParaRPr>
            </a:p>
          </p:txBody>
        </p:sp>
        <p:sp>
          <p:nvSpPr>
            <p:cNvPr id="11" name="Rectangle 10">
              <a:extLst>
                <a:ext uri="{FF2B5EF4-FFF2-40B4-BE49-F238E27FC236}">
                  <a16:creationId xmlns:a16="http://schemas.microsoft.com/office/drawing/2014/main" id="{FBF17D0D-B661-4A9F-B97F-E2FA36E43662}"/>
                </a:ext>
              </a:extLst>
            </p:cNvPr>
            <p:cNvSpPr/>
            <p:nvPr userDrawn="1"/>
          </p:nvSpPr>
          <p:spPr>
            <a:xfrm>
              <a:off x="0" y="134242"/>
              <a:ext cx="9144000" cy="45719"/>
            </a:xfrm>
            <a:prstGeom prst="rect">
              <a:avLst/>
            </a:prstGeom>
            <a:solidFill>
              <a:srgbClr val="FF9900"/>
            </a:solidFill>
            <a:ln>
              <a:solidFill>
                <a:srgbClr val="EBB2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9" name="Picture 8">
            <a:extLst>
              <a:ext uri="{FF2B5EF4-FFF2-40B4-BE49-F238E27FC236}">
                <a16:creationId xmlns:a16="http://schemas.microsoft.com/office/drawing/2014/main" id="{72209931-DFA2-4711-85D3-395A9888FC4D}"/>
              </a:ext>
            </a:extLst>
          </p:cNvPr>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0" y="6307282"/>
            <a:ext cx="876300" cy="550718"/>
          </a:xfrm>
          <a:prstGeom prst="rect">
            <a:avLst/>
          </a:prstGeom>
          <a:ln>
            <a:noFill/>
          </a:ln>
        </p:spPr>
      </p:pic>
    </p:spTree>
    <p:extLst>
      <p:ext uri="{BB962C8B-B14F-4D97-AF65-F5344CB8AC3E}">
        <p14:creationId xmlns:p14="http://schemas.microsoft.com/office/powerpoint/2010/main" val="3894207332"/>
      </p:ext>
    </p:extLst>
  </p:cSld>
  <p:clrMap bg1="lt1" tx1="dk1" bg2="lt2" tx2="dk2" accent1="accent1" accent2="accent2" accent3="accent3" accent4="accent4" accent5="accent5" accent6="accent6" hlink="hlink" folHlink="folHlink"/>
  <p:sldLayoutIdLst>
    <p:sldLayoutId id="2147483682" r:id="rId1"/>
    <p:sldLayoutId id="2147483674" r:id="rId2"/>
    <p:sldLayoutId id="2147483675" r:id="rId3"/>
    <p:sldLayoutId id="2147483678" r:id="rId4"/>
    <p:sldLayoutId id="214748369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chart" Target="../charts/chart6.xml"/><Relationship Id="rId1" Type="http://schemas.openxmlformats.org/officeDocument/2006/relationships/slideLayout" Target="../slideLayouts/slideLayout3.xml"/><Relationship Id="rId4" Type="http://schemas.openxmlformats.org/officeDocument/2006/relationships/image" Target="NUL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3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9A7EC73-CEB7-40F9-A4C8-4CF44D775ADD}"/>
              </a:ext>
            </a:extLst>
          </p:cNvPr>
          <p:cNvSpPr/>
          <p:nvPr/>
        </p:nvSpPr>
        <p:spPr>
          <a:xfrm>
            <a:off x="78658" y="3167340"/>
            <a:ext cx="8898195" cy="662152"/>
          </a:xfrm>
          <a:prstGeom prst="roundRect">
            <a:avLst>
              <a:gd name="adj" fmla="val 834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p:nvPr/>
        </p:nvGraphicFramePr>
        <p:xfrm>
          <a:off x="39328" y="2344994"/>
          <a:ext cx="8195630" cy="39068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nvGraphicFramePr>
        <p:xfrm>
          <a:off x="8200422" y="2252816"/>
          <a:ext cx="914401" cy="3798939"/>
        </p:xfrm>
        <a:graphic>
          <a:graphicData uri="http://schemas.openxmlformats.org/drawingml/2006/table">
            <a:tbl>
              <a:tblPr>
                <a:tableStyleId>{5C22544A-7EE6-4342-B048-85BDC9FD1C3A}</a:tableStyleId>
              </a:tblPr>
              <a:tblGrid>
                <a:gridCol w="914401">
                  <a:extLst>
                    <a:ext uri="{9D8B030D-6E8A-4147-A177-3AD203B41FA5}">
                      <a16:colId xmlns:a16="http://schemas.microsoft.com/office/drawing/2014/main" val="20000"/>
                    </a:ext>
                  </a:extLst>
                </a:gridCol>
              </a:tblGrid>
              <a:tr h="382783">
                <a:tc>
                  <a:txBody>
                    <a:bodyPr/>
                    <a:lstStyle/>
                    <a:p>
                      <a:pPr algn="ctr" fontAlgn="ctr">
                        <a:lnSpc>
                          <a:spcPts val="1900"/>
                        </a:lnSpc>
                      </a:pPr>
                      <a:r>
                        <a:rPr lang="en-US" sz="1800" b="1" i="0" u="none" strike="noStrike" dirty="0">
                          <a:solidFill>
                            <a:schemeClr val="accent4"/>
                          </a:solidFill>
                          <a:effectLst/>
                          <a:latin typeface="+mn-lt"/>
                        </a:rPr>
                        <a:t>Ext./Very Ser. Prob.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6908">
                <a:tc>
                  <a:txBody>
                    <a:bodyPr/>
                    <a:lstStyle/>
                    <a:p>
                      <a:pPr algn="ctr" fontAlgn="ctr"/>
                      <a:r>
                        <a:rPr lang="en-US" sz="1800" b="1" i="0" u="none" strike="noStrike" dirty="0">
                          <a:solidFill>
                            <a:schemeClr val="accent4"/>
                          </a:solidFill>
                          <a:effectLst/>
                          <a:latin typeface="+mn-lt"/>
                        </a:rPr>
                        <a:t>86%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400631"/>
                  </a:ext>
                </a:extLst>
              </a:tr>
              <a:tr h="634999">
                <a:tc>
                  <a:txBody>
                    <a:bodyPr/>
                    <a:lstStyle/>
                    <a:p>
                      <a:pPr algn="ctr" fontAlgn="ctr"/>
                      <a:r>
                        <a:rPr lang="en-US" sz="1800" b="1" i="0" u="none" strike="noStrike" dirty="0">
                          <a:solidFill>
                            <a:schemeClr val="accent4"/>
                          </a:solidFill>
                          <a:effectLst/>
                          <a:latin typeface="+mn-lt"/>
                        </a:rPr>
                        <a:t>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4182285"/>
                  </a:ext>
                </a:extLst>
              </a:tr>
              <a:tr h="609600">
                <a:tc>
                  <a:txBody>
                    <a:bodyPr/>
                    <a:lstStyle/>
                    <a:p>
                      <a:pPr algn="ctr" fontAlgn="ctr"/>
                      <a:r>
                        <a:rPr lang="en-US" sz="1800" b="1" i="0" u="none" strike="noStrike">
                          <a:solidFill>
                            <a:schemeClr val="accent4"/>
                          </a:solidFill>
                          <a:effectLst/>
                          <a:latin typeface="+mn-lt"/>
                        </a:rPr>
                        <a:t>67%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6863982"/>
                  </a:ext>
                </a:extLst>
              </a:tr>
              <a:tr h="575187">
                <a:tc>
                  <a:txBody>
                    <a:bodyPr/>
                    <a:lstStyle/>
                    <a:p>
                      <a:pPr algn="ctr" fontAlgn="ctr"/>
                      <a:r>
                        <a:rPr lang="en-US" sz="1800" b="1" i="0" u="none" strike="noStrike">
                          <a:solidFill>
                            <a:schemeClr val="accent4"/>
                          </a:solidFill>
                          <a:effectLst/>
                          <a:latin typeface="+mn-lt"/>
                        </a:rPr>
                        <a:t>65%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0700511"/>
                  </a:ext>
                </a:extLst>
              </a:tr>
              <a:tr h="629265">
                <a:tc>
                  <a:txBody>
                    <a:bodyPr/>
                    <a:lstStyle/>
                    <a:p>
                      <a:pPr algn="ctr" fontAlgn="ctr"/>
                      <a:r>
                        <a:rPr lang="en-US" sz="1800" b="1" i="0" u="none" strike="noStrike" dirty="0">
                          <a:solidFill>
                            <a:schemeClr val="accent4"/>
                          </a:solidFill>
                          <a:effectLst/>
                          <a:latin typeface="+mn-lt"/>
                        </a:rPr>
                        <a:t>64%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4562582"/>
                  </a:ext>
                </a:extLst>
              </a:tr>
              <a:tr h="575187">
                <a:tc>
                  <a:txBody>
                    <a:bodyPr/>
                    <a:lstStyle/>
                    <a:p>
                      <a:pPr algn="ctr" fontAlgn="ctr"/>
                      <a:r>
                        <a:rPr lang="en-US" sz="1800" b="1" i="0" u="none" strike="noStrike" dirty="0">
                          <a:solidFill>
                            <a:schemeClr val="accent4"/>
                          </a:solidFill>
                          <a:effectLst/>
                          <a:latin typeface="+mn-lt"/>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6212213"/>
                  </a:ext>
                </a:extLst>
              </a:tr>
            </a:tbl>
          </a:graphicData>
        </a:graphic>
      </p:graphicFrame>
      <p:sp>
        <p:nvSpPr>
          <p:cNvPr id="3" name="Text Placeholder 2"/>
          <p:cNvSpPr>
            <a:spLocks noGrp="1"/>
          </p:cNvSpPr>
          <p:nvPr>
            <p:ph type="body" sz="quarter" idx="10"/>
          </p:nvPr>
        </p:nvSpPr>
        <p:spPr/>
        <p:txBody>
          <a:bodyPr/>
          <a:lstStyle/>
          <a:p>
            <a:r>
              <a:rPr lang="en-US" dirty="0"/>
              <a:t>FM3 Washington Voter Survey – October 2020</a:t>
            </a:r>
          </a:p>
        </p:txBody>
      </p:sp>
      <p:sp>
        <p:nvSpPr>
          <p:cNvPr id="2" name="Rectangle 1">
            <a:extLst>
              <a:ext uri="{FF2B5EF4-FFF2-40B4-BE49-F238E27FC236}">
                <a16:creationId xmlns:a16="http://schemas.microsoft.com/office/drawing/2014/main" id="{41A5F5E8-2B44-40D9-A771-BFAAFAE782FA}"/>
              </a:ext>
            </a:extLst>
          </p:cNvPr>
          <p:cNvSpPr/>
          <p:nvPr/>
        </p:nvSpPr>
        <p:spPr>
          <a:xfrm>
            <a:off x="134554" y="1254210"/>
            <a:ext cx="8874889" cy="923330"/>
          </a:xfrm>
          <a:prstGeom prst="rect">
            <a:avLst/>
          </a:prstGeom>
        </p:spPr>
        <p:txBody>
          <a:bodyPr wrap="square">
            <a:spAutoFit/>
          </a:bodyPr>
          <a:lstStyle/>
          <a:p>
            <a:pPr algn="ctr"/>
            <a:r>
              <a:rPr lang="en-US" i="1" dirty="0">
                <a:ea typeface="Times New Roman" panose="02020603050405020304" pitchFamily="18" charset="0"/>
                <a:cs typeface="Times New Roman" panose="02020603050405020304" pitchFamily="18" charset="0"/>
              </a:rPr>
              <a:t>I’m going to read you a list of issues that some people say are problems in Washington State. Please tell me whether you think it is an extremely serious problem, a very serious problem, </a:t>
            </a:r>
            <a:br>
              <a:rPr lang="en-US" i="1" dirty="0">
                <a:ea typeface="Times New Roman" panose="02020603050405020304" pitchFamily="18" charset="0"/>
                <a:cs typeface="Times New Roman" panose="02020603050405020304" pitchFamily="18" charset="0"/>
              </a:rPr>
            </a:br>
            <a:r>
              <a:rPr lang="en-US" i="1" dirty="0">
                <a:ea typeface="Times New Roman" panose="02020603050405020304" pitchFamily="18" charset="0"/>
                <a:cs typeface="Times New Roman" panose="02020603050405020304" pitchFamily="18" charset="0"/>
              </a:rPr>
              <a:t>a somewhat serious problem, or not a serious a problem in Washington State. </a:t>
            </a:r>
            <a:endParaRPr lang="en-US" i="1" dirty="0"/>
          </a:p>
        </p:txBody>
      </p:sp>
      <p:sp>
        <p:nvSpPr>
          <p:cNvPr id="6" name="Title 5">
            <a:extLst>
              <a:ext uri="{FF2B5EF4-FFF2-40B4-BE49-F238E27FC236}">
                <a16:creationId xmlns:a16="http://schemas.microsoft.com/office/drawing/2014/main" id="{35AE74D6-EC8C-4CB2-8A46-9B437BB7CDD0}"/>
              </a:ext>
            </a:extLst>
          </p:cNvPr>
          <p:cNvSpPr>
            <a:spLocks noGrp="1"/>
          </p:cNvSpPr>
          <p:nvPr>
            <p:ph type="title"/>
          </p:nvPr>
        </p:nvSpPr>
        <p:spPr>
          <a:xfrm>
            <a:off x="134555" y="316624"/>
            <a:ext cx="8874889" cy="1143000"/>
          </a:xfrm>
        </p:spPr>
        <p:txBody>
          <a:bodyPr/>
          <a:lstStyle/>
          <a:p>
            <a:r>
              <a:rPr lang="en-US" dirty="0"/>
              <a:t>The challenge of balancing childcare and work ranks among voters’ top concerns.</a:t>
            </a:r>
          </a:p>
        </p:txBody>
      </p:sp>
    </p:spTree>
    <p:extLst>
      <p:ext uri="{BB962C8B-B14F-4D97-AF65-F5344CB8AC3E}">
        <p14:creationId xmlns:p14="http://schemas.microsoft.com/office/powerpoint/2010/main" val="44152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 y="2555911"/>
          <a:ext cx="8243248" cy="381776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B0C10B26-CC41-4C56-963A-644986917F0F}"/>
              </a:ext>
            </a:extLst>
          </p:cNvPr>
          <p:cNvSpPr>
            <a:spLocks noGrp="1"/>
          </p:cNvSpPr>
          <p:nvPr>
            <p:ph type="title"/>
          </p:nvPr>
        </p:nvSpPr>
        <p:spPr>
          <a:xfrm>
            <a:off x="134555" y="244967"/>
            <a:ext cx="8874889" cy="1143000"/>
          </a:xfrm>
        </p:spPr>
        <p:txBody>
          <a:bodyPr/>
          <a:lstStyle/>
          <a:p>
            <a:r>
              <a:rPr lang="en-US" dirty="0"/>
              <a:t>More than half of parents do not feel their current situation is sustainable.</a:t>
            </a:r>
          </a:p>
        </p:txBody>
      </p:sp>
      <p:sp>
        <p:nvSpPr>
          <p:cNvPr id="11" name="Text Placeholder 10"/>
          <p:cNvSpPr>
            <a:spLocks noGrp="1"/>
          </p:cNvSpPr>
          <p:nvPr>
            <p:ph type="body" sz="quarter" idx="10"/>
          </p:nvPr>
        </p:nvSpPr>
        <p:spPr>
          <a:xfrm>
            <a:off x="850495" y="6198623"/>
            <a:ext cx="8099771" cy="549993"/>
          </a:xfrm>
        </p:spPr>
        <p:txBody>
          <a:bodyPr/>
          <a:lstStyle/>
          <a:p>
            <a:r>
              <a:rPr lang="en-US" dirty="0"/>
              <a:t>FM3 Washington Voter Survey – October 2020</a:t>
            </a:r>
          </a:p>
        </p:txBody>
      </p:sp>
      <p:sp>
        <p:nvSpPr>
          <p:cNvPr id="16" name="Rectangle 15">
            <a:extLst>
              <a:ext uri="{FF2B5EF4-FFF2-40B4-BE49-F238E27FC236}">
                <a16:creationId xmlns:a16="http://schemas.microsoft.com/office/drawing/2014/main" id="{711B2EF4-AE7B-4E31-B722-D052034DD93E}"/>
              </a:ext>
            </a:extLst>
          </p:cNvPr>
          <p:cNvSpPr/>
          <p:nvPr/>
        </p:nvSpPr>
        <p:spPr>
          <a:xfrm>
            <a:off x="1076580" y="1257860"/>
            <a:ext cx="6990840" cy="1477328"/>
          </a:xfrm>
          <a:prstGeom prst="rect">
            <a:avLst/>
          </a:prstGeom>
        </p:spPr>
        <p:txBody>
          <a:bodyPr wrap="square">
            <a:spAutoFit/>
          </a:bodyPr>
          <a:lstStyle/>
          <a:p>
            <a:pPr algn="ctr"/>
            <a:r>
              <a:rPr lang="en-US" i="1" dirty="0">
                <a:ea typeface="Times New Roman" panose="02020603050405020304" pitchFamily="18" charset="0"/>
                <a:cs typeface="Times New Roman" panose="02020603050405020304" pitchFamily="18" charset="0"/>
              </a:rPr>
              <a:t>Thinking about your current situation in providing care for your children, do you feel like your situation now will work for the long-term, will work only for the short-term, or is it not working so well now?</a:t>
            </a:r>
          </a:p>
          <a:p>
            <a:pPr algn="ctr"/>
            <a:r>
              <a:rPr lang="en-US" b="1" dirty="0">
                <a:ea typeface="Times New Roman" panose="02020603050405020304" pitchFamily="18" charset="0"/>
                <a:cs typeface="Times New Roman" panose="02020603050405020304" pitchFamily="18" charset="0"/>
              </a:rPr>
              <a:t>Asked of parents with children under 18</a:t>
            </a:r>
            <a:r>
              <a:rPr lang="en-US" i="1" dirty="0">
                <a:ea typeface="Times New Roman" panose="02020603050405020304" pitchFamily="18" charset="0"/>
                <a:cs typeface="Times New Roman" panose="02020603050405020304" pitchFamily="18" charset="0"/>
              </a:rPr>
              <a:t>  </a:t>
            </a:r>
            <a:endParaRPr lang="en-US" i="1" dirty="0"/>
          </a:p>
          <a:p>
            <a:pPr algn="ctr"/>
            <a:endParaRPr lang="en-US" i="1" dirty="0"/>
          </a:p>
        </p:txBody>
      </p:sp>
      <p:sp>
        <p:nvSpPr>
          <p:cNvPr id="2" name="TextBox 1">
            <a:extLst>
              <a:ext uri="{FF2B5EF4-FFF2-40B4-BE49-F238E27FC236}">
                <a16:creationId xmlns:a16="http://schemas.microsoft.com/office/drawing/2014/main" id="{066B80AC-1F32-4860-B29E-6509D3D824FD}"/>
              </a:ext>
            </a:extLst>
          </p:cNvPr>
          <p:cNvSpPr txBox="1"/>
          <p:nvPr/>
        </p:nvSpPr>
        <p:spPr>
          <a:xfrm>
            <a:off x="6117378" y="4696471"/>
            <a:ext cx="2563914"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i="1" dirty="0"/>
              <a:t>50% of parents with children age 5 and under say it will only work in the short-term; 17% say it is not working now.</a:t>
            </a:r>
            <a:endParaRPr lang="en-US" i="1" dirty="0"/>
          </a:p>
        </p:txBody>
      </p:sp>
    </p:spTree>
    <p:extLst>
      <p:ext uri="{BB962C8B-B14F-4D97-AF65-F5344CB8AC3E}">
        <p14:creationId xmlns:p14="http://schemas.microsoft.com/office/powerpoint/2010/main" val="1552312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66C5CB2-4F1E-4D1B-8DFB-62A2A7AF71DF}"/>
              </a:ext>
            </a:extLst>
          </p:cNvPr>
          <p:cNvSpPr>
            <a:spLocks noGrp="1"/>
          </p:cNvSpPr>
          <p:nvPr>
            <p:ph type="body" sz="quarter" idx="10"/>
          </p:nvPr>
        </p:nvSpPr>
        <p:spPr/>
        <p:txBody>
          <a:bodyPr/>
          <a:lstStyle/>
          <a:p>
            <a:r>
              <a:rPr lang="en-US" dirty="0"/>
              <a:t>FM3 Washington Voter Survey – October 2020</a:t>
            </a:r>
          </a:p>
        </p:txBody>
      </p:sp>
      <p:graphicFrame>
        <p:nvGraphicFramePr>
          <p:cNvPr id="4" name="Chart 3">
            <a:extLst>
              <a:ext uri="{FF2B5EF4-FFF2-40B4-BE49-F238E27FC236}">
                <a16:creationId xmlns:a16="http://schemas.microsoft.com/office/drawing/2014/main" id="{DBEDA057-8FEC-48E9-B3BB-B8C6F4BA59A0}"/>
              </a:ext>
            </a:extLst>
          </p:cNvPr>
          <p:cNvGraphicFramePr/>
          <p:nvPr/>
        </p:nvGraphicFramePr>
        <p:xfrm>
          <a:off x="377496" y="2908963"/>
          <a:ext cx="8164286" cy="3602008"/>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Bracket 4">
            <a:extLst>
              <a:ext uri="{FF2B5EF4-FFF2-40B4-BE49-F238E27FC236}">
                <a16:creationId xmlns:a16="http://schemas.microsoft.com/office/drawing/2014/main" id="{B63612AD-8E44-4B1B-BCAA-BB75D434BCCE}"/>
              </a:ext>
            </a:extLst>
          </p:cNvPr>
          <p:cNvSpPr/>
          <p:nvPr/>
        </p:nvSpPr>
        <p:spPr bwMode="auto">
          <a:xfrm>
            <a:off x="7141335" y="3001794"/>
            <a:ext cx="128791" cy="676028"/>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6" name="Right Bracket 5">
            <a:extLst>
              <a:ext uri="{FF2B5EF4-FFF2-40B4-BE49-F238E27FC236}">
                <a16:creationId xmlns:a16="http://schemas.microsoft.com/office/drawing/2014/main" id="{BCA82158-479C-4AF5-BC3C-DEDAD2554EDA}"/>
              </a:ext>
            </a:extLst>
          </p:cNvPr>
          <p:cNvSpPr/>
          <p:nvPr/>
        </p:nvSpPr>
        <p:spPr bwMode="auto">
          <a:xfrm>
            <a:off x="4362612" y="4825527"/>
            <a:ext cx="119603" cy="672588"/>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3C907EA3-E15A-4D22-8CB4-75F8B8579321}"/>
              </a:ext>
            </a:extLst>
          </p:cNvPr>
          <p:cNvSpPr txBox="1"/>
          <p:nvPr/>
        </p:nvSpPr>
        <p:spPr>
          <a:xfrm>
            <a:off x="7248092" y="2928157"/>
            <a:ext cx="1818791" cy="823302"/>
          </a:xfrm>
          <a:prstGeom prst="rect">
            <a:avLst/>
          </a:prstGeom>
          <a:noFill/>
        </p:spPr>
        <p:txBody>
          <a:bodyPr wrap="square" rtlCol="0">
            <a:spAutoFit/>
          </a:bodyPr>
          <a:lstStyle/>
          <a:p>
            <a:pPr algn="ctr">
              <a:lnSpc>
                <a:spcPts val="1900"/>
              </a:lnSpc>
            </a:pPr>
            <a:r>
              <a:rPr lang="en-US" b="1" dirty="0">
                <a:solidFill>
                  <a:schemeClr val="accent1"/>
                </a:solidFill>
              </a:rPr>
              <a:t>Total </a:t>
            </a:r>
            <a:br>
              <a:rPr lang="en-US" b="1" dirty="0">
                <a:solidFill>
                  <a:schemeClr val="accent1"/>
                </a:solidFill>
              </a:rPr>
            </a:br>
            <a:r>
              <a:rPr lang="en-US" b="1" dirty="0">
                <a:solidFill>
                  <a:schemeClr val="accent1"/>
                </a:solidFill>
              </a:rPr>
              <a:t>More Important</a:t>
            </a:r>
            <a:br>
              <a:rPr lang="en-US" b="1" dirty="0">
                <a:solidFill>
                  <a:schemeClr val="accent1"/>
                </a:solidFill>
              </a:rPr>
            </a:br>
            <a:r>
              <a:rPr lang="en-US" b="1" dirty="0">
                <a:solidFill>
                  <a:schemeClr val="accent1"/>
                </a:solidFill>
              </a:rPr>
              <a:t>62%</a:t>
            </a:r>
          </a:p>
        </p:txBody>
      </p:sp>
      <p:sp>
        <p:nvSpPr>
          <p:cNvPr id="8" name="TextBox 7">
            <a:extLst>
              <a:ext uri="{FF2B5EF4-FFF2-40B4-BE49-F238E27FC236}">
                <a16:creationId xmlns:a16="http://schemas.microsoft.com/office/drawing/2014/main" id="{37156864-B111-4104-8BB9-2E09AFA5C627}"/>
              </a:ext>
            </a:extLst>
          </p:cNvPr>
          <p:cNvSpPr txBox="1"/>
          <p:nvPr/>
        </p:nvSpPr>
        <p:spPr>
          <a:xfrm>
            <a:off x="4435860" y="4750170"/>
            <a:ext cx="1645450" cy="823302"/>
          </a:xfrm>
          <a:prstGeom prst="rect">
            <a:avLst/>
          </a:prstGeom>
          <a:noFill/>
        </p:spPr>
        <p:txBody>
          <a:bodyPr wrap="square" rtlCol="0">
            <a:spAutoFit/>
          </a:bodyPr>
          <a:lstStyle/>
          <a:p>
            <a:pPr algn="ctr">
              <a:lnSpc>
                <a:spcPts val="1900"/>
              </a:lnSpc>
            </a:pPr>
            <a:r>
              <a:rPr lang="en-US" b="1" dirty="0">
                <a:solidFill>
                  <a:schemeClr val="accent4"/>
                </a:solidFill>
              </a:rPr>
              <a:t>Total </a:t>
            </a:r>
            <a:br>
              <a:rPr lang="en-US" b="1" dirty="0">
                <a:solidFill>
                  <a:schemeClr val="accent4"/>
                </a:solidFill>
              </a:rPr>
            </a:br>
            <a:r>
              <a:rPr lang="en-US" b="1" dirty="0">
                <a:solidFill>
                  <a:schemeClr val="accent4"/>
                </a:solidFill>
              </a:rPr>
              <a:t>Less Important</a:t>
            </a:r>
            <a:br>
              <a:rPr lang="en-US" b="1" dirty="0">
                <a:solidFill>
                  <a:schemeClr val="accent4"/>
                </a:solidFill>
              </a:rPr>
            </a:br>
            <a:r>
              <a:rPr lang="en-US" b="1" dirty="0">
                <a:solidFill>
                  <a:schemeClr val="accent4"/>
                </a:solidFill>
              </a:rPr>
              <a:t>13%</a:t>
            </a:r>
          </a:p>
        </p:txBody>
      </p:sp>
      <p:sp>
        <p:nvSpPr>
          <p:cNvPr id="10" name="Rectangle 9">
            <a:extLst>
              <a:ext uri="{FF2B5EF4-FFF2-40B4-BE49-F238E27FC236}">
                <a16:creationId xmlns:a16="http://schemas.microsoft.com/office/drawing/2014/main" id="{C3E66A7B-7759-48A9-91D8-6E3FB04FDECF}"/>
              </a:ext>
            </a:extLst>
          </p:cNvPr>
          <p:cNvSpPr/>
          <p:nvPr/>
        </p:nvSpPr>
        <p:spPr>
          <a:xfrm>
            <a:off x="134556" y="1423950"/>
            <a:ext cx="8874889" cy="1403461"/>
          </a:xfrm>
          <a:prstGeom prst="rect">
            <a:avLst/>
          </a:prstGeom>
          <a:solidFill>
            <a:schemeClr val="accent2">
              <a:lumMod val="20000"/>
              <a:lumOff val="80000"/>
            </a:schemeClr>
          </a:solidFill>
        </p:spPr>
        <p:txBody>
          <a:bodyPr wrap="square">
            <a:spAutoFit/>
          </a:bodyPr>
          <a:lstStyle/>
          <a:p>
            <a:pPr algn="just">
              <a:lnSpc>
                <a:spcPts val="1700"/>
              </a:lnSpc>
            </a:pPr>
            <a:r>
              <a:rPr lang="en-US" dirty="0">
                <a:effectLst/>
                <a:ea typeface="Times New Roman" panose="02020603050405020304" pitchFamily="18" charset="0"/>
                <a:cs typeface="Times New Roman" panose="02020603050405020304" pitchFamily="18" charset="0"/>
              </a:rPr>
              <a:t>Since the coronavirus pandemic started, 16% of childcare facilities and preschools have had to close and nearly half are at risk of closing, leaving many parents to have to manage care for children 5 and under on their own while working.  In addition, many K-12 schools have moved to distance learning, meaning parents also have to care for and supervise older children at home. Since the start of the pandemic, do you view early learning and childcare programs for children 5 and under as </a:t>
            </a:r>
            <a:r>
              <a:rPr lang="en-US" u="sng" dirty="0">
                <a:effectLst/>
                <a:ea typeface="Times New Roman" panose="02020603050405020304" pitchFamily="18" charset="0"/>
                <a:cs typeface="Times New Roman" panose="02020603050405020304" pitchFamily="18" charset="0"/>
              </a:rPr>
              <a:t>more</a:t>
            </a:r>
            <a:r>
              <a:rPr lang="en-US" dirty="0">
                <a:effectLst/>
                <a:ea typeface="Times New Roman" panose="02020603050405020304" pitchFamily="18" charset="0"/>
                <a:cs typeface="Times New Roman" panose="02020603050405020304" pitchFamily="18" charset="0"/>
              </a:rPr>
              <a:t> important or </a:t>
            </a:r>
            <a:r>
              <a:rPr lang="en-US" u="sng" dirty="0">
                <a:effectLst/>
                <a:ea typeface="Times New Roman" panose="02020603050405020304" pitchFamily="18" charset="0"/>
                <a:cs typeface="Times New Roman" panose="02020603050405020304" pitchFamily="18" charset="0"/>
              </a:rPr>
              <a:t>less</a:t>
            </a:r>
            <a:r>
              <a:rPr lang="en-US" dirty="0">
                <a:effectLst/>
                <a:ea typeface="Times New Roman" panose="02020603050405020304" pitchFamily="18" charset="0"/>
                <a:cs typeface="Times New Roman" panose="02020603050405020304" pitchFamily="18" charset="0"/>
              </a:rPr>
              <a:t> important than you did before?</a:t>
            </a:r>
            <a:r>
              <a:rPr lang="en-US" b="1" dirty="0">
                <a:effectLst/>
                <a:ea typeface="Times New Roman" panose="02020603050405020304" pitchFamily="18" charset="0"/>
                <a:cs typeface="Times New Roman" panose="02020603050405020304" pitchFamily="18" charset="0"/>
              </a:rPr>
              <a:t> </a:t>
            </a:r>
            <a:endParaRPr lang="en-US" dirty="0"/>
          </a:p>
        </p:txBody>
      </p:sp>
      <p:sp>
        <p:nvSpPr>
          <p:cNvPr id="11" name="Title 10">
            <a:extLst>
              <a:ext uri="{FF2B5EF4-FFF2-40B4-BE49-F238E27FC236}">
                <a16:creationId xmlns:a16="http://schemas.microsoft.com/office/drawing/2014/main" id="{97294EBF-983A-438E-B19F-984C1DEE9670}"/>
              </a:ext>
            </a:extLst>
          </p:cNvPr>
          <p:cNvSpPr>
            <a:spLocks noGrp="1"/>
          </p:cNvSpPr>
          <p:nvPr>
            <p:ph type="title"/>
          </p:nvPr>
        </p:nvSpPr>
        <p:spPr>
          <a:xfrm>
            <a:off x="134556" y="168466"/>
            <a:ext cx="8874889" cy="1143000"/>
          </a:xfrm>
        </p:spPr>
        <p:txBody>
          <a:bodyPr/>
          <a:lstStyle/>
          <a:p>
            <a:r>
              <a:rPr lang="en-US" sz="2700" dirty="0"/>
              <a:t>Three in five say that since the pandemic started, they have come to view early learning and childcare as more important.</a:t>
            </a:r>
          </a:p>
        </p:txBody>
      </p:sp>
    </p:spTree>
    <p:extLst>
      <p:ext uri="{BB962C8B-B14F-4D97-AF65-F5344CB8AC3E}">
        <p14:creationId xmlns:p14="http://schemas.microsoft.com/office/powerpoint/2010/main" val="3168705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4BD8B7-A75F-4210-B607-2A7480E5FB93}"/>
              </a:ext>
            </a:extLst>
          </p:cNvPr>
          <p:cNvSpPr>
            <a:spLocks noGrp="1"/>
          </p:cNvSpPr>
          <p:nvPr>
            <p:ph type="body" sz="quarter" idx="10"/>
          </p:nvPr>
        </p:nvSpPr>
        <p:spPr/>
        <p:txBody>
          <a:bodyPr/>
          <a:lstStyle/>
          <a:p>
            <a:r>
              <a:rPr lang="en-US" dirty="0"/>
              <a:t>First Five Years Fund Survey, September 2020</a:t>
            </a:r>
          </a:p>
        </p:txBody>
      </p:sp>
      <p:graphicFrame>
        <p:nvGraphicFramePr>
          <p:cNvPr id="7" name="Chart 6">
            <a:extLst>
              <a:ext uri="{FF2B5EF4-FFF2-40B4-BE49-F238E27FC236}">
                <a16:creationId xmlns:a16="http://schemas.microsoft.com/office/drawing/2014/main" id="{6EE9E50D-A993-4F60-BFD2-DD6682185180}"/>
              </a:ext>
            </a:extLst>
          </p:cNvPr>
          <p:cNvGraphicFramePr/>
          <p:nvPr>
            <p:extLst>
              <p:ext uri="{D42A27DB-BD31-4B8C-83A1-F6EECF244321}">
                <p14:modId xmlns:p14="http://schemas.microsoft.com/office/powerpoint/2010/main" val="3508594509"/>
              </p:ext>
            </p:extLst>
          </p:nvPr>
        </p:nvGraphicFramePr>
        <p:xfrm>
          <a:off x="-1098046" y="1368322"/>
          <a:ext cx="9313999" cy="5221327"/>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6C7B166-CDA7-48FA-9963-A1696EBB0205}"/>
                  </a:ext>
                </a:extLst>
              </p14:cNvPr>
              <p14:cNvContentPartPr/>
              <p14:nvPr/>
            </p14:nvContentPartPr>
            <p14:xfrm>
              <a:off x="8740341" y="3600725"/>
              <a:ext cx="360" cy="360"/>
            </p14:xfrm>
          </p:contentPart>
        </mc:Choice>
        <mc:Fallback xmlns="">
          <p:pic>
            <p:nvPicPr>
              <p:cNvPr id="4" name="Ink 3">
                <a:extLst>
                  <a:ext uri="{FF2B5EF4-FFF2-40B4-BE49-F238E27FC236}">
                    <a16:creationId xmlns:a16="http://schemas.microsoft.com/office/drawing/2014/main" id="{36C7B166-CDA7-48FA-9963-A1696EBB0205}"/>
                  </a:ext>
                </a:extLst>
              </p:cNvPr>
              <p:cNvPicPr/>
              <p:nvPr/>
            </p:nvPicPr>
            <p:blipFill>
              <a:blip r:embed="rId4"/>
              <a:stretch>
                <a:fillRect/>
              </a:stretch>
            </p:blipFill>
            <p:spPr>
              <a:xfrm>
                <a:off x="8731341" y="3591725"/>
                <a:ext cx="18000" cy="18000"/>
              </a:xfrm>
              <a:prstGeom prst="rect">
                <a:avLst/>
              </a:prstGeom>
            </p:spPr>
          </p:pic>
        </mc:Fallback>
      </mc:AlternateContent>
      <p:sp>
        <p:nvSpPr>
          <p:cNvPr id="5" name="Title 4">
            <a:extLst>
              <a:ext uri="{FF2B5EF4-FFF2-40B4-BE49-F238E27FC236}">
                <a16:creationId xmlns:a16="http://schemas.microsoft.com/office/drawing/2014/main" id="{93B2CF88-62FB-4B08-8D34-75067FDA1C65}"/>
              </a:ext>
            </a:extLst>
          </p:cNvPr>
          <p:cNvSpPr>
            <a:spLocks noGrp="1"/>
          </p:cNvSpPr>
          <p:nvPr>
            <p:ph type="title"/>
          </p:nvPr>
        </p:nvSpPr>
        <p:spPr>
          <a:xfrm>
            <a:off x="134555" y="353246"/>
            <a:ext cx="8874889" cy="1143000"/>
          </a:xfrm>
        </p:spPr>
        <p:txBody>
          <a:bodyPr/>
          <a:lstStyle/>
          <a:p>
            <a:r>
              <a:rPr lang="en-US" dirty="0"/>
              <a:t>Nationally, voters agree that early learning is essential and should be publicly-funded.</a:t>
            </a:r>
          </a:p>
        </p:txBody>
      </p:sp>
      <p:graphicFrame>
        <p:nvGraphicFramePr>
          <p:cNvPr id="8" name="Table 7">
            <a:extLst>
              <a:ext uri="{FF2B5EF4-FFF2-40B4-BE49-F238E27FC236}">
                <a16:creationId xmlns:a16="http://schemas.microsoft.com/office/drawing/2014/main" id="{30CFEBF0-4F54-467C-9F04-373EFEAE2559}"/>
              </a:ext>
            </a:extLst>
          </p:cNvPr>
          <p:cNvGraphicFramePr>
            <a:graphicFrameLocks noGrp="1"/>
          </p:cNvGraphicFramePr>
          <p:nvPr>
            <p:extLst>
              <p:ext uri="{D42A27DB-BD31-4B8C-83A1-F6EECF244321}">
                <p14:modId xmlns:p14="http://schemas.microsoft.com/office/powerpoint/2010/main" val="3910690244"/>
              </p:ext>
            </p:extLst>
          </p:nvPr>
        </p:nvGraphicFramePr>
        <p:xfrm>
          <a:off x="-18244" y="2133689"/>
          <a:ext cx="3656741" cy="3910961"/>
        </p:xfrm>
        <a:graphic>
          <a:graphicData uri="http://schemas.openxmlformats.org/drawingml/2006/table">
            <a:tbl>
              <a:tblPr>
                <a:tableStyleId>{5C22544A-7EE6-4342-B048-85BDC9FD1C3A}</a:tableStyleId>
              </a:tblPr>
              <a:tblGrid>
                <a:gridCol w="3656741">
                  <a:extLst>
                    <a:ext uri="{9D8B030D-6E8A-4147-A177-3AD203B41FA5}">
                      <a16:colId xmlns:a16="http://schemas.microsoft.com/office/drawing/2014/main" val="4095563630"/>
                    </a:ext>
                  </a:extLst>
                </a:gridCol>
              </a:tblGrid>
              <a:tr h="755688">
                <a:tc>
                  <a:txBody>
                    <a:bodyPr/>
                    <a:lstStyle/>
                    <a:p>
                      <a:pPr algn="r" fontAlgn="ctr">
                        <a:lnSpc>
                          <a:spcPts val="1500"/>
                        </a:lnSpc>
                      </a:pPr>
                      <a:r>
                        <a:rPr lang="en-US" sz="1700" u="none" strike="noStrike" dirty="0">
                          <a:effectLst/>
                          <a:latin typeface="+mn-lt"/>
                        </a:rPr>
                        <a:t>Like healthcare and education,</a:t>
                      </a:r>
                      <a:br>
                        <a:rPr lang="en-US" sz="1700" u="none" strike="noStrike" dirty="0">
                          <a:effectLst/>
                          <a:latin typeface="+mn-lt"/>
                        </a:rPr>
                      </a:br>
                      <a:r>
                        <a:rPr lang="en-US" sz="1700" u="none" strike="noStrike" dirty="0">
                          <a:effectLst/>
                          <a:latin typeface="+mn-lt"/>
                        </a:rPr>
                        <a:t>high-quality, affordable childcare for families with young children is an</a:t>
                      </a:r>
                      <a:br>
                        <a:rPr lang="en-US" sz="1700" u="none" strike="noStrike" dirty="0">
                          <a:effectLst/>
                          <a:latin typeface="+mn-lt"/>
                        </a:rPr>
                      </a:br>
                      <a:r>
                        <a:rPr lang="en-US" sz="1700" u="none" strike="noStrike" dirty="0">
                          <a:effectLst/>
                          <a:latin typeface="+mn-lt"/>
                        </a:rPr>
                        <a:t>essential service</a:t>
                      </a:r>
                      <a:endParaRPr lang="en-US" sz="1700" b="0" i="0" u="none" strike="noStrike" dirty="0">
                        <a:solidFill>
                          <a:srgbClr val="000000"/>
                        </a:solidFill>
                        <a:effectLst/>
                        <a:latin typeface="+mn-lt"/>
                      </a:endParaRPr>
                    </a:p>
                  </a:txBody>
                  <a:tcPr marL="3271" marR="3271" marT="327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3815591"/>
                  </a:ext>
                </a:extLst>
              </a:tr>
              <a:tr h="1741495">
                <a:tc>
                  <a:txBody>
                    <a:bodyPr/>
                    <a:lstStyle/>
                    <a:p>
                      <a:pPr algn="r" fontAlgn="ctr">
                        <a:lnSpc>
                          <a:spcPts val="1500"/>
                        </a:lnSpc>
                      </a:pPr>
                      <a:r>
                        <a:rPr lang="en-US" sz="1700" u="none" strike="noStrike" dirty="0">
                          <a:effectLst/>
                          <a:latin typeface="+mn-lt"/>
                        </a:rPr>
                        <a:t>The COVID-19 crisis has</a:t>
                      </a:r>
                      <a:br>
                        <a:rPr lang="en-US" sz="1700" u="none" strike="noStrike" dirty="0">
                          <a:effectLst/>
                          <a:latin typeface="+mn-lt"/>
                        </a:rPr>
                      </a:br>
                      <a:r>
                        <a:rPr lang="en-US" sz="1700" u="none" strike="noStrike" dirty="0">
                          <a:effectLst/>
                          <a:latin typeface="+mn-lt"/>
                        </a:rPr>
                        <a:t> shown us how essential it is that we build a childcare system that makes childcare available and affordable to all families who need it</a:t>
                      </a:r>
                      <a:endParaRPr lang="en-US" sz="1700" b="0" i="0" u="none" strike="noStrike" dirty="0">
                        <a:solidFill>
                          <a:srgbClr val="000000"/>
                        </a:solidFill>
                        <a:effectLst/>
                        <a:latin typeface="+mn-lt"/>
                      </a:endParaRPr>
                    </a:p>
                  </a:txBody>
                  <a:tcPr marL="3271" marR="3271" marT="327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902601"/>
                  </a:ext>
                </a:extLst>
              </a:tr>
              <a:tr h="1387050">
                <a:tc>
                  <a:txBody>
                    <a:bodyPr/>
                    <a:lstStyle/>
                    <a:p>
                      <a:pPr algn="r" fontAlgn="ctr">
                        <a:lnSpc>
                          <a:spcPts val="1500"/>
                        </a:lnSpc>
                      </a:pPr>
                      <a:r>
                        <a:rPr lang="en-US" sz="1700" u="none" strike="noStrike" dirty="0">
                          <a:effectLst/>
                          <a:latin typeface="+mn-lt"/>
                        </a:rPr>
                        <a:t>The care and education of children is publicly-funded starting in kindergarten; it should be the same for younger children as well</a:t>
                      </a:r>
                      <a:endParaRPr lang="en-US" sz="1700" b="0" i="0" u="none" strike="noStrike" dirty="0">
                        <a:solidFill>
                          <a:srgbClr val="000000"/>
                        </a:solidFill>
                        <a:effectLst/>
                        <a:latin typeface="+mn-lt"/>
                      </a:endParaRPr>
                    </a:p>
                  </a:txBody>
                  <a:tcPr marL="3271" marR="3271" marT="327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97792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94689360"/>
              </p:ext>
            </p:extLst>
          </p:nvPr>
        </p:nvGraphicFramePr>
        <p:xfrm>
          <a:off x="8094085" y="1646819"/>
          <a:ext cx="1037228" cy="4498395"/>
        </p:xfrm>
        <a:graphic>
          <a:graphicData uri="http://schemas.openxmlformats.org/drawingml/2006/table">
            <a:tbl>
              <a:tblPr>
                <a:tableStyleId>{5C22544A-7EE6-4342-B048-85BDC9FD1C3A}</a:tableStyleId>
              </a:tblPr>
              <a:tblGrid>
                <a:gridCol w="447250">
                  <a:extLst>
                    <a:ext uri="{9D8B030D-6E8A-4147-A177-3AD203B41FA5}">
                      <a16:colId xmlns:a16="http://schemas.microsoft.com/office/drawing/2014/main" val="20000"/>
                    </a:ext>
                  </a:extLst>
                </a:gridCol>
                <a:gridCol w="589978">
                  <a:extLst>
                    <a:ext uri="{9D8B030D-6E8A-4147-A177-3AD203B41FA5}">
                      <a16:colId xmlns:a16="http://schemas.microsoft.com/office/drawing/2014/main" val="4229138776"/>
                    </a:ext>
                  </a:extLst>
                </a:gridCol>
              </a:tblGrid>
              <a:tr h="0">
                <a:tc>
                  <a:txBody>
                    <a:bodyPr/>
                    <a:lstStyle/>
                    <a:p>
                      <a:pPr algn="ctr" fontAlgn="ctr">
                        <a:lnSpc>
                          <a:spcPts val="1700"/>
                        </a:lnSpc>
                      </a:pPr>
                      <a:r>
                        <a:rPr lang="en-US" sz="1600" b="1" i="0" u="none" strike="noStrike" dirty="0">
                          <a:solidFill>
                            <a:schemeClr val="accent1"/>
                          </a:solidFill>
                          <a:effectLst/>
                          <a:latin typeface="+mn-lt"/>
                        </a:rPr>
                        <a:t>Total </a:t>
                      </a:r>
                      <a:r>
                        <a:rPr lang="en-US" sz="1600" b="1" i="0" u="none" strike="noStrike" dirty="0" err="1">
                          <a:solidFill>
                            <a:schemeClr val="accent1"/>
                          </a:solidFill>
                          <a:effectLst/>
                          <a:latin typeface="+mn-lt"/>
                        </a:rPr>
                        <a:t>Agr</a:t>
                      </a:r>
                      <a:r>
                        <a:rPr lang="en-US" sz="1600" b="1" i="0" u="none" strike="noStrike" dirty="0">
                          <a:solidFill>
                            <a:schemeClr val="accent1"/>
                          </a:solidFill>
                          <a:effectLst/>
                          <a:latin typeface="+mn-lt"/>
                        </a:rPr>
                        <a:t>.</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1700"/>
                        </a:lnSpc>
                      </a:pPr>
                      <a:r>
                        <a:rPr lang="en-US" sz="1600" b="1" i="0" u="none" strike="noStrike" dirty="0">
                          <a:solidFill>
                            <a:schemeClr val="accent4"/>
                          </a:solidFill>
                          <a:effectLst/>
                          <a:latin typeface="+mn-lt"/>
                        </a:rPr>
                        <a:t>Total </a:t>
                      </a:r>
                      <a:r>
                        <a:rPr lang="en-US" sz="1600" b="1" i="0" u="none" strike="noStrike" dirty="0" err="1">
                          <a:solidFill>
                            <a:schemeClr val="accent4"/>
                          </a:solidFill>
                          <a:effectLst/>
                          <a:latin typeface="+mn-lt"/>
                        </a:rPr>
                        <a:t>Disagr</a:t>
                      </a:r>
                      <a:r>
                        <a:rPr lang="en-US" sz="1600" b="1" i="0" u="none" strike="noStrike" dirty="0">
                          <a:solidFill>
                            <a:schemeClr val="accent4"/>
                          </a:solidFill>
                          <a:effectLst/>
                          <a:latin typeface="+mn-lt"/>
                        </a:rPr>
                        <a:t>.</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4360">
                <a:tc>
                  <a:txBody>
                    <a:bodyPr/>
                    <a:lstStyle/>
                    <a:p>
                      <a:pPr algn="ctr" fontAlgn="b"/>
                      <a:r>
                        <a:rPr lang="en-US" sz="1800" b="1" i="0" u="none" strike="noStrike" dirty="0">
                          <a:solidFill>
                            <a:schemeClr val="accent1"/>
                          </a:solidFill>
                          <a:effectLst/>
                          <a:latin typeface="+mn-lt"/>
                        </a:rPr>
                        <a:t>84%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n-lt"/>
                        </a:rPr>
                        <a:t>15%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5814566"/>
                  </a:ext>
                </a:extLst>
              </a:tr>
              <a:tr h="423080">
                <a:tc>
                  <a:txBody>
                    <a:bodyPr/>
                    <a:lstStyle/>
                    <a:p>
                      <a:pPr algn="ctr" fontAlgn="b"/>
                      <a:endParaRPr lang="en-US" sz="1800" b="1" i="0" u="none" strike="noStrike" dirty="0">
                        <a:solidFill>
                          <a:schemeClr val="accent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accent4"/>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0482751"/>
                  </a:ext>
                </a:extLst>
              </a:tr>
              <a:tr h="285750">
                <a:tc>
                  <a:txBody>
                    <a:bodyPr/>
                    <a:lstStyle/>
                    <a:p>
                      <a:pPr algn="ctr" fontAlgn="b"/>
                      <a:endParaRPr lang="en-US" sz="1800" b="1" i="0" u="none" strike="noStrike" dirty="0">
                        <a:solidFill>
                          <a:schemeClr val="accent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accent4"/>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2722509"/>
                  </a:ext>
                </a:extLst>
              </a:tr>
              <a:tr h="778225">
                <a:tc>
                  <a:txBody>
                    <a:bodyPr/>
                    <a:lstStyle/>
                    <a:p>
                      <a:pPr algn="ctr" fontAlgn="b"/>
                      <a:r>
                        <a:rPr lang="en-US" sz="1800" b="1" i="0" u="none" strike="noStrike" dirty="0">
                          <a:solidFill>
                            <a:schemeClr val="accent1"/>
                          </a:solidFill>
                          <a:effectLst/>
                          <a:latin typeface="+mn-lt"/>
                        </a:rPr>
                        <a:t>79%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n-lt"/>
                        </a:rPr>
                        <a:t>20%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6370830"/>
                  </a:ext>
                </a:extLst>
              </a:tr>
              <a:tr h="409433">
                <a:tc>
                  <a:txBody>
                    <a:bodyPr/>
                    <a:lstStyle/>
                    <a:p>
                      <a:pPr algn="ctr" fontAlgn="b"/>
                      <a:endParaRPr lang="en-US" sz="1800" b="1" i="0" u="none" strike="noStrike" dirty="0">
                        <a:solidFill>
                          <a:schemeClr val="accent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accent4"/>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1408436"/>
                  </a:ext>
                </a:extLst>
              </a:tr>
              <a:tr h="342900">
                <a:tc>
                  <a:txBody>
                    <a:bodyPr/>
                    <a:lstStyle/>
                    <a:p>
                      <a:pPr algn="ctr" fontAlgn="b"/>
                      <a:endParaRPr lang="en-US" sz="1800" b="1" i="0" u="none" strike="noStrike">
                        <a:solidFill>
                          <a:schemeClr val="accent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accent4"/>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1378689"/>
                  </a:ext>
                </a:extLst>
              </a:tr>
              <a:tr h="771667">
                <a:tc>
                  <a:txBody>
                    <a:bodyPr/>
                    <a:lstStyle/>
                    <a:p>
                      <a:pPr algn="ctr" fontAlgn="ctr"/>
                      <a:r>
                        <a:rPr lang="en-US" sz="1800" b="1" i="0" u="none" strike="noStrike" dirty="0">
                          <a:solidFill>
                            <a:schemeClr val="accent1"/>
                          </a:solidFill>
                          <a:effectLst/>
                          <a:latin typeface="+mn-lt"/>
                        </a:rPr>
                        <a:t>77%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n-lt"/>
                        </a:rPr>
                        <a:t>22%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409432">
                <a:tc>
                  <a:txBody>
                    <a:bodyPr/>
                    <a:lstStyle/>
                    <a:p>
                      <a:pPr algn="ctr" fontAlgn="b"/>
                      <a:endParaRPr lang="en-US" sz="1800" b="1" i="0" u="none" strike="noStrike" dirty="0">
                        <a:solidFill>
                          <a:schemeClr val="accent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accent4"/>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4158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2E9267-627F-45DB-A380-C39699A1F9E9}"/>
              </a:ext>
            </a:extLst>
          </p:cNvPr>
          <p:cNvSpPr>
            <a:spLocks noGrp="1"/>
          </p:cNvSpPr>
          <p:nvPr>
            <p:ph type="body" sz="quarter" idx="10"/>
          </p:nvPr>
        </p:nvSpPr>
        <p:spPr/>
        <p:txBody>
          <a:bodyPr/>
          <a:lstStyle/>
          <a:p>
            <a:r>
              <a:rPr lang="en-US" dirty="0"/>
              <a:t>FM3 Wisconsin Voter Survey – October 2020</a:t>
            </a:r>
          </a:p>
        </p:txBody>
      </p:sp>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extLst>
              <p:ext uri="{D42A27DB-BD31-4B8C-83A1-F6EECF244321}">
                <p14:modId xmlns:p14="http://schemas.microsoft.com/office/powerpoint/2010/main" val="3396465289"/>
              </p:ext>
            </p:extLst>
          </p:nvPr>
        </p:nvGraphicFramePr>
        <p:xfrm>
          <a:off x="254628" y="1182701"/>
          <a:ext cx="8686172" cy="5021105"/>
        </p:xfrm>
        <a:graphic>
          <a:graphicData uri="http://schemas.openxmlformats.org/drawingml/2006/table">
            <a:tbl>
              <a:tblPr bandRow="1">
                <a:tableStyleId>{93296810-A885-4BE3-A3E7-6D5BEEA58F35}</a:tableStyleId>
              </a:tblPr>
              <a:tblGrid>
                <a:gridCol w="8686172">
                  <a:extLst>
                    <a:ext uri="{9D8B030D-6E8A-4147-A177-3AD203B41FA5}">
                      <a16:colId xmlns:a16="http://schemas.microsoft.com/office/drawing/2014/main" val="697914467"/>
                    </a:ext>
                  </a:extLst>
                </a:gridCol>
              </a:tblGrid>
              <a:tr h="1211104">
                <a:tc>
                  <a:txBody>
                    <a:bodyPr/>
                    <a:lstStyle/>
                    <a:p>
                      <a:pPr algn="just" fontAlgn="ctr">
                        <a:lnSpc>
                          <a:spcPts val="1800"/>
                        </a:lnSpc>
                      </a:pPr>
                      <a:r>
                        <a:rPr lang="en-US" sz="1800" b="1" i="0" u="none" strike="noStrike" dirty="0">
                          <a:solidFill>
                            <a:schemeClr val="accent1"/>
                          </a:solidFill>
                          <a:effectLst/>
                          <a:latin typeface="+mn-lt"/>
                        </a:rPr>
                        <a:t>(WORKFORCE) </a:t>
                      </a:r>
                      <a:r>
                        <a:rPr lang="en-US" sz="1800" b="0" i="0" u="none" strike="noStrike" dirty="0">
                          <a:solidFill>
                            <a:srgbClr val="000000"/>
                          </a:solidFill>
                          <a:effectLst/>
                          <a:latin typeface="+mn-lt"/>
                        </a:rPr>
                        <a:t>Early childhood educators who serve infants and toddlers have one of the most important jobs: caring for young children and helping them learn, grow and be prepared to succeed. But it is hard to recruit and retain qualified educators because many of them only earn $10 per hour, with no benefits. This proposal increases the state’s investment in early childhood educators working with our young children at a crucial time in their lives.</a:t>
                      </a:r>
                    </a:p>
                  </a:txBody>
                  <a:tcPr marT="4763" marB="0" anchor="ctr"/>
                </a:tc>
                <a:extLst>
                  <a:ext uri="{0D108BD9-81ED-4DB2-BD59-A6C34878D82A}">
                    <a16:rowId xmlns:a16="http://schemas.microsoft.com/office/drawing/2014/main" val="411679502"/>
                  </a:ext>
                </a:extLst>
              </a:tr>
              <a:tr h="1211104">
                <a:tc>
                  <a:txBody>
                    <a:bodyPr/>
                    <a:lstStyle/>
                    <a:p>
                      <a:pPr algn="just" fontAlgn="ctr">
                        <a:lnSpc>
                          <a:spcPts val="1800"/>
                        </a:lnSpc>
                      </a:pPr>
                      <a:r>
                        <a:rPr lang="en-US" sz="1800" b="1" i="0" u="none" strike="noStrike" dirty="0">
                          <a:solidFill>
                            <a:schemeClr val="accent1"/>
                          </a:solidFill>
                          <a:effectLst/>
                          <a:latin typeface="+mn-lt"/>
                        </a:rPr>
                        <a:t>(PARENTS) </a:t>
                      </a:r>
                      <a:r>
                        <a:rPr lang="en-US" sz="1800" b="0" i="0" u="none" strike="noStrike" dirty="0">
                          <a:solidFill>
                            <a:srgbClr val="000000"/>
                          </a:solidFill>
                          <a:effectLst/>
                          <a:latin typeface="+mn-lt"/>
                        </a:rPr>
                        <a:t>Before the coronavirus pandemic, many families needed two incomes to get by – and many single parents were forced to work multiple jobs. Many parents relied on professional early care and education programs just to get through the day. Many of these programs are at risk of closing if they do not get the emergency funding in this proposal to keep them open to help our state’s economy restart and recover.</a:t>
                      </a:r>
                    </a:p>
                  </a:txBody>
                  <a:tcPr marT="4763" marB="0" anchor="ctr"/>
                </a:tc>
                <a:extLst>
                  <a:ext uri="{0D108BD9-81ED-4DB2-BD59-A6C34878D82A}">
                    <a16:rowId xmlns:a16="http://schemas.microsoft.com/office/drawing/2014/main" val="2707061160"/>
                  </a:ext>
                </a:extLst>
              </a:tr>
              <a:tr h="1211104">
                <a:tc>
                  <a:txBody>
                    <a:bodyPr/>
                    <a:lstStyle/>
                    <a:p>
                      <a:pPr algn="just" fontAlgn="ctr">
                        <a:lnSpc>
                          <a:spcPts val="1800"/>
                        </a:lnSpc>
                      </a:pPr>
                      <a:r>
                        <a:rPr lang="en-US" sz="1800" b="1" i="0" u="none" strike="noStrike" dirty="0">
                          <a:solidFill>
                            <a:schemeClr val="accent1"/>
                          </a:solidFill>
                          <a:effectLst/>
                          <a:latin typeface="+mn-lt"/>
                        </a:rPr>
                        <a:t>(BRAIN DEVELOPMENT) </a:t>
                      </a:r>
                      <a:r>
                        <a:rPr lang="en-US" sz="1800" b="0" i="0" u="none" strike="noStrike" dirty="0">
                          <a:solidFill>
                            <a:srgbClr val="000000"/>
                          </a:solidFill>
                          <a:effectLst/>
                          <a:latin typeface="+mn-lt"/>
                        </a:rPr>
                        <a:t>Research shows that a child’s brain develops most dramatically during the first few years of life. During this critical period, a window of opportunity exists to lay the foundation for all of the years that follow.  This proposal protects and expands access to quality early care and education programs so we can prepare more Wisconsin children to learn, grow and succeed.</a:t>
                      </a:r>
                    </a:p>
                  </a:txBody>
                  <a:tcPr marT="4763" marB="0" anchor="ctr"/>
                </a:tc>
                <a:extLst>
                  <a:ext uri="{0D108BD9-81ED-4DB2-BD59-A6C34878D82A}">
                    <a16:rowId xmlns:a16="http://schemas.microsoft.com/office/drawing/2014/main" val="2582704743"/>
                  </a:ext>
                </a:extLst>
              </a:tr>
              <a:tr h="1211104">
                <a:tc>
                  <a:txBody>
                    <a:bodyPr/>
                    <a:lstStyle/>
                    <a:p>
                      <a:pPr algn="just" fontAlgn="ctr">
                        <a:lnSpc>
                          <a:spcPts val="1800"/>
                        </a:lnSpc>
                      </a:pPr>
                      <a:r>
                        <a:rPr lang="en-US" sz="1800" b="1" i="0" u="none" strike="noStrike" dirty="0">
                          <a:solidFill>
                            <a:schemeClr val="accent1"/>
                          </a:solidFill>
                          <a:effectLst/>
                          <a:latin typeface="+mn-lt"/>
                        </a:rPr>
                        <a:t>(WORKING POOR) </a:t>
                      </a:r>
                      <a:r>
                        <a:rPr lang="en-US" sz="1800" b="0" i="0" u="none" strike="noStrike" dirty="0">
                          <a:solidFill>
                            <a:srgbClr val="000000"/>
                          </a:solidFill>
                          <a:effectLst/>
                          <a:latin typeface="+mn-lt"/>
                        </a:rPr>
                        <a:t>Tens of thousands of young children are left out of our current early care and education system because their family makes too much to qualify for a state subsidy, but not nearly enough to afford child care on their own. This proposal helps close this gap and lets more working families enroll their young children in quality early care and education programs to help them learn, grow and succeed.</a:t>
                      </a:r>
                    </a:p>
                  </a:txBody>
                  <a:tcPr marT="4763" marB="0" anchor="ctr"/>
                </a:tc>
                <a:extLst>
                  <a:ext uri="{0D108BD9-81ED-4DB2-BD59-A6C34878D82A}">
                    <a16:rowId xmlns:a16="http://schemas.microsoft.com/office/drawing/2014/main" val="3998893748"/>
                  </a:ext>
                </a:extLst>
              </a:tr>
            </a:tbl>
          </a:graphicData>
        </a:graphic>
      </p:graphicFrame>
      <p:sp>
        <p:nvSpPr>
          <p:cNvPr id="6" name="Title 5">
            <a:extLst>
              <a:ext uri="{FF2B5EF4-FFF2-40B4-BE49-F238E27FC236}">
                <a16:creationId xmlns:a16="http://schemas.microsoft.com/office/drawing/2014/main" id="{8572DB07-D15C-486F-8212-0239C67685C4}"/>
              </a:ext>
            </a:extLst>
          </p:cNvPr>
          <p:cNvSpPr>
            <a:spLocks noGrp="1"/>
          </p:cNvSpPr>
          <p:nvPr>
            <p:ph type="title"/>
          </p:nvPr>
        </p:nvSpPr>
        <p:spPr>
          <a:xfrm>
            <a:off x="134554" y="222437"/>
            <a:ext cx="8874889" cy="1143000"/>
          </a:xfrm>
        </p:spPr>
        <p:txBody>
          <a:bodyPr/>
          <a:lstStyle/>
          <a:p>
            <a:r>
              <a:rPr lang="en-US" dirty="0"/>
              <a:t>Messaging Supporting Investment in ECE</a:t>
            </a:r>
            <a:br>
              <a:rPr lang="en-US" dirty="0"/>
            </a:br>
            <a:r>
              <a:rPr lang="en-US" sz="2400" i="1" dirty="0"/>
              <a:t>(Ranked in Order of Effectiveness)</a:t>
            </a:r>
            <a:endParaRPr lang="en-US" i="1" dirty="0"/>
          </a:p>
        </p:txBody>
      </p:sp>
    </p:spTree>
    <p:extLst>
      <p:ext uri="{BB962C8B-B14F-4D97-AF65-F5344CB8AC3E}">
        <p14:creationId xmlns:p14="http://schemas.microsoft.com/office/powerpoint/2010/main" val="141051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0388A8-D050-4F9B-85A3-7DD95A825E2A}"/>
              </a:ext>
            </a:extLst>
          </p:cNvPr>
          <p:cNvSpPr>
            <a:spLocks noGrp="1"/>
          </p:cNvSpPr>
          <p:nvPr>
            <p:ph type="title"/>
          </p:nvPr>
        </p:nvSpPr>
        <p:spPr>
          <a:xfrm>
            <a:off x="134557" y="396008"/>
            <a:ext cx="8874506" cy="1143000"/>
          </a:xfrm>
        </p:spPr>
        <p:txBody>
          <a:bodyPr>
            <a:noAutofit/>
          </a:bodyPr>
          <a:lstStyle/>
          <a:p>
            <a:r>
              <a:rPr lang="en-US" sz="2900" dirty="0"/>
              <a:t>Making the Case for Youth Investment Measures: Emerging Themes</a:t>
            </a:r>
          </a:p>
        </p:txBody>
      </p:sp>
      <p:sp>
        <p:nvSpPr>
          <p:cNvPr id="2" name="Text Placeholder 1">
            <a:extLst>
              <a:ext uri="{FF2B5EF4-FFF2-40B4-BE49-F238E27FC236}">
                <a16:creationId xmlns:a16="http://schemas.microsoft.com/office/drawing/2014/main" id="{5F4EAFEC-1030-42B3-84AF-D049988B3E71}"/>
              </a:ext>
            </a:extLst>
          </p:cNvPr>
          <p:cNvSpPr>
            <a:spLocks noGrp="1"/>
          </p:cNvSpPr>
          <p:nvPr>
            <p:ph type="body" sz="quarter" idx="10"/>
          </p:nvPr>
        </p:nvSpPr>
        <p:spPr>
          <a:xfrm>
            <a:off x="321279" y="1428172"/>
            <a:ext cx="8501062" cy="4652883"/>
          </a:xfrm>
        </p:spPr>
        <p:txBody>
          <a:bodyPr>
            <a:normAutofit/>
          </a:bodyPr>
          <a:lstStyle/>
          <a:p>
            <a:pPr marL="457200" indent="-457200" algn="just">
              <a:spcBef>
                <a:spcPts val="600"/>
              </a:spcBef>
              <a:spcAft>
                <a:spcPts val="600"/>
              </a:spcAft>
              <a:buFont typeface="+mj-lt"/>
              <a:buAutoNum type="arabicParenR"/>
            </a:pPr>
            <a:r>
              <a:rPr lang="en-US" sz="2500" dirty="0"/>
              <a:t>Heightened urgency for addressing pre-existing concerns that affect kids and families: affordable housing, health and safety programs, parks and recreation</a:t>
            </a:r>
          </a:p>
          <a:p>
            <a:pPr marL="457200" indent="-457200" algn="just">
              <a:spcBef>
                <a:spcPts val="600"/>
              </a:spcBef>
              <a:spcAft>
                <a:spcPts val="600"/>
              </a:spcAft>
              <a:buFont typeface="+mj-lt"/>
              <a:buAutoNum type="arabicParenR"/>
            </a:pPr>
            <a:r>
              <a:rPr lang="en-US" sz="2500" dirty="0"/>
              <a:t>Preventing/restoring cuts as opposed to expanding services</a:t>
            </a:r>
          </a:p>
          <a:p>
            <a:pPr marL="457200" indent="-457200" algn="just">
              <a:spcBef>
                <a:spcPts val="600"/>
              </a:spcBef>
              <a:spcAft>
                <a:spcPts val="600"/>
              </a:spcAft>
              <a:buFont typeface="+mj-lt"/>
              <a:buAutoNum type="arabicParenR"/>
            </a:pPr>
            <a:r>
              <a:rPr lang="en-US" sz="2500" dirty="0"/>
              <a:t>Economic ROI of investment in youth may be more salient</a:t>
            </a:r>
          </a:p>
          <a:p>
            <a:pPr marL="457200" indent="-457200" algn="just">
              <a:spcBef>
                <a:spcPts val="600"/>
              </a:spcBef>
              <a:spcAft>
                <a:spcPts val="600"/>
              </a:spcAft>
              <a:buFont typeface="+mj-lt"/>
              <a:buAutoNum type="arabicParenR"/>
            </a:pPr>
            <a:r>
              <a:rPr lang="en-US" sz="2500" dirty="0"/>
              <a:t>Strong support for and appreciation of essential workers – many of whom are parents and in need of additional support</a:t>
            </a:r>
          </a:p>
          <a:p>
            <a:pPr marL="457200" indent="-457200" algn="just">
              <a:spcBef>
                <a:spcPts val="600"/>
              </a:spcBef>
              <a:spcAft>
                <a:spcPts val="600"/>
              </a:spcAft>
              <a:buFont typeface="+mj-lt"/>
              <a:buAutoNum type="arabicParenR"/>
            </a:pPr>
            <a:r>
              <a:rPr lang="en-US" sz="2500" dirty="0"/>
              <a:t>General dissatisfaction with distance learning and loss of youth programming – desire for more and better alternatives</a:t>
            </a:r>
          </a:p>
          <a:p>
            <a:pPr marL="457200" indent="-457200" algn="just">
              <a:spcBef>
                <a:spcPts val="600"/>
              </a:spcBef>
              <a:spcAft>
                <a:spcPts val="600"/>
              </a:spcAft>
              <a:buFont typeface="+mj-lt"/>
              <a:buAutoNum type="arabicParenR"/>
            </a:pPr>
            <a:r>
              <a:rPr lang="en-US" sz="2500" dirty="0"/>
              <a:t>Addressing equity concerns that particularly affect families</a:t>
            </a:r>
          </a:p>
        </p:txBody>
      </p:sp>
    </p:spTree>
    <p:extLst>
      <p:ext uri="{BB962C8B-B14F-4D97-AF65-F5344CB8AC3E}">
        <p14:creationId xmlns:p14="http://schemas.microsoft.com/office/powerpoint/2010/main" val="2146250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a:t>
            </a:r>
          </a:p>
        </p:txBody>
      </p:sp>
    </p:spTree>
    <p:extLst>
      <p:ext uri="{BB962C8B-B14F-4D97-AF65-F5344CB8AC3E}">
        <p14:creationId xmlns:p14="http://schemas.microsoft.com/office/powerpoint/2010/main" val="114812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6259-688B-48EC-9F20-02AE8C06C730}"/>
              </a:ext>
            </a:extLst>
          </p:cNvPr>
          <p:cNvSpPr>
            <a:spLocks noGrp="1"/>
          </p:cNvSpPr>
          <p:nvPr>
            <p:ph type="title"/>
          </p:nvPr>
        </p:nvSpPr>
        <p:spPr/>
        <p:txBody>
          <a:bodyPr/>
          <a:lstStyle/>
          <a:p>
            <a:r>
              <a:rPr lang="en-US" dirty="0"/>
              <a:t>The public is paying a high amount of attention to polling…</a:t>
            </a:r>
          </a:p>
        </p:txBody>
      </p:sp>
      <p:sp>
        <p:nvSpPr>
          <p:cNvPr id="3" name="Text Placeholder 2">
            <a:extLst>
              <a:ext uri="{FF2B5EF4-FFF2-40B4-BE49-F238E27FC236}">
                <a16:creationId xmlns:a16="http://schemas.microsoft.com/office/drawing/2014/main" id="{8F0A943D-64B0-4966-AD50-549ACF076795}"/>
              </a:ext>
            </a:extLst>
          </p:cNvPr>
          <p:cNvSpPr>
            <a:spLocks noGrp="1"/>
          </p:cNvSpPr>
          <p:nvPr>
            <p:ph type="body" sz="quarter" idx="10"/>
          </p:nvPr>
        </p:nvSpPr>
        <p:spPr/>
        <p:txBody>
          <a:bodyPr/>
          <a:lstStyle/>
          <a:p>
            <a:r>
              <a:rPr lang="en-US" dirty="0"/>
              <a:t>FM3 CA Election Week Survey</a:t>
            </a:r>
          </a:p>
        </p:txBody>
      </p:sp>
      <p:sp>
        <p:nvSpPr>
          <p:cNvPr id="4" name="TextBox 3">
            <a:extLst>
              <a:ext uri="{FF2B5EF4-FFF2-40B4-BE49-F238E27FC236}">
                <a16:creationId xmlns:a16="http://schemas.microsoft.com/office/drawing/2014/main" id="{848E511B-5F6D-40B2-86CB-462F1C2E9815}"/>
              </a:ext>
            </a:extLst>
          </p:cNvPr>
          <p:cNvSpPr txBox="1"/>
          <p:nvPr/>
        </p:nvSpPr>
        <p:spPr>
          <a:xfrm>
            <a:off x="-1" y="1080942"/>
            <a:ext cx="9144000" cy="646331"/>
          </a:xfrm>
          <a:prstGeom prst="rect">
            <a:avLst/>
          </a:prstGeom>
          <a:noFill/>
        </p:spPr>
        <p:txBody>
          <a:bodyPr wrap="square" rtlCol="0">
            <a:spAutoFit/>
          </a:bodyPr>
          <a:lstStyle/>
          <a:p>
            <a:pPr algn="ctr"/>
            <a:r>
              <a:rPr lang="en-US" i="1" dirty="0">
                <a:solidFill>
                  <a:srgbClr val="000000"/>
                </a:solidFill>
                <a:effectLst/>
                <a:ea typeface="Times New Roman" panose="02020603050405020304" pitchFamily="18" charset="0"/>
                <a:cs typeface="Times New Roman" panose="02020603050405020304" pitchFamily="18" charset="0"/>
              </a:rPr>
              <a:t>In the course of this election, how often would you say you read </a:t>
            </a:r>
            <a:br>
              <a:rPr lang="en-US" i="1" dirty="0">
                <a:solidFill>
                  <a:srgbClr val="000000"/>
                </a:solidFill>
                <a:effectLst/>
                <a:ea typeface="Times New Roman" panose="02020603050405020304" pitchFamily="18" charset="0"/>
                <a:cs typeface="Times New Roman" panose="02020603050405020304" pitchFamily="18" charset="0"/>
              </a:rPr>
            </a:br>
            <a:r>
              <a:rPr lang="en-US" i="1" dirty="0">
                <a:solidFill>
                  <a:srgbClr val="000000"/>
                </a:solidFill>
                <a:effectLst/>
                <a:ea typeface="Times New Roman" panose="02020603050405020304" pitchFamily="18" charset="0"/>
                <a:cs typeface="Times New Roman" panose="02020603050405020304" pitchFamily="18" charset="0"/>
              </a:rPr>
              <a:t>about the results of recent political polls: </a:t>
            </a:r>
          </a:p>
        </p:txBody>
      </p:sp>
      <p:graphicFrame>
        <p:nvGraphicFramePr>
          <p:cNvPr id="6" name="Chart 5">
            <a:extLst>
              <a:ext uri="{FF2B5EF4-FFF2-40B4-BE49-F238E27FC236}">
                <a16:creationId xmlns:a16="http://schemas.microsoft.com/office/drawing/2014/main" id="{973D1831-6681-4E56-B885-C479CBE28717}"/>
              </a:ext>
            </a:extLst>
          </p:cNvPr>
          <p:cNvGraphicFramePr/>
          <p:nvPr/>
        </p:nvGraphicFramePr>
        <p:xfrm>
          <a:off x="0" y="2323322"/>
          <a:ext cx="5525729" cy="407702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Rounded Corners 10">
            <a:extLst>
              <a:ext uri="{FF2B5EF4-FFF2-40B4-BE49-F238E27FC236}">
                <a16:creationId xmlns:a16="http://schemas.microsoft.com/office/drawing/2014/main" id="{D4421CEC-A27F-46F5-AB7E-549D20293A97}"/>
              </a:ext>
            </a:extLst>
          </p:cNvPr>
          <p:cNvSpPr/>
          <p:nvPr/>
        </p:nvSpPr>
        <p:spPr>
          <a:xfrm>
            <a:off x="2954929" y="1850123"/>
            <a:ext cx="1664277" cy="408623"/>
          </a:xfrm>
          <a:prstGeom prst="roundRect">
            <a:avLst/>
          </a:prstGeom>
          <a:solidFill>
            <a:schemeClr val="accent6">
              <a:lumMod val="40000"/>
              <a:lumOff val="60000"/>
            </a:schemeClr>
          </a:solidFill>
          <a:ln>
            <a:solidFill>
              <a:schemeClr val="accent1"/>
            </a:solidFill>
          </a:ln>
        </p:spPr>
        <p:txBody>
          <a:bodyPr wrap="square">
            <a:spAutoFit/>
          </a:bodyPr>
          <a:lstStyle/>
          <a:p>
            <a:pPr algn="ctr"/>
            <a:r>
              <a:rPr lang="en-US" b="1" dirty="0"/>
              <a:t>2018</a:t>
            </a:r>
          </a:p>
        </p:txBody>
      </p:sp>
      <p:sp>
        <p:nvSpPr>
          <p:cNvPr id="12" name="Rectangle: Rounded Corners 11">
            <a:extLst>
              <a:ext uri="{FF2B5EF4-FFF2-40B4-BE49-F238E27FC236}">
                <a16:creationId xmlns:a16="http://schemas.microsoft.com/office/drawing/2014/main" id="{A405F798-8B0B-4132-BAED-20460369B524}"/>
              </a:ext>
            </a:extLst>
          </p:cNvPr>
          <p:cNvSpPr/>
          <p:nvPr/>
        </p:nvSpPr>
        <p:spPr>
          <a:xfrm>
            <a:off x="6474877" y="1850123"/>
            <a:ext cx="1664277" cy="408623"/>
          </a:xfrm>
          <a:prstGeom prst="roundRect">
            <a:avLst/>
          </a:prstGeom>
          <a:solidFill>
            <a:schemeClr val="accent6">
              <a:lumMod val="40000"/>
              <a:lumOff val="60000"/>
            </a:schemeClr>
          </a:solidFill>
          <a:ln>
            <a:solidFill>
              <a:schemeClr val="accent1"/>
            </a:solidFill>
          </a:ln>
        </p:spPr>
        <p:txBody>
          <a:bodyPr wrap="square">
            <a:spAutoFit/>
          </a:bodyPr>
          <a:lstStyle/>
          <a:p>
            <a:pPr algn="ctr"/>
            <a:r>
              <a:rPr lang="en-US" b="1" dirty="0"/>
              <a:t>2020</a:t>
            </a:r>
          </a:p>
        </p:txBody>
      </p:sp>
      <p:graphicFrame>
        <p:nvGraphicFramePr>
          <p:cNvPr id="14" name="Chart 13">
            <a:extLst>
              <a:ext uri="{FF2B5EF4-FFF2-40B4-BE49-F238E27FC236}">
                <a16:creationId xmlns:a16="http://schemas.microsoft.com/office/drawing/2014/main" id="{43EF4956-4F1D-4D6F-9DBF-3928C1360AD3}"/>
              </a:ext>
            </a:extLst>
          </p:cNvPr>
          <p:cNvGraphicFramePr/>
          <p:nvPr/>
        </p:nvGraphicFramePr>
        <p:xfrm>
          <a:off x="3200406" y="2318406"/>
          <a:ext cx="5525729" cy="40770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6740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B4F1-9FA3-4506-BC9B-3E8AB5B189CA}"/>
              </a:ext>
            </a:extLst>
          </p:cNvPr>
          <p:cNvSpPr>
            <a:spLocks noGrp="1"/>
          </p:cNvSpPr>
          <p:nvPr>
            <p:ph type="title"/>
          </p:nvPr>
        </p:nvSpPr>
        <p:spPr>
          <a:xfrm>
            <a:off x="-58994" y="399531"/>
            <a:ext cx="9144000" cy="605913"/>
          </a:xfrm>
        </p:spPr>
        <p:txBody>
          <a:bodyPr/>
          <a:lstStyle/>
          <a:p>
            <a:r>
              <a:rPr lang="en-US" dirty="0"/>
              <a:t>…though its trust in the results is very low.</a:t>
            </a:r>
          </a:p>
        </p:txBody>
      </p:sp>
      <p:sp>
        <p:nvSpPr>
          <p:cNvPr id="3" name="Text Placeholder 2">
            <a:extLst>
              <a:ext uri="{FF2B5EF4-FFF2-40B4-BE49-F238E27FC236}">
                <a16:creationId xmlns:a16="http://schemas.microsoft.com/office/drawing/2014/main" id="{A352812A-082B-453A-9443-4A5FA13B57BD}"/>
              </a:ext>
            </a:extLst>
          </p:cNvPr>
          <p:cNvSpPr>
            <a:spLocks noGrp="1"/>
          </p:cNvSpPr>
          <p:nvPr>
            <p:ph type="body" sz="quarter" idx="10"/>
          </p:nvPr>
        </p:nvSpPr>
        <p:spPr/>
        <p:txBody>
          <a:bodyPr/>
          <a:lstStyle/>
          <a:p>
            <a:r>
              <a:rPr lang="en-US" dirty="0"/>
              <a:t>FM3 CA Election Week Survey</a:t>
            </a:r>
          </a:p>
        </p:txBody>
      </p:sp>
      <p:sp>
        <p:nvSpPr>
          <p:cNvPr id="5" name="TextBox 4">
            <a:extLst>
              <a:ext uri="{FF2B5EF4-FFF2-40B4-BE49-F238E27FC236}">
                <a16:creationId xmlns:a16="http://schemas.microsoft.com/office/drawing/2014/main" id="{BBA2883C-AD74-4732-AC19-7712AB237819}"/>
              </a:ext>
            </a:extLst>
          </p:cNvPr>
          <p:cNvSpPr txBox="1"/>
          <p:nvPr/>
        </p:nvSpPr>
        <p:spPr>
          <a:xfrm>
            <a:off x="-58994" y="1102750"/>
            <a:ext cx="9144000" cy="369332"/>
          </a:xfrm>
          <a:prstGeom prst="rect">
            <a:avLst/>
          </a:prstGeom>
          <a:noFill/>
        </p:spPr>
        <p:txBody>
          <a:bodyPr wrap="square" rtlCol="0">
            <a:spAutoFit/>
          </a:bodyPr>
          <a:lstStyle/>
          <a:p>
            <a:pPr algn="ctr"/>
            <a:r>
              <a:rPr lang="en-US" i="1" dirty="0">
                <a:solidFill>
                  <a:srgbClr val="000000"/>
                </a:solidFill>
                <a:effectLst/>
                <a:ea typeface="Times New Roman" panose="02020603050405020304" pitchFamily="18" charset="0"/>
                <a:cs typeface="Times New Roman" panose="02020603050405020304" pitchFamily="18" charset="0"/>
              </a:rPr>
              <a:t>How often do you think public opinion polls accurately reflect what the public thinks:</a:t>
            </a:r>
          </a:p>
        </p:txBody>
      </p:sp>
      <p:graphicFrame>
        <p:nvGraphicFramePr>
          <p:cNvPr id="7" name="Chart 6">
            <a:extLst>
              <a:ext uri="{FF2B5EF4-FFF2-40B4-BE49-F238E27FC236}">
                <a16:creationId xmlns:a16="http://schemas.microsoft.com/office/drawing/2014/main" id="{FACF6AF2-D59D-4A19-9AF6-F9B6A6E90899}"/>
              </a:ext>
            </a:extLst>
          </p:cNvPr>
          <p:cNvGraphicFramePr/>
          <p:nvPr/>
        </p:nvGraphicFramePr>
        <p:xfrm>
          <a:off x="78658" y="2261033"/>
          <a:ext cx="4857135" cy="431807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382CCAC4-AD1D-4FE3-8FAA-9F4B3C0C8789}"/>
              </a:ext>
            </a:extLst>
          </p:cNvPr>
          <p:cNvSpPr/>
          <p:nvPr/>
        </p:nvSpPr>
        <p:spPr>
          <a:xfrm>
            <a:off x="2954929" y="1868785"/>
            <a:ext cx="1664277" cy="408623"/>
          </a:xfrm>
          <a:prstGeom prst="roundRect">
            <a:avLst/>
          </a:prstGeom>
          <a:solidFill>
            <a:schemeClr val="accent6">
              <a:lumMod val="40000"/>
              <a:lumOff val="60000"/>
            </a:schemeClr>
          </a:solidFill>
          <a:ln>
            <a:solidFill>
              <a:schemeClr val="accent1"/>
            </a:solidFill>
          </a:ln>
        </p:spPr>
        <p:txBody>
          <a:bodyPr wrap="square">
            <a:spAutoFit/>
          </a:bodyPr>
          <a:lstStyle/>
          <a:p>
            <a:pPr algn="ctr"/>
            <a:r>
              <a:rPr lang="en-US" b="1" dirty="0"/>
              <a:t>2018</a:t>
            </a:r>
          </a:p>
        </p:txBody>
      </p:sp>
      <p:sp>
        <p:nvSpPr>
          <p:cNvPr id="11" name="Rectangle: Rounded Corners 10">
            <a:extLst>
              <a:ext uri="{FF2B5EF4-FFF2-40B4-BE49-F238E27FC236}">
                <a16:creationId xmlns:a16="http://schemas.microsoft.com/office/drawing/2014/main" id="{A103A293-A95D-4D2A-B7B9-CF643AAD2E11}"/>
              </a:ext>
            </a:extLst>
          </p:cNvPr>
          <p:cNvSpPr/>
          <p:nvPr/>
        </p:nvSpPr>
        <p:spPr>
          <a:xfrm>
            <a:off x="6474877" y="1868785"/>
            <a:ext cx="1664277" cy="408623"/>
          </a:xfrm>
          <a:prstGeom prst="roundRect">
            <a:avLst/>
          </a:prstGeom>
          <a:solidFill>
            <a:schemeClr val="accent6">
              <a:lumMod val="40000"/>
              <a:lumOff val="60000"/>
            </a:schemeClr>
          </a:solidFill>
          <a:ln>
            <a:solidFill>
              <a:schemeClr val="accent1"/>
            </a:solidFill>
          </a:ln>
        </p:spPr>
        <p:txBody>
          <a:bodyPr wrap="square">
            <a:spAutoFit/>
          </a:bodyPr>
          <a:lstStyle/>
          <a:p>
            <a:pPr algn="ctr"/>
            <a:r>
              <a:rPr lang="en-US" b="1" dirty="0"/>
              <a:t>2020</a:t>
            </a:r>
          </a:p>
        </p:txBody>
      </p:sp>
      <p:graphicFrame>
        <p:nvGraphicFramePr>
          <p:cNvPr id="13" name="Chart 12">
            <a:extLst>
              <a:ext uri="{FF2B5EF4-FFF2-40B4-BE49-F238E27FC236}">
                <a16:creationId xmlns:a16="http://schemas.microsoft.com/office/drawing/2014/main" id="{39447710-F046-4AC5-9410-612AAE83570E}"/>
              </a:ext>
            </a:extLst>
          </p:cNvPr>
          <p:cNvGraphicFramePr/>
          <p:nvPr/>
        </p:nvGraphicFramePr>
        <p:xfrm>
          <a:off x="3957493" y="2256117"/>
          <a:ext cx="4857135" cy="43180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0857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BFC4-6098-40D3-9815-BB4BC6C32110}"/>
              </a:ext>
            </a:extLst>
          </p:cNvPr>
          <p:cNvSpPr>
            <a:spLocks noGrp="1"/>
          </p:cNvSpPr>
          <p:nvPr>
            <p:ph type="title"/>
          </p:nvPr>
        </p:nvSpPr>
        <p:spPr>
          <a:xfrm>
            <a:off x="134554" y="180670"/>
            <a:ext cx="8874889" cy="549993"/>
          </a:xfrm>
        </p:spPr>
        <p:txBody>
          <a:bodyPr/>
          <a:lstStyle/>
          <a:p>
            <a:r>
              <a:rPr lang="en-US" dirty="0"/>
              <a:t>So What Happened?</a:t>
            </a:r>
          </a:p>
        </p:txBody>
      </p:sp>
      <p:sp>
        <p:nvSpPr>
          <p:cNvPr id="3" name="Text Placeholder 2">
            <a:extLst>
              <a:ext uri="{FF2B5EF4-FFF2-40B4-BE49-F238E27FC236}">
                <a16:creationId xmlns:a16="http://schemas.microsoft.com/office/drawing/2014/main" id="{3C99F35E-F872-4103-B843-EBC3DA35F1E2}"/>
              </a:ext>
            </a:extLst>
          </p:cNvPr>
          <p:cNvSpPr>
            <a:spLocks noGrp="1"/>
          </p:cNvSpPr>
          <p:nvPr>
            <p:ph type="body" sz="quarter" idx="10"/>
          </p:nvPr>
        </p:nvSpPr>
        <p:spPr/>
        <p:txBody>
          <a:bodyPr/>
          <a:lstStyle/>
          <a:p>
            <a:endParaRPr lang="en-US"/>
          </a:p>
        </p:txBody>
      </p:sp>
      <p:sp>
        <p:nvSpPr>
          <p:cNvPr id="4" name="TextBox 3">
            <a:extLst>
              <a:ext uri="{FF2B5EF4-FFF2-40B4-BE49-F238E27FC236}">
                <a16:creationId xmlns:a16="http://schemas.microsoft.com/office/drawing/2014/main" id="{74FFDE7A-ECAF-4FD3-894A-7A7004A00ECA}"/>
              </a:ext>
            </a:extLst>
          </p:cNvPr>
          <p:cNvSpPr txBox="1"/>
          <p:nvPr/>
        </p:nvSpPr>
        <p:spPr>
          <a:xfrm>
            <a:off x="173868" y="718568"/>
            <a:ext cx="8835575" cy="5601533"/>
          </a:xfrm>
          <a:prstGeom prst="rect">
            <a:avLst/>
          </a:prstGeom>
          <a:noFill/>
        </p:spPr>
        <p:txBody>
          <a:bodyPr wrap="square" rtlCol="0">
            <a:spAutoFit/>
          </a:bodyPr>
          <a:lstStyle/>
          <a:p>
            <a:pPr algn="just"/>
            <a:r>
              <a:rPr lang="en-US" sz="2400" dirty="0">
                <a:solidFill>
                  <a:srgbClr val="000000"/>
                </a:solidFill>
                <a:effectLst/>
                <a:ea typeface="Times New Roman" panose="02020603050405020304" pitchFamily="18" charset="0"/>
                <a:cs typeface="Times New Roman" panose="02020603050405020304" pitchFamily="18" charset="0"/>
              </a:rPr>
              <a:t>It’s too soon to say, but a few hypotheses are emerging:</a:t>
            </a:r>
          </a:p>
          <a:p>
            <a:pPr algn="just"/>
            <a:endParaRPr lang="en-US" sz="1200" dirty="0">
              <a:solidFill>
                <a:srgbClr val="000000"/>
              </a:solidFill>
              <a:effectLst/>
              <a:ea typeface="Times New Roman" panose="02020603050405020304" pitchFamily="18" charset="0"/>
              <a:cs typeface="Times New Roman" panose="02020603050405020304" pitchFamily="18" charset="0"/>
            </a:endParaRPr>
          </a:p>
          <a:p>
            <a:pPr marL="457200" indent="-457200" algn="just">
              <a:spcAft>
                <a:spcPts val="1200"/>
              </a:spcAft>
              <a:buFont typeface="+mj-lt"/>
              <a:buAutoNum type="arabicPeriod"/>
            </a:pPr>
            <a:r>
              <a:rPr lang="en-US" sz="2400" dirty="0">
                <a:solidFill>
                  <a:srgbClr val="000000"/>
                </a:solidFill>
                <a:effectLst/>
                <a:ea typeface="Times New Roman" panose="02020603050405020304" pitchFamily="18" charset="0"/>
                <a:cs typeface="Times New Roman" panose="02020603050405020304" pitchFamily="18" charset="0"/>
              </a:rPr>
              <a:t>Problems may be </a:t>
            </a:r>
            <a:r>
              <a:rPr lang="en-US" sz="2400" dirty="0">
                <a:solidFill>
                  <a:srgbClr val="000000"/>
                </a:solidFill>
                <a:ea typeface="Times New Roman" panose="02020603050405020304" pitchFamily="18" charset="0"/>
                <a:cs typeface="Times New Roman" panose="02020603050405020304" pitchFamily="18" charset="0"/>
              </a:rPr>
              <a:t>highly localized and connected to federal races</a:t>
            </a:r>
            <a:endParaRPr lang="en-US" sz="2400" dirty="0">
              <a:solidFill>
                <a:srgbClr val="000000"/>
              </a:solidFill>
              <a:effectLst/>
              <a:ea typeface="Times New Roman" panose="02020603050405020304" pitchFamily="18" charset="0"/>
              <a:cs typeface="Times New Roman" panose="02020603050405020304" pitchFamily="18" charset="0"/>
            </a:endParaRPr>
          </a:p>
          <a:p>
            <a:pPr marL="457200" indent="-457200" algn="just">
              <a:spcAft>
                <a:spcPts val="1200"/>
              </a:spcAft>
              <a:buFont typeface="+mj-lt"/>
              <a:buAutoNum type="arabicPeriod"/>
            </a:pPr>
            <a:r>
              <a:rPr lang="en-US" sz="2400" dirty="0">
                <a:solidFill>
                  <a:srgbClr val="000000"/>
                </a:solidFill>
                <a:ea typeface="Times New Roman" panose="02020603050405020304" pitchFamily="18" charset="0"/>
                <a:cs typeface="Times New Roman" panose="02020603050405020304" pitchFamily="18" charset="0"/>
              </a:rPr>
              <a:t>Single-mode surveys may have yielded coverage bias</a:t>
            </a:r>
          </a:p>
          <a:p>
            <a:pPr marL="457200" indent="-457200" algn="just">
              <a:spcAft>
                <a:spcPts val="1200"/>
              </a:spcAft>
              <a:buFont typeface="+mj-lt"/>
              <a:buAutoNum type="arabicPeriod"/>
            </a:pPr>
            <a:r>
              <a:rPr lang="en-US" sz="2400" dirty="0">
                <a:solidFill>
                  <a:srgbClr val="000000"/>
                </a:solidFill>
                <a:ea typeface="Times New Roman" panose="02020603050405020304" pitchFamily="18" charset="0"/>
                <a:cs typeface="Times New Roman" panose="02020603050405020304" pitchFamily="18" charset="0"/>
              </a:rPr>
              <a:t>Turnout models may have been too restrictive</a:t>
            </a:r>
          </a:p>
          <a:p>
            <a:pPr marL="457200" indent="-457200" algn="just">
              <a:spcAft>
                <a:spcPts val="1200"/>
              </a:spcAft>
              <a:buFont typeface="+mj-lt"/>
              <a:buAutoNum type="arabicPeriod"/>
            </a:pPr>
            <a:r>
              <a:rPr lang="en-US" sz="2400" dirty="0">
                <a:solidFill>
                  <a:srgbClr val="000000"/>
                </a:solidFill>
                <a:ea typeface="Times New Roman" panose="02020603050405020304" pitchFamily="18" charset="0"/>
                <a:cs typeface="Times New Roman" panose="02020603050405020304" pitchFamily="18" charset="0"/>
              </a:rPr>
              <a:t>Latinx opinion may not have been accurately captured</a:t>
            </a:r>
          </a:p>
          <a:p>
            <a:pPr marL="457200" indent="-457200" algn="just">
              <a:spcAft>
                <a:spcPts val="1200"/>
              </a:spcAft>
              <a:buFont typeface="+mj-lt"/>
              <a:buAutoNum type="arabicPeriod"/>
            </a:pPr>
            <a:r>
              <a:rPr lang="en-US" sz="2400" dirty="0">
                <a:solidFill>
                  <a:srgbClr val="000000"/>
                </a:solidFill>
                <a:ea typeface="Times New Roman" panose="02020603050405020304" pitchFamily="18" charset="0"/>
                <a:cs typeface="Times New Roman" panose="02020603050405020304" pitchFamily="18" charset="0"/>
              </a:rPr>
              <a:t>The pandemic may have affected participation patterns</a:t>
            </a:r>
          </a:p>
          <a:p>
            <a:pPr marL="457200" indent="-457200" algn="just">
              <a:spcAft>
                <a:spcPts val="1200"/>
              </a:spcAft>
              <a:buFont typeface="+mj-lt"/>
              <a:buAutoNum type="arabicPeriod"/>
            </a:pPr>
            <a:r>
              <a:rPr lang="en-US" sz="2400" dirty="0">
                <a:solidFill>
                  <a:srgbClr val="000000"/>
                </a:solidFill>
                <a:effectLst/>
                <a:ea typeface="Times New Roman" panose="02020603050405020304" pitchFamily="18" charset="0"/>
                <a:cs typeface="Times New Roman" panose="02020603050405020304" pitchFamily="18" charset="0"/>
              </a:rPr>
              <a:t>Problems may be candidate-specific -- “defiant” Trump </a:t>
            </a:r>
            <a:r>
              <a:rPr lang="en-US" sz="2400" dirty="0">
                <a:solidFill>
                  <a:srgbClr val="000000"/>
                </a:solidFill>
                <a:ea typeface="Times New Roman" panose="02020603050405020304" pitchFamily="18" charset="0"/>
                <a:cs typeface="Times New Roman" panose="02020603050405020304" pitchFamily="18" charset="0"/>
              </a:rPr>
              <a:t>v</a:t>
            </a:r>
            <a:r>
              <a:rPr lang="en-US" sz="2400" dirty="0">
                <a:solidFill>
                  <a:srgbClr val="000000"/>
                </a:solidFill>
                <a:effectLst/>
                <a:ea typeface="Times New Roman" panose="02020603050405020304" pitchFamily="18" charset="0"/>
                <a:cs typeface="Times New Roman" panose="02020603050405020304" pitchFamily="18" charset="0"/>
              </a:rPr>
              <a:t>oters may have opted out, especially to media surveys</a:t>
            </a:r>
          </a:p>
          <a:p>
            <a:pPr marL="457200" indent="-457200" algn="just">
              <a:spcAft>
                <a:spcPts val="1200"/>
              </a:spcAft>
              <a:buFont typeface="+mj-lt"/>
              <a:buAutoNum type="arabicPeriod"/>
            </a:pPr>
            <a:r>
              <a:rPr lang="en-US" sz="2400" dirty="0">
                <a:solidFill>
                  <a:srgbClr val="000000"/>
                </a:solidFill>
                <a:ea typeface="Times New Roman" panose="02020603050405020304" pitchFamily="18" charset="0"/>
                <a:cs typeface="Times New Roman" panose="02020603050405020304" pitchFamily="18" charset="0"/>
              </a:rPr>
              <a:t>Conversely, progressives may have disproportionately “opted-in”</a:t>
            </a:r>
          </a:p>
          <a:p>
            <a:pPr algn="just">
              <a:spcAft>
                <a:spcPts val="1200"/>
              </a:spcAft>
            </a:pPr>
            <a:r>
              <a:rPr lang="en-US" sz="2400" dirty="0">
                <a:solidFill>
                  <a:srgbClr val="000000"/>
                </a:solidFill>
                <a:effectLst/>
                <a:ea typeface="Times New Roman" panose="02020603050405020304" pitchFamily="18" charset="0"/>
                <a:cs typeface="Times New Roman" panose="02020603050405020304" pitchFamily="18" charset="0"/>
              </a:rPr>
              <a:t>The latter two </a:t>
            </a:r>
            <a:r>
              <a:rPr lang="en-US" sz="2400" dirty="0">
                <a:solidFill>
                  <a:srgbClr val="000000"/>
                </a:solidFill>
                <a:ea typeface="Times New Roman" panose="02020603050405020304" pitchFamily="18" charset="0"/>
                <a:cs typeface="Times New Roman" panose="02020603050405020304" pitchFamily="18" charset="0"/>
              </a:rPr>
              <a:t>will be most important to investigate </a:t>
            </a:r>
            <a:r>
              <a:rPr lang="en-US" sz="2400" dirty="0">
                <a:solidFill>
                  <a:srgbClr val="000000"/>
                </a:solidFill>
                <a:effectLst/>
                <a:ea typeface="Times New Roman" panose="02020603050405020304" pitchFamily="18" charset="0"/>
                <a:cs typeface="Times New Roman" panose="02020603050405020304" pitchFamily="18" charset="0"/>
              </a:rPr>
              <a:t>– testing whether </a:t>
            </a:r>
            <a:r>
              <a:rPr lang="en-US" sz="2400" dirty="0">
                <a:solidFill>
                  <a:srgbClr val="000000"/>
                </a:solidFill>
                <a:ea typeface="Times New Roman" panose="02020603050405020304" pitchFamily="18" charset="0"/>
                <a:cs typeface="Times New Roman" panose="02020603050405020304" pitchFamily="18" charset="0"/>
              </a:rPr>
              <a:t>non-participation is becoming </a:t>
            </a:r>
            <a:r>
              <a:rPr lang="en-US" sz="2400" dirty="0" err="1">
                <a:solidFill>
                  <a:srgbClr val="000000"/>
                </a:solidFill>
                <a:ea typeface="Times New Roman" panose="02020603050405020304" pitchFamily="18" charset="0"/>
                <a:cs typeface="Times New Roman" panose="02020603050405020304" pitchFamily="18" charset="0"/>
              </a:rPr>
              <a:t>psychographically</a:t>
            </a:r>
            <a:r>
              <a:rPr lang="en-US" sz="2400" dirty="0">
                <a:solidFill>
                  <a:srgbClr val="000000"/>
                </a:solidFill>
                <a:ea typeface="Times New Roman" panose="02020603050405020304" pitchFamily="18" charset="0"/>
                <a:cs typeface="Times New Roman" panose="02020603050405020304" pitchFamily="18" charset="0"/>
              </a:rPr>
              <a:t>-concentrated.</a:t>
            </a:r>
            <a:endParaRPr lang="en-US" sz="240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2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November Election</a:t>
            </a:r>
          </a:p>
        </p:txBody>
      </p:sp>
    </p:spTree>
    <p:extLst>
      <p:ext uri="{BB962C8B-B14F-4D97-AF65-F5344CB8AC3E}">
        <p14:creationId xmlns:p14="http://schemas.microsoft.com/office/powerpoint/2010/main" val="4193168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736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3B1103F-B998-4A3A-8615-C944EBC361EF}"/>
              </a:ext>
            </a:extLst>
          </p:cNvPr>
          <p:cNvSpPr>
            <a:spLocks noGrp="1"/>
          </p:cNvSpPr>
          <p:nvPr>
            <p:ph type="body" sz="quarter" idx="10"/>
          </p:nvPr>
        </p:nvSpPr>
        <p:spPr/>
        <p:txBody>
          <a:bodyPr/>
          <a:lstStyle/>
          <a:p>
            <a:r>
              <a:rPr lang="en-US" dirty="0"/>
              <a:t>From Michael Coleman, CaliforniaCityFinance.com</a:t>
            </a:r>
          </a:p>
        </p:txBody>
      </p:sp>
      <p:graphicFrame>
        <p:nvGraphicFramePr>
          <p:cNvPr id="9" name="Chart 8">
            <a:extLst>
              <a:ext uri="{FF2B5EF4-FFF2-40B4-BE49-F238E27FC236}">
                <a16:creationId xmlns:a16="http://schemas.microsoft.com/office/drawing/2014/main" id="{AC7E5BEB-BFEB-46A1-A92C-5066D4E2251A}"/>
              </a:ext>
            </a:extLst>
          </p:cNvPr>
          <p:cNvGraphicFramePr/>
          <p:nvPr>
            <p:extLst>
              <p:ext uri="{D42A27DB-BD31-4B8C-83A1-F6EECF244321}">
                <p14:modId xmlns:p14="http://schemas.microsoft.com/office/powerpoint/2010/main" val="2621488866"/>
              </p:ext>
            </p:extLst>
          </p:nvPr>
        </p:nvGraphicFramePr>
        <p:xfrm>
          <a:off x="65315" y="1735494"/>
          <a:ext cx="9013370" cy="4469362"/>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 Box 4">
            <a:extLst>
              <a:ext uri="{FF2B5EF4-FFF2-40B4-BE49-F238E27FC236}">
                <a16:creationId xmlns:a16="http://schemas.microsoft.com/office/drawing/2014/main" id="{10A16881-35F8-4107-8C2D-CD99D26BE7FF}"/>
              </a:ext>
            </a:extLst>
          </p:cNvPr>
          <p:cNvSpPr txBox="1"/>
          <p:nvPr/>
        </p:nvSpPr>
        <p:spPr>
          <a:xfrm>
            <a:off x="882923" y="4290335"/>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103</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(54%)</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9" name="Text Box 5">
            <a:extLst>
              <a:ext uri="{FF2B5EF4-FFF2-40B4-BE49-F238E27FC236}">
                <a16:creationId xmlns:a16="http://schemas.microsoft.com/office/drawing/2014/main" id="{899CA854-4B0C-4627-AFEC-21DF664AD867}"/>
              </a:ext>
            </a:extLst>
          </p:cNvPr>
          <p:cNvSpPr txBox="1"/>
          <p:nvPr/>
        </p:nvSpPr>
        <p:spPr>
          <a:xfrm>
            <a:off x="1411560" y="3430067"/>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204</a:t>
            </a:r>
            <a:endParaRPr lang="en-US" sz="14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14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0" name="Text Box 7">
            <a:extLst>
              <a:ext uri="{FF2B5EF4-FFF2-40B4-BE49-F238E27FC236}">
                <a16:creationId xmlns:a16="http://schemas.microsoft.com/office/drawing/2014/main" id="{A21B486D-1BE2-44F8-8135-5B84200BA8E6}"/>
              </a:ext>
            </a:extLst>
          </p:cNvPr>
          <p:cNvSpPr txBox="1"/>
          <p:nvPr/>
        </p:nvSpPr>
        <p:spPr>
          <a:xfrm>
            <a:off x="1881116" y="4490842"/>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78</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Text Box 8">
            <a:extLst>
              <a:ext uri="{FF2B5EF4-FFF2-40B4-BE49-F238E27FC236}">
                <a16:creationId xmlns:a16="http://schemas.microsoft.com/office/drawing/2014/main" id="{646B5CD6-A269-41D2-8019-EB4E4907ED34}"/>
              </a:ext>
            </a:extLst>
          </p:cNvPr>
          <p:cNvSpPr txBox="1"/>
          <p:nvPr/>
        </p:nvSpPr>
        <p:spPr>
          <a:xfrm>
            <a:off x="2392635" y="3259493"/>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233</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(76%)</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2" name="Text Box 9">
            <a:extLst>
              <a:ext uri="{FF2B5EF4-FFF2-40B4-BE49-F238E27FC236}">
                <a16:creationId xmlns:a16="http://schemas.microsoft.com/office/drawing/2014/main" id="{3CFE3C99-FD8B-418B-B139-F189554B266E}"/>
              </a:ext>
            </a:extLst>
          </p:cNvPr>
          <p:cNvSpPr txBox="1"/>
          <p:nvPr/>
        </p:nvSpPr>
        <p:spPr>
          <a:xfrm>
            <a:off x="2879309" y="4490842"/>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(73%)</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3" name="Text Box 10">
            <a:extLst>
              <a:ext uri="{FF2B5EF4-FFF2-40B4-BE49-F238E27FC236}">
                <a16:creationId xmlns:a16="http://schemas.microsoft.com/office/drawing/2014/main" id="{0BE7A40F-9925-4D61-A3C9-CC14EE2F3FCC}"/>
              </a:ext>
            </a:extLst>
          </p:cNvPr>
          <p:cNvSpPr txBox="1"/>
          <p:nvPr/>
        </p:nvSpPr>
        <p:spPr>
          <a:xfrm>
            <a:off x="3376930" y="3621831"/>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191</a:t>
            </a:r>
            <a:endParaRPr lang="en-US" sz="14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US" sz="14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4" name="Text Box 11">
            <a:extLst>
              <a:ext uri="{FF2B5EF4-FFF2-40B4-BE49-F238E27FC236}">
                <a16:creationId xmlns:a16="http://schemas.microsoft.com/office/drawing/2014/main" id="{59AA98F8-3FD7-4C4F-ABE3-A15FBBBB5FCB}"/>
              </a:ext>
            </a:extLst>
          </p:cNvPr>
          <p:cNvSpPr txBox="1"/>
          <p:nvPr/>
        </p:nvSpPr>
        <p:spPr>
          <a:xfrm>
            <a:off x="3877502" y="4395009"/>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5" name="Text Box 12">
            <a:extLst>
              <a:ext uri="{FF2B5EF4-FFF2-40B4-BE49-F238E27FC236}">
                <a16:creationId xmlns:a16="http://schemas.microsoft.com/office/drawing/2014/main" id="{D51057CD-9191-43A1-BC7C-3CDDF64A4C24}"/>
              </a:ext>
            </a:extLst>
          </p:cNvPr>
          <p:cNvSpPr txBox="1"/>
          <p:nvPr/>
        </p:nvSpPr>
        <p:spPr>
          <a:xfrm>
            <a:off x="4358005" y="3210992"/>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240</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(74%)</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6" name="Text Box 13">
            <a:extLst>
              <a:ext uri="{FF2B5EF4-FFF2-40B4-BE49-F238E27FC236}">
                <a16:creationId xmlns:a16="http://schemas.microsoft.com/office/drawing/2014/main" id="{148589F6-300F-46D8-AD96-6ABA79D87742}"/>
              </a:ext>
            </a:extLst>
          </p:cNvPr>
          <p:cNvSpPr txBox="1"/>
          <p:nvPr/>
        </p:nvSpPr>
        <p:spPr>
          <a:xfrm>
            <a:off x="4860775" y="4432917"/>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85</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(77%)</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7" name="Text Box 14">
            <a:extLst>
              <a:ext uri="{FF2B5EF4-FFF2-40B4-BE49-F238E27FC236}">
                <a16:creationId xmlns:a16="http://schemas.microsoft.com/office/drawing/2014/main" id="{2D813845-6081-4CE8-A3F1-DE1CD3C30C63}"/>
              </a:ext>
            </a:extLst>
          </p:cNvPr>
          <p:cNvSpPr txBox="1"/>
          <p:nvPr/>
        </p:nvSpPr>
        <p:spPr>
          <a:xfrm>
            <a:off x="5339080" y="3031670"/>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268</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8" name="Text Box 15">
            <a:extLst>
              <a:ext uri="{FF2B5EF4-FFF2-40B4-BE49-F238E27FC236}">
                <a16:creationId xmlns:a16="http://schemas.microsoft.com/office/drawing/2014/main" id="{B3C27B42-524E-45E2-988C-1DFE16259F1F}"/>
              </a:ext>
            </a:extLst>
          </p:cNvPr>
          <p:cNvSpPr txBox="1"/>
          <p:nvPr/>
        </p:nvSpPr>
        <p:spPr>
          <a:xfrm>
            <a:off x="5841818" y="4373917"/>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89</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9" name="Text Box 16">
            <a:extLst>
              <a:ext uri="{FF2B5EF4-FFF2-40B4-BE49-F238E27FC236}">
                <a16:creationId xmlns:a16="http://schemas.microsoft.com/office/drawing/2014/main" id="{9DDAE519-3243-4E63-9CCC-A3B3C102E1E5}"/>
              </a:ext>
            </a:extLst>
          </p:cNvPr>
          <p:cNvSpPr txBox="1"/>
          <p:nvPr/>
        </p:nvSpPr>
        <p:spPr>
          <a:xfrm>
            <a:off x="6368363" y="1901402"/>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430</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0" name="Text Box 17">
            <a:extLst>
              <a:ext uri="{FF2B5EF4-FFF2-40B4-BE49-F238E27FC236}">
                <a16:creationId xmlns:a16="http://schemas.microsoft.com/office/drawing/2014/main" id="{6BD85998-E2D9-4534-8732-393E73B95712}"/>
              </a:ext>
            </a:extLst>
          </p:cNvPr>
          <p:cNvSpPr txBox="1"/>
          <p:nvPr/>
        </p:nvSpPr>
        <p:spPr>
          <a:xfrm>
            <a:off x="6835903" y="4200622"/>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111</a:t>
            </a:r>
            <a:endParaRPr lang="en-US" sz="14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(77%)</a:t>
            </a:r>
            <a:endParaRPr lang="en-US" sz="14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Text Box 18">
            <a:extLst>
              <a:ext uri="{FF2B5EF4-FFF2-40B4-BE49-F238E27FC236}">
                <a16:creationId xmlns:a16="http://schemas.microsoft.com/office/drawing/2014/main" id="{28185082-71BE-4F06-9D11-468E84D68834}"/>
              </a:ext>
            </a:extLst>
          </p:cNvPr>
          <p:cNvSpPr txBox="1"/>
          <p:nvPr/>
        </p:nvSpPr>
        <p:spPr>
          <a:xfrm>
            <a:off x="7326975" y="2101815"/>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386</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2" name="Text Box 19">
            <a:extLst>
              <a:ext uri="{FF2B5EF4-FFF2-40B4-BE49-F238E27FC236}">
                <a16:creationId xmlns:a16="http://schemas.microsoft.com/office/drawing/2014/main" id="{FF585B2C-5CB3-4F36-B841-B9D94A2808AC}"/>
              </a:ext>
            </a:extLst>
          </p:cNvPr>
          <p:cNvSpPr txBox="1"/>
          <p:nvPr/>
        </p:nvSpPr>
        <p:spPr>
          <a:xfrm>
            <a:off x="7809361" y="3253952"/>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238</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3" name="Text Box 20">
            <a:extLst>
              <a:ext uri="{FF2B5EF4-FFF2-40B4-BE49-F238E27FC236}">
                <a16:creationId xmlns:a16="http://schemas.microsoft.com/office/drawing/2014/main" id="{351B3FBE-F591-4339-8AAE-D59D50951B5B}"/>
              </a:ext>
            </a:extLst>
          </p:cNvPr>
          <p:cNvSpPr txBox="1"/>
          <p:nvPr/>
        </p:nvSpPr>
        <p:spPr>
          <a:xfrm>
            <a:off x="8330973" y="3034877"/>
            <a:ext cx="61912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260</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u="none" strike="noStrike"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(76%)</a:t>
            </a:r>
            <a:endParaRPr lang="en-US"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Title 2">
            <a:extLst>
              <a:ext uri="{FF2B5EF4-FFF2-40B4-BE49-F238E27FC236}">
                <a16:creationId xmlns:a16="http://schemas.microsoft.com/office/drawing/2014/main" id="{B86F19D3-B4A1-488F-B881-A7E0770E9533}"/>
              </a:ext>
            </a:extLst>
          </p:cNvPr>
          <p:cNvSpPr>
            <a:spLocks noGrp="1"/>
          </p:cNvSpPr>
          <p:nvPr>
            <p:ph type="title"/>
          </p:nvPr>
        </p:nvSpPr>
        <p:spPr>
          <a:xfrm>
            <a:off x="896257" y="322586"/>
            <a:ext cx="7351485" cy="1143000"/>
          </a:xfrm>
        </p:spPr>
        <p:txBody>
          <a:bodyPr>
            <a:noAutofit/>
          </a:bodyPr>
          <a:lstStyle/>
          <a:p>
            <a:r>
              <a:rPr lang="en-US" sz="2900" dirty="0"/>
              <a:t>After a lousy showing in March, California revenue measures rebounded well in November.</a:t>
            </a:r>
          </a:p>
        </p:txBody>
      </p:sp>
    </p:spTree>
    <p:extLst>
      <p:ext uri="{BB962C8B-B14F-4D97-AF65-F5344CB8AC3E}">
        <p14:creationId xmlns:p14="http://schemas.microsoft.com/office/powerpoint/2010/main" val="392024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0388A8-D050-4F9B-85A3-7DD95A825E2A}"/>
              </a:ext>
            </a:extLst>
          </p:cNvPr>
          <p:cNvSpPr>
            <a:spLocks noGrp="1"/>
          </p:cNvSpPr>
          <p:nvPr>
            <p:ph type="title"/>
          </p:nvPr>
        </p:nvSpPr>
        <p:spPr>
          <a:xfrm>
            <a:off x="1289102" y="326120"/>
            <a:ext cx="6386317" cy="1143000"/>
          </a:xfrm>
        </p:spPr>
        <p:txBody>
          <a:bodyPr>
            <a:noAutofit/>
          </a:bodyPr>
          <a:lstStyle/>
          <a:p>
            <a:r>
              <a:rPr lang="en-US" sz="2900" dirty="0"/>
              <a:t>As usual, local general taxes tended to fare the best.</a:t>
            </a:r>
          </a:p>
        </p:txBody>
      </p:sp>
      <p:sp>
        <p:nvSpPr>
          <p:cNvPr id="2" name="Text Placeholder 1">
            <a:extLst>
              <a:ext uri="{FF2B5EF4-FFF2-40B4-BE49-F238E27FC236}">
                <a16:creationId xmlns:a16="http://schemas.microsoft.com/office/drawing/2014/main" id="{2E65AD65-2206-4969-A2B5-7EEF94BFD6D0}"/>
              </a:ext>
            </a:extLst>
          </p:cNvPr>
          <p:cNvSpPr>
            <a:spLocks noGrp="1"/>
          </p:cNvSpPr>
          <p:nvPr>
            <p:ph type="body" sz="quarter" idx="10"/>
          </p:nvPr>
        </p:nvSpPr>
        <p:spPr/>
        <p:txBody>
          <a:bodyPr/>
          <a:lstStyle/>
          <a:p>
            <a:r>
              <a:rPr lang="en-US" dirty="0"/>
              <a:t>From Michael Coleman, CaliforniaCityFinance.com</a:t>
            </a:r>
          </a:p>
        </p:txBody>
      </p:sp>
      <p:graphicFrame>
        <p:nvGraphicFramePr>
          <p:cNvPr id="4" name="Table 5">
            <a:extLst>
              <a:ext uri="{FF2B5EF4-FFF2-40B4-BE49-F238E27FC236}">
                <a16:creationId xmlns:a16="http://schemas.microsoft.com/office/drawing/2014/main" id="{635E769B-14BB-45BD-9C7F-0948326BE637}"/>
              </a:ext>
            </a:extLst>
          </p:cNvPr>
          <p:cNvGraphicFramePr>
            <a:graphicFrameLocks noGrp="1"/>
          </p:cNvGraphicFramePr>
          <p:nvPr>
            <p:extLst>
              <p:ext uri="{D42A27DB-BD31-4B8C-83A1-F6EECF244321}">
                <p14:modId xmlns:p14="http://schemas.microsoft.com/office/powerpoint/2010/main" val="349637694"/>
              </p:ext>
            </p:extLst>
          </p:nvPr>
        </p:nvGraphicFramePr>
        <p:xfrm>
          <a:off x="331238" y="1926785"/>
          <a:ext cx="8481524" cy="4389120"/>
        </p:xfrm>
        <a:graphic>
          <a:graphicData uri="http://schemas.openxmlformats.org/drawingml/2006/table">
            <a:tbl>
              <a:tblPr firstRow="1" bandRow="1">
                <a:tableStyleId>{93296810-A885-4BE3-A3E7-6D5BEEA58F35}</a:tableStyleId>
              </a:tblPr>
              <a:tblGrid>
                <a:gridCol w="4901005">
                  <a:extLst>
                    <a:ext uri="{9D8B030D-6E8A-4147-A177-3AD203B41FA5}">
                      <a16:colId xmlns:a16="http://schemas.microsoft.com/office/drawing/2014/main" val="963155668"/>
                    </a:ext>
                  </a:extLst>
                </a:gridCol>
                <a:gridCol w="891169">
                  <a:extLst>
                    <a:ext uri="{9D8B030D-6E8A-4147-A177-3AD203B41FA5}">
                      <a16:colId xmlns:a16="http://schemas.microsoft.com/office/drawing/2014/main" val="3107741590"/>
                    </a:ext>
                  </a:extLst>
                </a:gridCol>
                <a:gridCol w="891169">
                  <a:extLst>
                    <a:ext uri="{9D8B030D-6E8A-4147-A177-3AD203B41FA5}">
                      <a16:colId xmlns:a16="http://schemas.microsoft.com/office/drawing/2014/main" val="879450224"/>
                    </a:ext>
                  </a:extLst>
                </a:gridCol>
                <a:gridCol w="1798181">
                  <a:extLst>
                    <a:ext uri="{9D8B030D-6E8A-4147-A177-3AD203B41FA5}">
                      <a16:colId xmlns:a16="http://schemas.microsoft.com/office/drawing/2014/main" val="3375511902"/>
                    </a:ext>
                  </a:extLst>
                </a:gridCol>
              </a:tblGrid>
              <a:tr h="0">
                <a:tc>
                  <a:txBody>
                    <a:bodyPr/>
                    <a:lstStyle/>
                    <a:p>
                      <a:pPr algn="ctr"/>
                      <a:r>
                        <a:rPr lang="en-US" sz="2000" dirty="0"/>
                        <a:t>Measure</a:t>
                      </a:r>
                    </a:p>
                  </a:txBody>
                  <a:tcPr marT="91440" marB="91440" anchor="ctr">
                    <a:solidFill>
                      <a:schemeClr val="accent1"/>
                    </a:solidFill>
                  </a:tcPr>
                </a:tc>
                <a:tc>
                  <a:txBody>
                    <a:bodyPr/>
                    <a:lstStyle/>
                    <a:p>
                      <a:pPr algn="ctr"/>
                      <a:r>
                        <a:rPr lang="en-US" sz="2000" dirty="0"/>
                        <a:t>Total</a:t>
                      </a:r>
                    </a:p>
                  </a:txBody>
                  <a:tcPr marT="91440" marB="91440" anchor="ctr">
                    <a:solidFill>
                      <a:schemeClr val="accent1"/>
                    </a:solidFill>
                  </a:tcPr>
                </a:tc>
                <a:tc>
                  <a:txBody>
                    <a:bodyPr/>
                    <a:lstStyle/>
                    <a:p>
                      <a:pPr algn="ctr"/>
                      <a:r>
                        <a:rPr lang="en-US" sz="2000" dirty="0"/>
                        <a:t>Pass</a:t>
                      </a:r>
                    </a:p>
                  </a:txBody>
                  <a:tcPr marT="91440" marB="91440" anchor="ctr">
                    <a:solidFill>
                      <a:schemeClr val="accent1"/>
                    </a:solidFill>
                  </a:tcPr>
                </a:tc>
                <a:tc>
                  <a:txBody>
                    <a:bodyPr/>
                    <a:lstStyle/>
                    <a:p>
                      <a:pPr algn="ctr"/>
                      <a:r>
                        <a:rPr lang="en-US" sz="2000" dirty="0"/>
                        <a:t>Passing %</a:t>
                      </a:r>
                    </a:p>
                  </a:txBody>
                  <a:tcPr marT="91440" marB="91440" anchor="ctr">
                    <a:solidFill>
                      <a:schemeClr val="accent1"/>
                    </a:solidFill>
                  </a:tcPr>
                </a:tc>
                <a:extLst>
                  <a:ext uri="{0D108BD9-81ED-4DB2-BD59-A6C34878D82A}">
                    <a16:rowId xmlns:a16="http://schemas.microsoft.com/office/drawing/2014/main" val="3055631744"/>
                  </a:ext>
                </a:extLst>
              </a:tr>
              <a:tr h="0">
                <a:tc>
                  <a:txBody>
                    <a:bodyPr/>
                    <a:lstStyle/>
                    <a:p>
                      <a:pPr algn="l"/>
                      <a:r>
                        <a:rPr lang="en-US" sz="2000" dirty="0"/>
                        <a:t>City General Tax (Majority Vote)</a:t>
                      </a:r>
                    </a:p>
                  </a:txBody>
                  <a:tcPr marT="91440" marB="91440" anchor="ctr"/>
                </a:tc>
                <a:tc>
                  <a:txBody>
                    <a:bodyPr/>
                    <a:lstStyle/>
                    <a:p>
                      <a:pPr algn="ctr"/>
                      <a:r>
                        <a:rPr lang="en-US" sz="2000" dirty="0"/>
                        <a:t>132</a:t>
                      </a:r>
                    </a:p>
                  </a:txBody>
                  <a:tcPr marT="91440" marB="91440" anchor="ctr"/>
                </a:tc>
                <a:tc>
                  <a:txBody>
                    <a:bodyPr/>
                    <a:lstStyle/>
                    <a:p>
                      <a:pPr algn="ctr"/>
                      <a:r>
                        <a:rPr lang="en-US" sz="2000" dirty="0"/>
                        <a:t>108</a:t>
                      </a:r>
                    </a:p>
                  </a:txBody>
                  <a:tcPr marT="91440" marB="91440" anchor="ctr"/>
                </a:tc>
                <a:tc>
                  <a:txBody>
                    <a:bodyPr/>
                    <a:lstStyle/>
                    <a:p>
                      <a:pPr algn="ctr"/>
                      <a:r>
                        <a:rPr lang="en-US" sz="2000" dirty="0"/>
                        <a:t>82%</a:t>
                      </a:r>
                    </a:p>
                  </a:txBody>
                  <a:tcPr marT="91440" marB="91440" anchor="ctr"/>
                </a:tc>
                <a:extLst>
                  <a:ext uri="{0D108BD9-81ED-4DB2-BD59-A6C34878D82A}">
                    <a16:rowId xmlns:a16="http://schemas.microsoft.com/office/drawing/2014/main" val="2891926615"/>
                  </a:ext>
                </a:extLst>
              </a:tr>
              <a:tr h="0">
                <a:tc>
                  <a:txBody>
                    <a:bodyPr/>
                    <a:lstStyle/>
                    <a:p>
                      <a:pPr algn="l"/>
                      <a:r>
                        <a:rPr lang="en-US" sz="2000" dirty="0"/>
                        <a:t>County General Tax (Majority Vote)</a:t>
                      </a:r>
                    </a:p>
                  </a:txBody>
                  <a:tcPr marT="91440" marB="91440" anchor="ctr"/>
                </a:tc>
                <a:tc>
                  <a:txBody>
                    <a:bodyPr/>
                    <a:lstStyle/>
                    <a:p>
                      <a:pPr algn="ctr"/>
                      <a:r>
                        <a:rPr lang="en-US" sz="2000" dirty="0"/>
                        <a:t>8</a:t>
                      </a:r>
                    </a:p>
                  </a:txBody>
                  <a:tcPr marT="91440" marB="91440" anchor="ctr"/>
                </a:tc>
                <a:tc>
                  <a:txBody>
                    <a:bodyPr/>
                    <a:lstStyle/>
                    <a:p>
                      <a:pPr algn="ctr"/>
                      <a:r>
                        <a:rPr lang="en-US" sz="2000" dirty="0"/>
                        <a:t>8</a:t>
                      </a:r>
                    </a:p>
                  </a:txBody>
                  <a:tcPr marT="91440" marB="91440" anchor="ctr"/>
                </a:tc>
                <a:tc>
                  <a:txBody>
                    <a:bodyPr/>
                    <a:lstStyle/>
                    <a:p>
                      <a:pPr algn="ctr"/>
                      <a:r>
                        <a:rPr lang="en-US" sz="2000" dirty="0"/>
                        <a:t>100%</a:t>
                      </a:r>
                    </a:p>
                  </a:txBody>
                  <a:tcPr marT="91440" marB="91440" anchor="ctr"/>
                </a:tc>
                <a:extLst>
                  <a:ext uri="{0D108BD9-81ED-4DB2-BD59-A6C34878D82A}">
                    <a16:rowId xmlns:a16="http://schemas.microsoft.com/office/drawing/2014/main" val="3896854743"/>
                  </a:ext>
                </a:extLst>
              </a:tr>
              <a:tr h="0">
                <a:tc>
                  <a:txBody>
                    <a:bodyPr/>
                    <a:lstStyle/>
                    <a:p>
                      <a:pPr algn="l"/>
                      <a:r>
                        <a:rPr lang="en-US" sz="2000" dirty="0"/>
                        <a:t>City Special Tax or G.O. Bond (2/3 Vote)</a:t>
                      </a:r>
                    </a:p>
                  </a:txBody>
                  <a:tcPr marT="91440" marB="91440" anchor="ctr"/>
                </a:tc>
                <a:tc>
                  <a:txBody>
                    <a:bodyPr/>
                    <a:lstStyle/>
                    <a:p>
                      <a:pPr algn="ctr"/>
                      <a:r>
                        <a:rPr lang="en-US" sz="2000" dirty="0"/>
                        <a:t>14</a:t>
                      </a:r>
                    </a:p>
                  </a:txBody>
                  <a:tcPr marT="91440" marB="91440" anchor="ctr"/>
                </a:tc>
                <a:tc>
                  <a:txBody>
                    <a:bodyPr/>
                    <a:lstStyle/>
                    <a:p>
                      <a:pPr algn="ctr"/>
                      <a:r>
                        <a:rPr lang="en-US" sz="2000" dirty="0"/>
                        <a:t>6</a:t>
                      </a:r>
                    </a:p>
                  </a:txBody>
                  <a:tcPr marT="91440" marB="91440" anchor="ctr"/>
                </a:tc>
                <a:tc>
                  <a:txBody>
                    <a:bodyPr/>
                    <a:lstStyle/>
                    <a:p>
                      <a:pPr algn="ctr"/>
                      <a:r>
                        <a:rPr lang="en-US" sz="2000" dirty="0"/>
                        <a:t>43%</a:t>
                      </a:r>
                    </a:p>
                  </a:txBody>
                  <a:tcPr marT="91440" marB="91440" anchor="ctr"/>
                </a:tc>
                <a:extLst>
                  <a:ext uri="{0D108BD9-81ED-4DB2-BD59-A6C34878D82A}">
                    <a16:rowId xmlns:a16="http://schemas.microsoft.com/office/drawing/2014/main" val="41950356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County Special Tax or G.O. Bond (2/3 Vote)</a:t>
                      </a:r>
                    </a:p>
                  </a:txBody>
                  <a:tcPr marT="91440" marB="91440" anchor="ctr"/>
                </a:tc>
                <a:tc>
                  <a:txBody>
                    <a:bodyPr/>
                    <a:lstStyle/>
                    <a:p>
                      <a:pPr algn="ctr"/>
                      <a:r>
                        <a:rPr lang="en-US" sz="2000" dirty="0"/>
                        <a:t>8</a:t>
                      </a:r>
                    </a:p>
                  </a:txBody>
                  <a:tcPr marT="91440" marB="91440" anchor="ctr"/>
                </a:tc>
                <a:tc>
                  <a:txBody>
                    <a:bodyPr/>
                    <a:lstStyle/>
                    <a:p>
                      <a:pPr algn="ctr"/>
                      <a:r>
                        <a:rPr lang="en-US" sz="2000" dirty="0"/>
                        <a:t>5</a:t>
                      </a:r>
                    </a:p>
                  </a:txBody>
                  <a:tcPr marT="91440" marB="91440" anchor="ctr"/>
                </a:tc>
                <a:tc>
                  <a:txBody>
                    <a:bodyPr/>
                    <a:lstStyle/>
                    <a:p>
                      <a:pPr algn="ctr"/>
                      <a:r>
                        <a:rPr lang="en-US" sz="2000" dirty="0"/>
                        <a:t>63%</a:t>
                      </a:r>
                    </a:p>
                  </a:txBody>
                  <a:tcPr marT="91440" marB="91440" anchor="ctr"/>
                </a:tc>
                <a:extLst>
                  <a:ext uri="{0D108BD9-81ED-4DB2-BD59-A6C34878D82A}">
                    <a16:rowId xmlns:a16="http://schemas.microsoft.com/office/drawing/2014/main" val="1068645337"/>
                  </a:ext>
                </a:extLst>
              </a:tr>
              <a:tr h="0">
                <a:tc>
                  <a:txBody>
                    <a:bodyPr/>
                    <a:lstStyle/>
                    <a:p>
                      <a:pPr algn="l"/>
                      <a:r>
                        <a:rPr lang="en-US" sz="2000" dirty="0"/>
                        <a:t>Special District (2/3 Vote)</a:t>
                      </a:r>
                    </a:p>
                  </a:txBody>
                  <a:tcPr marT="91440" marB="91440" anchor="ctr"/>
                </a:tc>
                <a:tc>
                  <a:txBody>
                    <a:bodyPr/>
                    <a:lstStyle/>
                    <a:p>
                      <a:pPr algn="ctr"/>
                      <a:r>
                        <a:rPr lang="en-US" sz="2000" dirty="0"/>
                        <a:t>25</a:t>
                      </a:r>
                    </a:p>
                  </a:txBody>
                  <a:tcPr marT="91440" marB="91440" anchor="ctr"/>
                </a:tc>
                <a:tc>
                  <a:txBody>
                    <a:bodyPr/>
                    <a:lstStyle/>
                    <a:p>
                      <a:pPr algn="ctr"/>
                      <a:r>
                        <a:rPr lang="en-US" sz="2000" dirty="0"/>
                        <a:t>13</a:t>
                      </a:r>
                    </a:p>
                  </a:txBody>
                  <a:tcPr marT="91440" marB="91440" anchor="ctr"/>
                </a:tc>
                <a:tc>
                  <a:txBody>
                    <a:bodyPr/>
                    <a:lstStyle/>
                    <a:p>
                      <a:pPr algn="ctr"/>
                      <a:r>
                        <a:rPr lang="en-US" sz="2000" dirty="0"/>
                        <a:t>52%</a:t>
                      </a:r>
                    </a:p>
                  </a:txBody>
                  <a:tcPr marT="91440" marB="91440" anchor="ctr"/>
                </a:tc>
                <a:extLst>
                  <a:ext uri="{0D108BD9-81ED-4DB2-BD59-A6C34878D82A}">
                    <a16:rowId xmlns:a16="http://schemas.microsoft.com/office/drawing/2014/main" val="1410020164"/>
                  </a:ext>
                </a:extLst>
              </a:tr>
              <a:tr h="0">
                <a:tc>
                  <a:txBody>
                    <a:bodyPr/>
                    <a:lstStyle/>
                    <a:p>
                      <a:pPr algn="l"/>
                      <a:r>
                        <a:rPr lang="en-US" sz="2000" dirty="0"/>
                        <a:t>School Parcel Tax 2/3</a:t>
                      </a:r>
                    </a:p>
                  </a:txBody>
                  <a:tcPr marT="91440" marB="91440" anchor="ctr"/>
                </a:tc>
                <a:tc>
                  <a:txBody>
                    <a:bodyPr/>
                    <a:lstStyle/>
                    <a:p>
                      <a:pPr algn="ctr"/>
                      <a:r>
                        <a:rPr lang="en-US" sz="2000" dirty="0"/>
                        <a:t>13</a:t>
                      </a:r>
                    </a:p>
                  </a:txBody>
                  <a:tcPr marT="91440" marB="91440" anchor="ctr"/>
                </a:tc>
                <a:tc>
                  <a:txBody>
                    <a:bodyPr/>
                    <a:lstStyle/>
                    <a:p>
                      <a:pPr algn="ctr"/>
                      <a:r>
                        <a:rPr lang="en-US" sz="2000" dirty="0"/>
                        <a:t>10</a:t>
                      </a:r>
                    </a:p>
                  </a:txBody>
                  <a:tcPr marT="91440" marB="91440" anchor="ctr"/>
                </a:tc>
                <a:tc>
                  <a:txBody>
                    <a:bodyPr/>
                    <a:lstStyle/>
                    <a:p>
                      <a:pPr algn="ctr"/>
                      <a:r>
                        <a:rPr lang="en-US" sz="2000" dirty="0"/>
                        <a:t>77%</a:t>
                      </a:r>
                    </a:p>
                  </a:txBody>
                  <a:tcPr marT="91440" marB="91440" anchor="ctr"/>
                </a:tc>
                <a:extLst>
                  <a:ext uri="{0D108BD9-81ED-4DB2-BD59-A6C34878D82A}">
                    <a16:rowId xmlns:a16="http://schemas.microsoft.com/office/drawing/2014/main" val="382686630"/>
                  </a:ext>
                </a:extLst>
              </a:tr>
              <a:tr h="0">
                <a:tc>
                  <a:txBody>
                    <a:bodyPr/>
                    <a:lstStyle/>
                    <a:p>
                      <a:pPr algn="l"/>
                      <a:r>
                        <a:rPr lang="en-US" sz="2000" dirty="0"/>
                        <a:t>School Bond 55%</a:t>
                      </a:r>
                    </a:p>
                  </a:txBody>
                  <a:tcPr marT="91440" marB="91440" anchor="ctr"/>
                </a:tc>
                <a:tc>
                  <a:txBody>
                    <a:bodyPr/>
                    <a:lstStyle/>
                    <a:p>
                      <a:pPr algn="ctr"/>
                      <a:r>
                        <a:rPr lang="en-US" sz="2000" dirty="0"/>
                        <a:t>60</a:t>
                      </a:r>
                    </a:p>
                  </a:txBody>
                  <a:tcPr marT="91440" marB="91440" anchor="ctr">
                    <a:lnB w="12700" cap="flat" cmpd="sng" algn="ctr">
                      <a:solidFill>
                        <a:schemeClr val="tx1"/>
                      </a:solidFill>
                      <a:prstDash val="solid"/>
                      <a:round/>
                      <a:headEnd type="none" w="med" len="med"/>
                      <a:tailEnd type="none" w="med" len="med"/>
                    </a:lnB>
                  </a:tcPr>
                </a:tc>
                <a:tc>
                  <a:txBody>
                    <a:bodyPr/>
                    <a:lstStyle/>
                    <a:p>
                      <a:pPr algn="ctr"/>
                      <a:r>
                        <a:rPr lang="en-US" sz="2000" dirty="0"/>
                        <a:t>48</a:t>
                      </a:r>
                    </a:p>
                  </a:txBody>
                  <a:tcPr marT="91440" marB="91440" anchor="ctr">
                    <a:lnB w="12700" cap="flat" cmpd="sng" algn="ctr">
                      <a:solidFill>
                        <a:schemeClr val="tx1"/>
                      </a:solidFill>
                      <a:prstDash val="solid"/>
                      <a:round/>
                      <a:headEnd type="none" w="med" len="med"/>
                      <a:tailEnd type="none" w="med" len="med"/>
                    </a:lnB>
                  </a:tcPr>
                </a:tc>
                <a:tc>
                  <a:txBody>
                    <a:bodyPr/>
                    <a:lstStyle/>
                    <a:p>
                      <a:pPr algn="ctr"/>
                      <a:r>
                        <a:rPr lang="en-US" sz="2000" dirty="0"/>
                        <a:t>80%</a:t>
                      </a:r>
                    </a:p>
                  </a:txBody>
                  <a:tcPr marT="91440" marB="9144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2735386"/>
                  </a:ext>
                </a:extLst>
              </a:tr>
              <a:tr h="0">
                <a:tc>
                  <a:txBody>
                    <a:bodyPr/>
                    <a:lstStyle/>
                    <a:p>
                      <a:pPr algn="r"/>
                      <a:r>
                        <a:rPr lang="en-US" sz="2000" b="1" dirty="0"/>
                        <a:t>Total</a:t>
                      </a:r>
                    </a:p>
                  </a:txBody>
                  <a:tcPr marT="91440" marB="91440" anchor="ctr">
                    <a:noFill/>
                  </a:tcPr>
                </a:tc>
                <a:tc>
                  <a:txBody>
                    <a:bodyPr/>
                    <a:lstStyle/>
                    <a:p>
                      <a:pPr algn="ctr"/>
                      <a:r>
                        <a:rPr lang="en-US" sz="2000" b="1" dirty="0"/>
                        <a:t>260</a:t>
                      </a:r>
                    </a:p>
                  </a:txBody>
                  <a:tcPr marT="91440" marB="91440" anchor="ctr">
                    <a:lnT w="12700" cap="flat" cmpd="sng" algn="ctr">
                      <a:solidFill>
                        <a:schemeClr val="tx1"/>
                      </a:solidFill>
                      <a:prstDash val="solid"/>
                      <a:round/>
                      <a:headEnd type="none" w="med" len="med"/>
                      <a:tailEnd type="none" w="med" len="med"/>
                    </a:lnT>
                    <a:noFill/>
                  </a:tcPr>
                </a:tc>
                <a:tc>
                  <a:txBody>
                    <a:bodyPr/>
                    <a:lstStyle/>
                    <a:p>
                      <a:pPr algn="ctr"/>
                      <a:r>
                        <a:rPr lang="en-US" sz="2000" b="1" dirty="0"/>
                        <a:t>198</a:t>
                      </a:r>
                    </a:p>
                  </a:txBody>
                  <a:tcPr marT="91440" marB="91440" anchor="ctr">
                    <a:lnT w="12700" cap="flat" cmpd="sng" algn="ctr">
                      <a:solidFill>
                        <a:schemeClr val="tx1"/>
                      </a:solidFill>
                      <a:prstDash val="solid"/>
                      <a:round/>
                      <a:headEnd type="none" w="med" len="med"/>
                      <a:tailEnd type="none" w="med" len="med"/>
                    </a:lnT>
                    <a:noFill/>
                  </a:tcPr>
                </a:tc>
                <a:tc>
                  <a:txBody>
                    <a:bodyPr/>
                    <a:lstStyle/>
                    <a:p>
                      <a:pPr algn="ctr"/>
                      <a:r>
                        <a:rPr lang="en-US" sz="2000" b="1" dirty="0"/>
                        <a:t>76%</a:t>
                      </a:r>
                    </a:p>
                  </a:txBody>
                  <a:tcPr marT="91440" marB="9144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4052223"/>
                  </a:ext>
                </a:extLst>
              </a:tr>
            </a:tbl>
          </a:graphicData>
        </a:graphic>
      </p:graphicFrame>
      <p:sp>
        <p:nvSpPr>
          <p:cNvPr id="5" name="TextBox 4">
            <a:extLst>
              <a:ext uri="{FF2B5EF4-FFF2-40B4-BE49-F238E27FC236}">
                <a16:creationId xmlns:a16="http://schemas.microsoft.com/office/drawing/2014/main" id="{83CF8E9A-2D2E-4BCB-84E5-B9D043ED1B0A}"/>
              </a:ext>
            </a:extLst>
          </p:cNvPr>
          <p:cNvSpPr txBox="1"/>
          <p:nvPr/>
        </p:nvSpPr>
        <p:spPr>
          <a:xfrm>
            <a:off x="690465" y="1268848"/>
            <a:ext cx="7763069" cy="461665"/>
          </a:xfrm>
          <a:prstGeom prst="rect">
            <a:avLst/>
          </a:prstGeom>
          <a:noFill/>
        </p:spPr>
        <p:txBody>
          <a:bodyPr wrap="square" rtlCol="0">
            <a:spAutoFit/>
          </a:bodyPr>
          <a:lstStyle/>
          <a:p>
            <a:pPr algn="ctr"/>
            <a:r>
              <a:rPr lang="en-US" sz="2400" b="1" dirty="0"/>
              <a:t>Local Revenue Measures November 2020</a:t>
            </a:r>
          </a:p>
        </p:txBody>
      </p:sp>
    </p:spTree>
    <p:extLst>
      <p:ext uri="{BB962C8B-B14F-4D97-AF65-F5344CB8AC3E}">
        <p14:creationId xmlns:p14="http://schemas.microsoft.com/office/powerpoint/2010/main" val="271610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EC88F9-2638-4220-BB5F-FAFFD7287881}"/>
              </a:ext>
            </a:extLst>
          </p:cNvPr>
          <p:cNvSpPr>
            <a:spLocks noGrp="1"/>
          </p:cNvSpPr>
          <p:nvPr>
            <p:ph type="title"/>
          </p:nvPr>
        </p:nvSpPr>
        <p:spPr>
          <a:xfrm>
            <a:off x="422878" y="324240"/>
            <a:ext cx="8298244" cy="1143000"/>
          </a:xfrm>
        </p:spPr>
        <p:txBody>
          <a:bodyPr/>
          <a:lstStyle/>
          <a:p>
            <a:r>
              <a:rPr lang="en-US" dirty="0"/>
              <a:t>Sales taxes, parcel taxes, and cannabis taxes were particularly popular.</a:t>
            </a:r>
          </a:p>
        </p:txBody>
      </p:sp>
      <p:sp>
        <p:nvSpPr>
          <p:cNvPr id="5" name="Text Placeholder 4">
            <a:extLst>
              <a:ext uri="{FF2B5EF4-FFF2-40B4-BE49-F238E27FC236}">
                <a16:creationId xmlns:a16="http://schemas.microsoft.com/office/drawing/2014/main" id="{933B8014-71C1-4F94-94B8-A9E3CC302763}"/>
              </a:ext>
            </a:extLst>
          </p:cNvPr>
          <p:cNvSpPr>
            <a:spLocks noGrp="1"/>
          </p:cNvSpPr>
          <p:nvPr>
            <p:ph type="body" sz="quarter" idx="10"/>
          </p:nvPr>
        </p:nvSpPr>
        <p:spPr/>
        <p:txBody>
          <a:bodyPr/>
          <a:lstStyle/>
          <a:p>
            <a:r>
              <a:rPr lang="en-US" dirty="0"/>
              <a:t>From Michael Coleman, CaliforniaCityFinance.com</a:t>
            </a:r>
          </a:p>
        </p:txBody>
      </p:sp>
      <p:graphicFrame>
        <p:nvGraphicFramePr>
          <p:cNvPr id="8" name="Chart 7">
            <a:extLst>
              <a:ext uri="{FF2B5EF4-FFF2-40B4-BE49-F238E27FC236}">
                <a16:creationId xmlns:a16="http://schemas.microsoft.com/office/drawing/2014/main" id="{7D69A238-52B8-476A-8017-4E48BBD2D9CE}"/>
              </a:ext>
            </a:extLst>
          </p:cNvPr>
          <p:cNvGraphicFramePr/>
          <p:nvPr>
            <p:extLst>
              <p:ext uri="{D42A27DB-BD31-4B8C-83A1-F6EECF244321}">
                <p14:modId xmlns:p14="http://schemas.microsoft.com/office/powerpoint/2010/main" val="1413343802"/>
              </p:ext>
            </p:extLst>
          </p:nvPr>
        </p:nvGraphicFramePr>
        <p:xfrm>
          <a:off x="0" y="1231641"/>
          <a:ext cx="9009443" cy="52904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86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944C-0EDF-4984-89B6-C33D1C1FC6F6}"/>
              </a:ext>
            </a:extLst>
          </p:cNvPr>
          <p:cNvSpPr>
            <a:spLocks noGrp="1"/>
          </p:cNvSpPr>
          <p:nvPr>
            <p:ph type="title"/>
          </p:nvPr>
        </p:nvSpPr>
        <p:spPr>
          <a:xfrm>
            <a:off x="134557" y="477840"/>
            <a:ext cx="8874506" cy="1143000"/>
          </a:xfrm>
        </p:spPr>
        <p:txBody>
          <a:bodyPr/>
          <a:lstStyle/>
          <a:p>
            <a:r>
              <a:rPr lang="en-US" dirty="0"/>
              <a:t>Overall, both general and special taxes outperformed their typical passage rates.</a:t>
            </a:r>
          </a:p>
        </p:txBody>
      </p:sp>
      <p:pic>
        <p:nvPicPr>
          <p:cNvPr id="5" name="Picture 4">
            <a:extLst>
              <a:ext uri="{FF2B5EF4-FFF2-40B4-BE49-F238E27FC236}">
                <a16:creationId xmlns:a16="http://schemas.microsoft.com/office/drawing/2014/main" id="{8D69FF69-8B4E-4CE7-B91E-CFDBBAA29D75}"/>
              </a:ext>
            </a:extLst>
          </p:cNvPr>
          <p:cNvPicPr>
            <a:picLocks noChangeAspect="1"/>
          </p:cNvPicPr>
          <p:nvPr/>
        </p:nvPicPr>
        <p:blipFill>
          <a:blip r:embed="rId2"/>
          <a:stretch>
            <a:fillRect/>
          </a:stretch>
        </p:blipFill>
        <p:spPr>
          <a:xfrm>
            <a:off x="169339" y="2161309"/>
            <a:ext cx="8839724" cy="3471539"/>
          </a:xfrm>
          <a:prstGeom prst="rect">
            <a:avLst/>
          </a:prstGeom>
        </p:spPr>
      </p:pic>
      <p:sp>
        <p:nvSpPr>
          <p:cNvPr id="7" name="TextBox 6">
            <a:extLst>
              <a:ext uri="{FF2B5EF4-FFF2-40B4-BE49-F238E27FC236}">
                <a16:creationId xmlns:a16="http://schemas.microsoft.com/office/drawing/2014/main" id="{11918769-0AF1-43F4-9D5E-6098094A267C}"/>
              </a:ext>
            </a:extLst>
          </p:cNvPr>
          <p:cNvSpPr txBox="1"/>
          <p:nvPr/>
        </p:nvSpPr>
        <p:spPr>
          <a:xfrm>
            <a:off x="819727" y="6627168"/>
            <a:ext cx="4576618"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srgbClr val="000000"/>
                </a:solidFill>
                <a:effectLst/>
                <a:uLnTx/>
                <a:uFillTx/>
                <a:latin typeface="Calibri"/>
                <a:ea typeface="+mn-ea"/>
                <a:cs typeface="+mn-cs"/>
              </a:rPr>
              <a:t>From Michael Coleman, CaliforniaCityFinance.com</a:t>
            </a:r>
          </a:p>
        </p:txBody>
      </p:sp>
    </p:spTree>
    <p:extLst>
      <p:ext uri="{BB962C8B-B14F-4D97-AF65-F5344CB8AC3E}">
        <p14:creationId xmlns:p14="http://schemas.microsoft.com/office/powerpoint/2010/main" val="266553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C27F-A1EA-4D73-9A2F-5B5CD8ABA561}"/>
              </a:ext>
            </a:extLst>
          </p:cNvPr>
          <p:cNvSpPr>
            <a:spLocks noGrp="1"/>
          </p:cNvSpPr>
          <p:nvPr>
            <p:ph type="title"/>
          </p:nvPr>
        </p:nvSpPr>
        <p:spPr>
          <a:xfrm>
            <a:off x="134747" y="187874"/>
            <a:ext cx="8874506" cy="1143000"/>
          </a:xfrm>
        </p:spPr>
        <p:txBody>
          <a:bodyPr/>
          <a:lstStyle/>
          <a:p>
            <a:r>
              <a:rPr lang="en-US" dirty="0"/>
              <a:t>There was no clear correlation between sales tax rates and success at the ballot.</a:t>
            </a:r>
          </a:p>
        </p:txBody>
      </p:sp>
      <p:pic>
        <p:nvPicPr>
          <p:cNvPr id="5" name="Picture 4">
            <a:extLst>
              <a:ext uri="{FF2B5EF4-FFF2-40B4-BE49-F238E27FC236}">
                <a16:creationId xmlns:a16="http://schemas.microsoft.com/office/drawing/2014/main" id="{63E5A2DD-5D63-405A-82A0-8ACE2BC9A2B0}"/>
              </a:ext>
            </a:extLst>
          </p:cNvPr>
          <p:cNvPicPr>
            <a:picLocks noChangeAspect="1"/>
          </p:cNvPicPr>
          <p:nvPr/>
        </p:nvPicPr>
        <p:blipFill>
          <a:blip r:embed="rId2"/>
          <a:stretch>
            <a:fillRect/>
          </a:stretch>
        </p:blipFill>
        <p:spPr>
          <a:xfrm>
            <a:off x="1355876" y="1136911"/>
            <a:ext cx="7058452" cy="5323928"/>
          </a:xfrm>
          <a:prstGeom prst="rect">
            <a:avLst/>
          </a:prstGeom>
        </p:spPr>
      </p:pic>
      <p:sp>
        <p:nvSpPr>
          <p:cNvPr id="7" name="TextBox 6">
            <a:extLst>
              <a:ext uri="{FF2B5EF4-FFF2-40B4-BE49-F238E27FC236}">
                <a16:creationId xmlns:a16="http://schemas.microsoft.com/office/drawing/2014/main" id="{FDA7F409-DE19-4368-90D6-5D5DBBAEEF92}"/>
              </a:ext>
            </a:extLst>
          </p:cNvPr>
          <p:cNvSpPr txBox="1"/>
          <p:nvPr/>
        </p:nvSpPr>
        <p:spPr>
          <a:xfrm>
            <a:off x="833581" y="6627168"/>
            <a:ext cx="4622800"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srgbClr val="000000"/>
                </a:solidFill>
                <a:effectLst/>
                <a:uLnTx/>
                <a:uFillTx/>
                <a:latin typeface="Calibri"/>
                <a:ea typeface="+mn-ea"/>
                <a:cs typeface="+mn-cs"/>
              </a:rPr>
              <a:t>From Michael Coleman, CaliforniaCityFinance.com</a:t>
            </a:r>
          </a:p>
        </p:txBody>
      </p:sp>
    </p:spTree>
    <p:extLst>
      <p:ext uri="{BB962C8B-B14F-4D97-AF65-F5344CB8AC3E}">
        <p14:creationId xmlns:p14="http://schemas.microsoft.com/office/powerpoint/2010/main" val="405913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BFC4-6098-40D3-9815-BB4BC6C32110}"/>
              </a:ext>
            </a:extLst>
          </p:cNvPr>
          <p:cNvSpPr>
            <a:spLocks noGrp="1"/>
          </p:cNvSpPr>
          <p:nvPr>
            <p:ph type="title"/>
          </p:nvPr>
        </p:nvSpPr>
        <p:spPr>
          <a:xfrm>
            <a:off x="134555" y="319218"/>
            <a:ext cx="8874889" cy="549993"/>
          </a:xfrm>
        </p:spPr>
        <p:txBody>
          <a:bodyPr/>
          <a:lstStyle/>
          <a:p>
            <a:r>
              <a:rPr lang="en-US" dirty="0"/>
              <a:t>What Happened in March?</a:t>
            </a:r>
          </a:p>
        </p:txBody>
      </p:sp>
      <p:sp>
        <p:nvSpPr>
          <p:cNvPr id="3" name="Text Placeholder 2">
            <a:extLst>
              <a:ext uri="{FF2B5EF4-FFF2-40B4-BE49-F238E27FC236}">
                <a16:creationId xmlns:a16="http://schemas.microsoft.com/office/drawing/2014/main" id="{3C99F35E-F872-4103-B843-EBC3DA35F1E2}"/>
              </a:ext>
            </a:extLst>
          </p:cNvPr>
          <p:cNvSpPr>
            <a:spLocks noGrp="1"/>
          </p:cNvSpPr>
          <p:nvPr>
            <p:ph type="body" sz="quarter" idx="10"/>
          </p:nvPr>
        </p:nvSpPr>
        <p:spPr/>
        <p:txBody>
          <a:bodyPr/>
          <a:lstStyle/>
          <a:p>
            <a:endParaRPr lang="en-US"/>
          </a:p>
        </p:txBody>
      </p:sp>
      <p:sp>
        <p:nvSpPr>
          <p:cNvPr id="4" name="TextBox 3">
            <a:extLst>
              <a:ext uri="{FF2B5EF4-FFF2-40B4-BE49-F238E27FC236}">
                <a16:creationId xmlns:a16="http://schemas.microsoft.com/office/drawing/2014/main" id="{74FFDE7A-ECAF-4FD3-894A-7A7004A00ECA}"/>
              </a:ext>
            </a:extLst>
          </p:cNvPr>
          <p:cNvSpPr txBox="1"/>
          <p:nvPr/>
        </p:nvSpPr>
        <p:spPr>
          <a:xfrm>
            <a:off x="246979" y="869211"/>
            <a:ext cx="8650039" cy="5232202"/>
          </a:xfrm>
          <a:prstGeom prst="rect">
            <a:avLst/>
          </a:prstGeom>
          <a:noFill/>
        </p:spPr>
        <p:txBody>
          <a:bodyPr wrap="square" rtlCol="0">
            <a:spAutoFit/>
          </a:bodyPr>
          <a:lstStyle/>
          <a:p>
            <a:pPr algn="just"/>
            <a:r>
              <a:rPr lang="en-US" sz="2800" dirty="0">
                <a:solidFill>
                  <a:srgbClr val="000000"/>
                </a:solidFill>
                <a:effectLst/>
                <a:ea typeface="Times New Roman" panose="02020603050405020304" pitchFamily="18" charset="0"/>
                <a:cs typeface="Times New Roman" panose="02020603050405020304" pitchFamily="18" charset="0"/>
              </a:rPr>
              <a:t>A number of factors likely led to historically poor approval rates:</a:t>
            </a:r>
          </a:p>
          <a:p>
            <a:pPr algn="just"/>
            <a:endParaRPr lang="en-US" sz="1400" dirty="0">
              <a:solidFill>
                <a:srgbClr val="000000"/>
              </a:solidFill>
              <a:effectLst/>
              <a:ea typeface="Times New Roman" panose="02020603050405020304" pitchFamily="18" charset="0"/>
              <a:cs typeface="Times New Roman" panose="02020603050405020304" pitchFamily="18" charset="0"/>
            </a:endParaRPr>
          </a:p>
          <a:p>
            <a:pPr marL="457200" indent="-457200" algn="just">
              <a:spcAft>
                <a:spcPts val="1200"/>
              </a:spcAft>
              <a:buFont typeface="+mj-lt"/>
              <a:buAutoNum type="arabicPeriod"/>
            </a:pPr>
            <a:r>
              <a:rPr lang="en-US" sz="2800" dirty="0">
                <a:solidFill>
                  <a:srgbClr val="000000"/>
                </a:solidFill>
                <a:effectLst/>
                <a:ea typeface="Times New Roman" panose="02020603050405020304" pitchFamily="18" charset="0"/>
                <a:cs typeface="Times New Roman" panose="02020603050405020304" pitchFamily="18" charset="0"/>
              </a:rPr>
              <a:t>Too many measures on the ballot, including some marginal ones, in anticipation of better turnout.</a:t>
            </a:r>
          </a:p>
          <a:p>
            <a:pPr marL="457200" indent="-457200" algn="just">
              <a:spcAft>
                <a:spcPts val="1200"/>
              </a:spcAft>
              <a:buFont typeface="+mj-lt"/>
              <a:buAutoNum type="arabicPeriod"/>
            </a:pPr>
            <a:r>
              <a:rPr lang="en-US" sz="2800" dirty="0">
                <a:solidFill>
                  <a:srgbClr val="000000"/>
                </a:solidFill>
                <a:effectLst/>
                <a:ea typeface="Times New Roman" panose="02020603050405020304" pitchFamily="18" charset="0"/>
                <a:cs typeface="Times New Roman" panose="02020603050405020304" pitchFamily="18" charset="0"/>
              </a:rPr>
              <a:t>Greater uncertainty around COVID and its economic impacts</a:t>
            </a:r>
          </a:p>
          <a:p>
            <a:pPr marL="457200" indent="-457200" algn="just">
              <a:spcAft>
                <a:spcPts val="1200"/>
              </a:spcAft>
              <a:buFont typeface="+mj-lt"/>
              <a:buAutoNum type="arabicPeriod"/>
            </a:pPr>
            <a:r>
              <a:rPr lang="en-US" sz="2800" dirty="0">
                <a:solidFill>
                  <a:srgbClr val="000000"/>
                </a:solidFill>
                <a:ea typeface="Times New Roman" panose="02020603050405020304" pitchFamily="18" charset="0"/>
                <a:cs typeface="Times New Roman" panose="02020603050405020304" pitchFamily="18" charset="0"/>
              </a:rPr>
              <a:t>Likely underinvestment in campaigns</a:t>
            </a:r>
          </a:p>
          <a:p>
            <a:pPr marL="457200" indent="-457200" algn="just">
              <a:spcAft>
                <a:spcPts val="1200"/>
              </a:spcAft>
              <a:buFont typeface="+mj-lt"/>
              <a:buAutoNum type="arabicPeriod"/>
            </a:pPr>
            <a:r>
              <a:rPr lang="en-US" sz="2800" dirty="0">
                <a:solidFill>
                  <a:srgbClr val="000000"/>
                </a:solidFill>
                <a:effectLst/>
                <a:ea typeface="Times New Roman" panose="02020603050405020304" pitchFamily="18" charset="0"/>
                <a:cs typeface="Times New Roman" panose="02020603050405020304" pitchFamily="18" charset="0"/>
              </a:rPr>
              <a:t>Less acute sense of need than is currently the case</a:t>
            </a:r>
          </a:p>
          <a:p>
            <a:pPr algn="just">
              <a:spcAft>
                <a:spcPts val="1200"/>
              </a:spcAft>
            </a:pPr>
            <a:r>
              <a:rPr lang="en-US" sz="2800" dirty="0">
                <a:solidFill>
                  <a:srgbClr val="000000"/>
                </a:solidFill>
                <a:ea typeface="Times New Roman" panose="02020603050405020304" pitchFamily="18" charset="0"/>
                <a:cs typeface="Times New Roman" panose="02020603050405020304" pitchFamily="18" charset="0"/>
              </a:rPr>
              <a:t>The strong performance of measures this November will likely lead more agencies to move forward in 2022</a:t>
            </a:r>
            <a:endParaRPr lang="en-US" sz="280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18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Messaging</a:t>
            </a:r>
          </a:p>
        </p:txBody>
      </p:sp>
    </p:spTree>
    <p:extLst>
      <p:ext uri="{BB962C8B-B14F-4D97-AF65-F5344CB8AC3E}">
        <p14:creationId xmlns:p14="http://schemas.microsoft.com/office/powerpoint/2010/main" val="176156225"/>
      </p:ext>
    </p:extLst>
  </p:cSld>
  <p:clrMapOvr>
    <a:masterClrMapping/>
  </p:clrMapOvr>
</p:sld>
</file>

<file path=ppt/theme/theme1.xml><?xml version="1.0" encoding="utf-8"?>
<a:theme xmlns:a="http://schemas.openxmlformats.org/drawingml/2006/main" name="1_Custom Design">
  <a:themeElements>
    <a:clrScheme name="Custom 51">
      <a:dk1>
        <a:srgbClr val="000000"/>
      </a:dk1>
      <a:lt1>
        <a:srgbClr val="FFFFFF"/>
      </a:lt1>
      <a:dk2>
        <a:srgbClr val="000000"/>
      </a:dk2>
      <a:lt2>
        <a:srgbClr val="7551EE"/>
      </a:lt2>
      <a:accent1>
        <a:srgbClr val="1C085F"/>
      </a:accent1>
      <a:accent2>
        <a:srgbClr val="C3B3F8"/>
      </a:accent2>
      <a:accent3>
        <a:srgbClr val="FFFFFF"/>
      </a:accent3>
      <a:accent4>
        <a:srgbClr val="FF9900"/>
      </a:accent4>
      <a:accent5>
        <a:srgbClr val="FED699"/>
      </a:accent5>
      <a:accent6>
        <a:srgbClr val="A5A5A5"/>
      </a:accent6>
      <a:hlink>
        <a:srgbClr val="CE6E3B"/>
      </a:hlink>
      <a:folHlink>
        <a:srgbClr val="DFA381"/>
      </a:folHlink>
    </a:clrScheme>
    <a:fontScheme name="FM3-5">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12203</TotalTime>
  <Words>1398</Words>
  <Application>Microsoft Office PowerPoint</Application>
  <PresentationFormat>Letter Paper (8.5x11 in)</PresentationFormat>
  <Paragraphs>161</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Courier New</vt:lpstr>
      <vt:lpstr>Tahoma</vt:lpstr>
      <vt:lpstr>Wingdings</vt:lpstr>
      <vt:lpstr>1_Custom Design</vt:lpstr>
      <vt:lpstr>PowerPoint Presentation</vt:lpstr>
      <vt:lpstr>The November Election</vt:lpstr>
      <vt:lpstr>After a lousy showing in March, California revenue measures rebounded well in November.</vt:lpstr>
      <vt:lpstr>As usual, local general taxes tended to fare the best.</vt:lpstr>
      <vt:lpstr>Sales taxes, parcel taxes, and cannabis taxes were particularly popular.</vt:lpstr>
      <vt:lpstr>Overall, both general and special taxes outperformed their typical passage rates.</vt:lpstr>
      <vt:lpstr>There was no clear correlation between sales tax rates and success at the ballot.</vt:lpstr>
      <vt:lpstr>What Happened in March?</vt:lpstr>
      <vt:lpstr>Emerging Messaging</vt:lpstr>
      <vt:lpstr>The challenge of balancing childcare and work ranks among voters’ top concerns.</vt:lpstr>
      <vt:lpstr>More than half of parents do not feel their current situation is sustainable.</vt:lpstr>
      <vt:lpstr>Three in five say that since the pandemic started, they have come to view early learning and childcare as more important.</vt:lpstr>
      <vt:lpstr>Nationally, voters agree that early learning is essential and should be publicly-funded.</vt:lpstr>
      <vt:lpstr>Messaging Supporting Investment in ECE (Ranked in Order of Effectiveness)</vt:lpstr>
      <vt:lpstr>Making the Case for Youth Investment Measures: Emerging Themes</vt:lpstr>
      <vt:lpstr>Polling</vt:lpstr>
      <vt:lpstr>The public is paying a high amount of attention to polling…</vt:lpstr>
      <vt:lpstr>…though its trust in the results is very low.</vt:lpstr>
      <vt:lpstr>So What Happened?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FM3</dc:creator>
  <cp:lastModifiedBy>Margaret Brodkin</cp:lastModifiedBy>
  <cp:revision>770</cp:revision>
  <cp:lastPrinted>2021-01-21T22:16:21Z</cp:lastPrinted>
  <dcterms:created xsi:type="dcterms:W3CDTF">2016-08-19T21:38:44Z</dcterms:created>
  <dcterms:modified xsi:type="dcterms:W3CDTF">2021-02-02T15:51:53Z</dcterms:modified>
</cp:coreProperties>
</file>