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4" r:id="rId3"/>
    <p:sldId id="261" r:id="rId4"/>
    <p:sldId id="263"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2148C-1532-EA9B-D27E-17B60C18B3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2ADE34-F3E3-FDC7-321E-1E01F8ED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1D8A2D-09C0-FCC9-B9CC-DAAE13572855}"/>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5" name="Footer Placeholder 4">
            <a:extLst>
              <a:ext uri="{FF2B5EF4-FFF2-40B4-BE49-F238E27FC236}">
                <a16:creationId xmlns:a16="http://schemas.microsoft.com/office/drawing/2014/main" id="{04CD32E6-A7EC-21F4-6955-48B933CAD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07837F-7BA2-D401-8113-7A65660CE02C}"/>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266204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2A23B-4C17-9563-7394-8B7D2183FB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2D8B8B-C670-3ED4-2479-8521AFA417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F13755-9855-C86D-57FD-65FD82737463}"/>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5" name="Footer Placeholder 4">
            <a:extLst>
              <a:ext uri="{FF2B5EF4-FFF2-40B4-BE49-F238E27FC236}">
                <a16:creationId xmlns:a16="http://schemas.microsoft.com/office/drawing/2014/main" id="{2F059A93-C66F-61C0-2026-08992E9527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1060BF-55E3-8B0C-C2E4-4C7DF22394E9}"/>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185524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1830E4-A8D4-281A-0831-D58704AC80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D44771-63D9-37C9-3B66-211B7BB0F0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B5780-D9C6-641E-75CD-D6583DBA89F3}"/>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5" name="Footer Placeholder 4">
            <a:extLst>
              <a:ext uri="{FF2B5EF4-FFF2-40B4-BE49-F238E27FC236}">
                <a16:creationId xmlns:a16="http://schemas.microsoft.com/office/drawing/2014/main" id="{BBC9F0C1-F326-C53A-8560-853A1E6CF4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E2F78F-9F0B-5883-813E-5B1E9E033518}"/>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2828848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C6E51-25B1-705C-D4B6-B0C5ABB767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67F770-E269-1981-1379-8909FE8182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78FD6-2673-A477-9CE2-0C8D94B91C07}"/>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5" name="Footer Placeholder 4">
            <a:extLst>
              <a:ext uri="{FF2B5EF4-FFF2-40B4-BE49-F238E27FC236}">
                <a16:creationId xmlns:a16="http://schemas.microsoft.com/office/drawing/2014/main" id="{B6360CA9-7AF6-9C5E-E5ED-0B4FA0972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1D07AC-ABB8-EAE5-6025-89B7ECBC6705}"/>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176860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411FE-3922-1ACE-3E9C-D0488B2CF2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EF1B8C-E476-7D7B-71D5-50A592A586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C720FD-2278-73B7-3120-834EC034419C}"/>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5" name="Footer Placeholder 4">
            <a:extLst>
              <a:ext uri="{FF2B5EF4-FFF2-40B4-BE49-F238E27FC236}">
                <a16:creationId xmlns:a16="http://schemas.microsoft.com/office/drawing/2014/main" id="{53B8734F-423F-07FE-2C39-A6C6DE6A00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5A809B-3383-DBAB-275B-9856E1C670F3}"/>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256154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C9D87-1AF3-4121-8967-B82699910D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183253-F54C-15E9-C08B-1530A23669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67507F-95F4-8C1B-9A08-714FE425E3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A26230-DDB0-1A28-0E21-7868C3AD8C3A}"/>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6" name="Footer Placeholder 5">
            <a:extLst>
              <a:ext uri="{FF2B5EF4-FFF2-40B4-BE49-F238E27FC236}">
                <a16:creationId xmlns:a16="http://schemas.microsoft.com/office/drawing/2014/main" id="{2186DE62-309E-C371-CAD1-AC76993DCE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FBBC1F-27FB-AA53-0DAD-0DB32710263B}"/>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714585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622B-F05A-ECD1-55C7-114B967666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E56114-0644-C526-AC4C-6B6C30A16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73DDC2-ECB9-E6C7-1670-555E0F9A6E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048923-02F5-CAE6-F79F-884F99CEC4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837054-351F-5003-3064-CEBB46FCFB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7CEBF7-4DB7-DFCA-00A4-8C4D5E732CEC}"/>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8" name="Footer Placeholder 7">
            <a:extLst>
              <a:ext uri="{FF2B5EF4-FFF2-40B4-BE49-F238E27FC236}">
                <a16:creationId xmlns:a16="http://schemas.microsoft.com/office/drawing/2014/main" id="{F7596BDA-C916-1472-D7A8-C041806DCC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ABD235-BF57-916E-7B30-2CCE28222368}"/>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139236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54B3A-4AB3-D5A7-E138-9A585C5DAA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A17CDA-733C-9998-E87A-E360F722EB67}"/>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4" name="Footer Placeholder 3">
            <a:extLst>
              <a:ext uri="{FF2B5EF4-FFF2-40B4-BE49-F238E27FC236}">
                <a16:creationId xmlns:a16="http://schemas.microsoft.com/office/drawing/2014/main" id="{37697E7E-70ED-133F-0DCD-65F7B7A68F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452FE9-8962-198C-8224-2641BEA5CF03}"/>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3145276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2C90B8-2722-E419-770D-580B3C4E00AE}"/>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3" name="Footer Placeholder 2">
            <a:extLst>
              <a:ext uri="{FF2B5EF4-FFF2-40B4-BE49-F238E27FC236}">
                <a16:creationId xmlns:a16="http://schemas.microsoft.com/office/drawing/2014/main" id="{D1441551-EE36-ECF7-51E6-7C66919C37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DFE351-F0E9-05DA-69E6-354E18DFE708}"/>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1404099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A2FD7-E4B4-9D8B-370A-C12E7D8047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B1F1F-1878-47A4-FB28-10F594C8E8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BA2044-BDAA-1D02-0A00-FF0DA1FD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A10E9D-E15B-BAF9-F1F7-FC815376E5A0}"/>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6" name="Footer Placeholder 5">
            <a:extLst>
              <a:ext uri="{FF2B5EF4-FFF2-40B4-BE49-F238E27FC236}">
                <a16:creationId xmlns:a16="http://schemas.microsoft.com/office/drawing/2014/main" id="{E9027084-6129-CE1E-EFF9-9AB57C7B22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411766-65CC-7965-B36A-3CD8BD2B9A22}"/>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838634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68D6F-3B91-90E9-8BBB-7417F262A7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4549C0-9151-C786-ABAB-16FC3472C2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20DD77-F30E-DCAB-57DB-EEC4D88FB4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F0DDF0-2573-805B-F289-44BBC2F93588}"/>
              </a:ext>
            </a:extLst>
          </p:cNvPr>
          <p:cNvSpPr>
            <a:spLocks noGrp="1"/>
          </p:cNvSpPr>
          <p:nvPr>
            <p:ph type="dt" sz="half" idx="10"/>
          </p:nvPr>
        </p:nvSpPr>
        <p:spPr/>
        <p:txBody>
          <a:bodyPr/>
          <a:lstStyle/>
          <a:p>
            <a:fld id="{A503FDCF-74E2-4BA4-835D-A6648F713055}" type="datetimeFigureOut">
              <a:rPr lang="en-US" smtClean="0"/>
              <a:t>12/2/2022</a:t>
            </a:fld>
            <a:endParaRPr lang="en-US"/>
          </a:p>
        </p:txBody>
      </p:sp>
      <p:sp>
        <p:nvSpPr>
          <p:cNvPr id="6" name="Footer Placeholder 5">
            <a:extLst>
              <a:ext uri="{FF2B5EF4-FFF2-40B4-BE49-F238E27FC236}">
                <a16:creationId xmlns:a16="http://schemas.microsoft.com/office/drawing/2014/main" id="{87A48228-E06C-4D30-9B15-BDF159EC7F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3B59C0-DD31-CE0A-A73F-E79DE1479173}"/>
              </a:ext>
            </a:extLst>
          </p:cNvPr>
          <p:cNvSpPr>
            <a:spLocks noGrp="1"/>
          </p:cNvSpPr>
          <p:nvPr>
            <p:ph type="sldNum" sz="quarter" idx="12"/>
          </p:nvPr>
        </p:nvSpPr>
        <p:spPr/>
        <p:txBody>
          <a:bodyPr/>
          <a:lstStyle/>
          <a:p>
            <a:fld id="{F2C531FB-BC51-404F-81E0-39B0A6858071}" type="slidenum">
              <a:rPr lang="en-US" smtClean="0"/>
              <a:t>‹#›</a:t>
            </a:fld>
            <a:endParaRPr lang="en-US"/>
          </a:p>
        </p:txBody>
      </p:sp>
    </p:spTree>
    <p:extLst>
      <p:ext uri="{BB962C8B-B14F-4D97-AF65-F5344CB8AC3E}">
        <p14:creationId xmlns:p14="http://schemas.microsoft.com/office/powerpoint/2010/main" val="26076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6C24EC-2293-4441-2BC7-E52694438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955AE1-4CB5-9C36-3BD1-D6423F8EFF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481A6D-AE25-10B8-4188-5B4834542E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3FDCF-74E2-4BA4-835D-A6648F713055}" type="datetimeFigureOut">
              <a:rPr lang="en-US" smtClean="0"/>
              <a:t>12/2/2022</a:t>
            </a:fld>
            <a:endParaRPr lang="en-US"/>
          </a:p>
        </p:txBody>
      </p:sp>
      <p:sp>
        <p:nvSpPr>
          <p:cNvPr id="5" name="Footer Placeholder 4">
            <a:extLst>
              <a:ext uri="{FF2B5EF4-FFF2-40B4-BE49-F238E27FC236}">
                <a16:creationId xmlns:a16="http://schemas.microsoft.com/office/drawing/2014/main" id="{C7393753-F802-9CF6-E05F-A5D71007E4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949FBD-3EDA-4039-4E82-E1A77A7CC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C531FB-BC51-404F-81E0-39B0A6858071}" type="slidenum">
              <a:rPr lang="en-US" smtClean="0"/>
              <a:t>‹#›</a:t>
            </a:fld>
            <a:endParaRPr lang="en-US"/>
          </a:p>
        </p:txBody>
      </p:sp>
    </p:spTree>
    <p:extLst>
      <p:ext uri="{BB962C8B-B14F-4D97-AF65-F5344CB8AC3E}">
        <p14:creationId xmlns:p14="http://schemas.microsoft.com/office/powerpoint/2010/main" val="170220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FCFA5-C9D7-AB16-3AF5-CAEB4644CFCC}"/>
              </a:ext>
            </a:extLst>
          </p:cNvPr>
          <p:cNvSpPr>
            <a:spLocks noGrp="1" noRot="1" noMove="1" noResize="1" noEditPoints="1" noAdjustHandles="1" noChangeArrowheads="1" noChangeShapeType="1"/>
          </p:cNvSpPr>
          <p:nvPr>
            <p:ph type="title"/>
          </p:nvPr>
        </p:nvSpPr>
        <p:spPr>
          <a:xfrm>
            <a:off x="923278" y="365126"/>
            <a:ext cx="10430522" cy="292130"/>
          </a:xfrm>
        </p:spPr>
        <p:txBody>
          <a:bodyPr>
            <a:noAutofit/>
          </a:bodyPr>
          <a:lstStyle/>
          <a:p>
            <a:r>
              <a:rPr lang="en-US" sz="3600" dirty="0"/>
              <a:t>   California Children and Youth Fund Campaigns 2022</a:t>
            </a:r>
          </a:p>
        </p:txBody>
      </p:sp>
      <p:graphicFrame>
        <p:nvGraphicFramePr>
          <p:cNvPr id="4" name="Content Placeholder 3">
            <a:extLst>
              <a:ext uri="{FF2B5EF4-FFF2-40B4-BE49-F238E27FC236}">
                <a16:creationId xmlns:a16="http://schemas.microsoft.com/office/drawing/2014/main" id="{AC8EB9A6-252B-BCB4-CD43-3E79037614D1}"/>
              </a:ext>
            </a:extLst>
          </p:cNvPr>
          <p:cNvGraphicFramePr>
            <a:graphicFrameLocks noGrp="1"/>
          </p:cNvGraphicFramePr>
          <p:nvPr>
            <p:ph idx="1"/>
            <p:extLst>
              <p:ext uri="{D42A27DB-BD31-4B8C-83A1-F6EECF244321}">
                <p14:modId xmlns:p14="http://schemas.microsoft.com/office/powerpoint/2010/main" val="1376707542"/>
              </p:ext>
            </p:extLst>
          </p:nvPr>
        </p:nvGraphicFramePr>
        <p:xfrm>
          <a:off x="399495" y="923278"/>
          <a:ext cx="11114843" cy="5271013"/>
        </p:xfrm>
        <a:graphic>
          <a:graphicData uri="http://schemas.openxmlformats.org/drawingml/2006/table">
            <a:tbl>
              <a:tblPr firstRow="1" firstCol="1" bandRow="1"/>
              <a:tblGrid>
                <a:gridCol w="1761470">
                  <a:extLst>
                    <a:ext uri="{9D8B030D-6E8A-4147-A177-3AD203B41FA5}">
                      <a16:colId xmlns:a16="http://schemas.microsoft.com/office/drawing/2014/main" val="2257722334"/>
                    </a:ext>
                  </a:extLst>
                </a:gridCol>
                <a:gridCol w="3112923">
                  <a:extLst>
                    <a:ext uri="{9D8B030D-6E8A-4147-A177-3AD203B41FA5}">
                      <a16:colId xmlns:a16="http://schemas.microsoft.com/office/drawing/2014/main" val="3051627111"/>
                    </a:ext>
                  </a:extLst>
                </a:gridCol>
                <a:gridCol w="3110350">
                  <a:extLst>
                    <a:ext uri="{9D8B030D-6E8A-4147-A177-3AD203B41FA5}">
                      <a16:colId xmlns:a16="http://schemas.microsoft.com/office/drawing/2014/main" val="4228617672"/>
                    </a:ext>
                  </a:extLst>
                </a:gridCol>
                <a:gridCol w="3130100">
                  <a:extLst>
                    <a:ext uri="{9D8B030D-6E8A-4147-A177-3AD203B41FA5}">
                      <a16:colId xmlns:a16="http://schemas.microsoft.com/office/drawing/2014/main" val="541832148"/>
                    </a:ext>
                  </a:extLst>
                </a:gridCol>
              </a:tblGrid>
              <a:tr h="310991">
                <a:tc>
                  <a:txBody>
                    <a:bodyPr/>
                    <a:lstStyle/>
                    <a:p>
                      <a:pPr marL="0" marR="0">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City of Sacramento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County of Monterey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City of South San Francisco</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38249834"/>
                  </a:ext>
                </a:extLst>
              </a:tr>
              <a:tr h="310991">
                <a:tc>
                  <a:txBody>
                    <a:bodyPr/>
                    <a:lstStyle/>
                    <a:p>
                      <a:pPr marL="0" marR="0">
                        <a:spcBef>
                          <a:spcPts val="0"/>
                        </a:spcBef>
                        <a:spcAft>
                          <a:spcPts val="0"/>
                        </a:spcAft>
                      </a:pPr>
                      <a:r>
                        <a:rPr lang="en-U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Population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525,041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437,325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64,251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098370148"/>
                  </a:ext>
                </a:extLst>
              </a:tr>
              <a:tr h="298974">
                <a:tc>
                  <a:txBody>
                    <a:bodyPr/>
                    <a:lstStyle/>
                    <a:p>
                      <a:pPr marL="0" marR="0">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Title in Voter Guide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Sacramento Children and Youth Health and Safety Act</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Affordable Child Care Tax</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Citizen-sponsored Parcel Tax Initiative</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776829995"/>
                  </a:ext>
                </a:extLst>
              </a:tr>
              <a:tr h="1459651">
                <a:tc>
                  <a:txBody>
                    <a:bodyPr/>
                    <a:lstStyle/>
                    <a:p>
                      <a:pPr marL="0" marR="0">
                        <a:spcBef>
                          <a:spcPts val="0"/>
                        </a:spcBef>
                        <a:spcAft>
                          <a:spcPts val="0"/>
                        </a:spcAft>
                      </a:pPr>
                      <a:r>
                        <a:rPr lang="en-U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Question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Shall the measure amending the City of Sacramento Charter to allocate an amount of its General Fund revenue equivalent to 40% of the total revenue generated from the existing cannabis business operations tax towards a Children’s Fund for positive youth development and youth violence prevention programs such as mental health counseling, substance abuse treatment, early prevention and intervention, after-school activities, and services for homeless youth and foster children, be adopted?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Shall an Initiative Measure to amend Title 5 of the Code of the County of Monterey to establish an annual special parcel tax in the amount of $49 on each parcel located within Monterey County for a period of 10 years, in order to establish childcare in Monterey County, with revenue generated in the estimated amount of $5.5 million annually used solely to increase and improve affordable childcare be adopted?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Shall the measure imposing an annual tax on parcels of land in South San Francisco that are developed and used as commercial office parcels, as defined in the measure, and 25,000 square feet or larger, at a rate of $2.50 per square foot of parcel size, generating approximately $55,900,000 annually, not expiring automatically , to fund early learning and care for children (primarily ages 2.5 to 5) of families living or working in the South San Francisco Unified School District boundaries be adopted?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344716294"/>
                  </a:ext>
                </a:extLst>
              </a:tr>
              <a:tr h="341432">
                <a:tc>
                  <a:txBody>
                    <a:bodyPr/>
                    <a:lstStyle/>
                    <a:p>
                      <a:pPr marL="0" marR="0">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Revenue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Set aside of general fund based on cannabis tax revenue – will raise $10M</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$49 parcel tax – some exemptions; would raise $5.5M</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Parcel tax on large commercial office parcels (primarily biotech); would raise $58 - $63M</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72829620"/>
                  </a:ext>
                </a:extLst>
              </a:tr>
              <a:tr h="310991">
                <a:tc>
                  <a:txBody>
                    <a:bodyPr/>
                    <a:lstStyle/>
                    <a:p>
                      <a:pPr marL="0" marR="0">
                        <a:spcBef>
                          <a:spcPts val="0"/>
                        </a:spcBef>
                        <a:spcAft>
                          <a:spcPts val="0"/>
                        </a:spcAft>
                      </a:pPr>
                      <a:r>
                        <a:rPr lang="en-US" sz="1200" b="1">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Result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Yes 62%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Yes 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Yes 47%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533432772"/>
                  </a:ext>
                </a:extLst>
              </a:tr>
              <a:tr h="391429">
                <a:tc>
                  <a:txBody>
                    <a:bodyPr/>
                    <a:lstStyle/>
                    <a:p>
                      <a:pPr marL="0" marR="0">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Spent on campaign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$265,000</a:t>
                      </a:r>
                    </a:p>
                    <a:p>
                      <a:pPr marL="0" marR="0">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Professional consultant – mail, digital, ground campaign</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$400,000+</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Professional consultant – mail, digital, ground campaign</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$100,000 (during actual campaign)</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Professional consultant – mail, digital, ground campaign</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33746149"/>
                  </a:ext>
                </a:extLst>
              </a:tr>
              <a:tr h="310991">
                <a:tc>
                  <a:txBody>
                    <a:bodyPr/>
                    <a:lstStyle/>
                    <a:p>
                      <a:pPr marL="0" marR="0">
                        <a:spcBef>
                          <a:spcPts val="0"/>
                        </a:spcBef>
                        <a:spcAft>
                          <a:spcPts val="0"/>
                        </a:spcAft>
                      </a:pPr>
                      <a:r>
                        <a:rPr lang="en-US" sz="12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put on ballot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City Council placed on ballot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Voter Initiative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Voter Initiative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415797706"/>
                  </a:ext>
                </a:extLst>
              </a:tr>
              <a:tr h="552329">
                <a:tc>
                  <a:txBody>
                    <a:bodyPr/>
                    <a:lstStyle/>
                    <a:p>
                      <a:pPr marL="0" marR="0">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Comments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Third try on ballot, Compromises between grassroots and Mayor/City Council, strong elected City Council champion</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Strong coalition, No paid opposition, Endorsed by all electeds, Over 300 key endorsers</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Strong opposition from biotech – spent over $500,000</a:t>
                      </a:r>
                    </a:p>
                  </a:txBody>
                  <a:tcPr marL="57422" marR="57422"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506699267"/>
                  </a:ext>
                </a:extLst>
              </a:tr>
            </a:tbl>
          </a:graphicData>
        </a:graphic>
      </p:graphicFrame>
    </p:spTree>
    <p:extLst>
      <p:ext uri="{BB962C8B-B14F-4D97-AF65-F5344CB8AC3E}">
        <p14:creationId xmlns:p14="http://schemas.microsoft.com/office/powerpoint/2010/main" val="303022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C46C9-B172-0629-54E9-CC541ED6946D}"/>
              </a:ext>
            </a:extLst>
          </p:cNvPr>
          <p:cNvSpPr>
            <a:spLocks noGrp="1"/>
          </p:cNvSpPr>
          <p:nvPr>
            <p:ph type="title"/>
          </p:nvPr>
        </p:nvSpPr>
        <p:spPr>
          <a:xfrm>
            <a:off x="2565645" y="267472"/>
            <a:ext cx="10155315" cy="315912"/>
          </a:xfrm>
        </p:spPr>
        <p:txBody>
          <a:bodyPr>
            <a:noAutofit/>
          </a:bodyPr>
          <a:lstStyle/>
          <a:p>
            <a:r>
              <a:rPr lang="en-US" sz="3600" b="1" dirty="0"/>
              <a:t>Overview of Movement in CA</a:t>
            </a:r>
          </a:p>
        </p:txBody>
      </p:sp>
      <p:sp>
        <p:nvSpPr>
          <p:cNvPr id="3" name="Content Placeholder 2">
            <a:extLst>
              <a:ext uri="{FF2B5EF4-FFF2-40B4-BE49-F238E27FC236}">
                <a16:creationId xmlns:a16="http://schemas.microsoft.com/office/drawing/2014/main" id="{6DBBF158-AD00-5464-4BD2-139D131EE4FC}"/>
              </a:ext>
            </a:extLst>
          </p:cNvPr>
          <p:cNvSpPr>
            <a:spLocks noGrp="1"/>
          </p:cNvSpPr>
          <p:nvPr>
            <p:ph idx="1"/>
          </p:nvPr>
        </p:nvSpPr>
        <p:spPr>
          <a:xfrm>
            <a:off x="241176" y="674824"/>
            <a:ext cx="11709647" cy="6054449"/>
          </a:xfrm>
        </p:spPr>
        <p:txBody>
          <a:bodyPr>
            <a:normAutofit fontScale="62500" lnSpcReduction="20000"/>
          </a:bodyPr>
          <a:lstStyle/>
          <a:p>
            <a:pPr marL="0" indent="0">
              <a:buNone/>
            </a:pPr>
            <a:r>
              <a:rPr lang="en-US" sz="2800" dirty="0"/>
              <a:t>We continue to build momentum – with strong campaigns, more diverse coalitions, visibility for our issues and new skills for children and youth advocates.  Kids’ advocates can run great campaigns.</a:t>
            </a:r>
          </a:p>
          <a:p>
            <a:pPr marL="0" indent="0">
              <a:buNone/>
            </a:pPr>
            <a:r>
              <a:rPr lang="en-US" dirty="0"/>
              <a:t>Takes time for voters to accept government’s role and their role as the general public) in caring for other people’s kids – culture change required.</a:t>
            </a:r>
          </a:p>
          <a:p>
            <a:pPr marL="0" indent="0">
              <a:buNone/>
            </a:pPr>
            <a:r>
              <a:rPr lang="en-US" sz="2800" dirty="0"/>
              <a:t>LESSONS HIGHLIGHTED IN 2022 CAMPAIGNS</a:t>
            </a:r>
          </a:p>
          <a:p>
            <a:r>
              <a:rPr lang="en-US" dirty="0"/>
              <a:t>Possible to start with low hanging fruit – e.g., San Diego amendment to city code</a:t>
            </a:r>
          </a:p>
          <a:p>
            <a:r>
              <a:rPr lang="en-US" dirty="0"/>
              <a:t>Campaigns are influenced by many variables in the environment that can’t be controlled – i.e., inflation, competing measures, turnout, urgent local issues.</a:t>
            </a:r>
          </a:p>
          <a:p>
            <a:r>
              <a:rPr lang="en-US" dirty="0"/>
              <a:t>New taxes require special sensitivity even when most voters are not being taxed – set-asides are easier.  Winning message in Sacto – “No new taxes.”   Need to convince voters w/o kids tax will benefit them.</a:t>
            </a:r>
          </a:p>
          <a:p>
            <a:r>
              <a:rPr lang="en-US" dirty="0"/>
              <a:t>Endorsements important/needed for credibility, money, GOTV – but don’t always reflect commitments to action. Many “supporters-in-name-only,” i.e. unions, business.  Prepare and build commitments and capacity before launching campaign. Know that political “deals” can shift endorsements.   </a:t>
            </a:r>
          </a:p>
          <a:p>
            <a:r>
              <a:rPr lang="en-US" dirty="0"/>
              <a:t>Funding is essential.  Early money was hard to get and would have helped particularly with polling.</a:t>
            </a:r>
          </a:p>
          <a:p>
            <a:r>
              <a:rPr lang="en-US" dirty="0"/>
              <a:t>One person needs to be in charge full-time (this is other than a campaign consultant).</a:t>
            </a:r>
          </a:p>
          <a:p>
            <a:r>
              <a:rPr lang="en-US" dirty="0"/>
              <a:t>Easy to be insulated from quiet opposition.  Challenge of getting honest feedback – hard to openly oppose kids.    </a:t>
            </a:r>
          </a:p>
          <a:p>
            <a:r>
              <a:rPr lang="en-US" dirty="0"/>
              <a:t>Be prepared for opposition and competition – e.g., Draft to avoid; Compromises with power brokers can minimize opposition; Early money helps diffuse misleading opposition.  Competing measure can steal attention and money.</a:t>
            </a:r>
          </a:p>
          <a:p>
            <a:r>
              <a:rPr lang="en-US" dirty="0"/>
              <a:t>How issues are framed on the ballot is key.  For instance, framing of ballot questions can determine success or failure of a measure.</a:t>
            </a:r>
          </a:p>
          <a:p>
            <a:r>
              <a:rPr lang="en-US" dirty="0"/>
              <a:t>Never give up – Sacramento won on its third try. See use of ballot as an organizing and public education process – not a single event.  Be prepared for ongoing struggle to build a public constituency for prioritizing and investing significant resources in children and youth.</a:t>
            </a:r>
          </a:p>
          <a:p>
            <a:pPr marL="0" indent="0">
              <a:buNone/>
            </a:pPr>
            <a:endParaRPr lang="en-US" sz="2800" dirty="0"/>
          </a:p>
          <a:p>
            <a:pPr marL="0" indent="0">
              <a:buNone/>
            </a:pPr>
            <a:endParaRPr lang="en-US" dirty="0"/>
          </a:p>
        </p:txBody>
      </p:sp>
    </p:spTree>
    <p:extLst>
      <p:ext uri="{BB962C8B-B14F-4D97-AF65-F5344CB8AC3E}">
        <p14:creationId xmlns:p14="http://schemas.microsoft.com/office/powerpoint/2010/main" val="2028446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EA65-5811-EB10-429F-85F6EBC60B45}"/>
              </a:ext>
            </a:extLst>
          </p:cNvPr>
          <p:cNvSpPr>
            <a:spLocks noGrp="1"/>
          </p:cNvSpPr>
          <p:nvPr>
            <p:ph type="title"/>
          </p:nvPr>
        </p:nvSpPr>
        <p:spPr>
          <a:xfrm>
            <a:off x="3284738" y="252321"/>
            <a:ext cx="6853561" cy="948770"/>
          </a:xfrm>
        </p:spPr>
        <p:txBody>
          <a:bodyPr/>
          <a:lstStyle/>
          <a:p>
            <a:r>
              <a:rPr lang="en-US" b="1" dirty="0"/>
              <a:t>Question on the Ballot</a:t>
            </a:r>
          </a:p>
        </p:txBody>
      </p:sp>
      <p:graphicFrame>
        <p:nvGraphicFramePr>
          <p:cNvPr id="4" name="Table 4">
            <a:extLst>
              <a:ext uri="{FF2B5EF4-FFF2-40B4-BE49-F238E27FC236}">
                <a16:creationId xmlns:a16="http://schemas.microsoft.com/office/drawing/2014/main" id="{0F761FDB-0EBD-10CA-DF8F-EB4BA193B617}"/>
              </a:ext>
            </a:extLst>
          </p:cNvPr>
          <p:cNvGraphicFramePr>
            <a:graphicFrameLocks noGrp="1"/>
          </p:cNvGraphicFramePr>
          <p:nvPr>
            <p:ph idx="1"/>
            <p:extLst>
              <p:ext uri="{D42A27DB-BD31-4B8C-83A1-F6EECF244321}">
                <p14:modId xmlns:p14="http://schemas.microsoft.com/office/powerpoint/2010/main" val="3127789484"/>
              </p:ext>
            </p:extLst>
          </p:nvPr>
        </p:nvGraphicFramePr>
        <p:xfrm>
          <a:off x="630314" y="1201091"/>
          <a:ext cx="10670959" cy="5303520"/>
        </p:xfrm>
        <a:graphic>
          <a:graphicData uri="http://schemas.openxmlformats.org/drawingml/2006/table">
            <a:tbl>
              <a:tblPr firstRow="1" bandRow="1">
                <a:tableStyleId>{073A0DAA-6AF3-43AB-8588-CEC1D06C72B9}</a:tableStyleId>
              </a:tblPr>
              <a:tblGrid>
                <a:gridCol w="3468309">
                  <a:extLst>
                    <a:ext uri="{9D8B030D-6E8A-4147-A177-3AD203B41FA5}">
                      <a16:colId xmlns:a16="http://schemas.microsoft.com/office/drawing/2014/main" val="1782011160"/>
                    </a:ext>
                  </a:extLst>
                </a:gridCol>
                <a:gridCol w="3601325">
                  <a:extLst>
                    <a:ext uri="{9D8B030D-6E8A-4147-A177-3AD203B41FA5}">
                      <a16:colId xmlns:a16="http://schemas.microsoft.com/office/drawing/2014/main" val="2249901461"/>
                    </a:ext>
                  </a:extLst>
                </a:gridCol>
                <a:gridCol w="3601325">
                  <a:extLst>
                    <a:ext uri="{9D8B030D-6E8A-4147-A177-3AD203B41FA5}">
                      <a16:colId xmlns:a16="http://schemas.microsoft.com/office/drawing/2014/main" val="204316887"/>
                    </a:ext>
                  </a:extLst>
                </a:gridCol>
              </a:tblGrid>
              <a:tr h="653851">
                <a:tc>
                  <a:txBody>
                    <a:bodyPr/>
                    <a:lstStyle/>
                    <a:p>
                      <a:r>
                        <a:rPr lang="en-US" dirty="0"/>
                        <a:t>SACRAMENTO</a:t>
                      </a:r>
                    </a:p>
                    <a:p>
                      <a:r>
                        <a:rPr lang="en-US" dirty="0"/>
                        <a:t>Children and Youth Health and Safety Act</a:t>
                      </a:r>
                    </a:p>
                  </a:txBody>
                  <a:tcPr/>
                </a:tc>
                <a:tc>
                  <a:txBody>
                    <a:bodyPr/>
                    <a:lstStyle/>
                    <a:p>
                      <a:r>
                        <a:rPr lang="en-US" dirty="0"/>
                        <a:t>MONTEREY COUNTY</a:t>
                      </a:r>
                    </a:p>
                    <a:p>
                      <a:r>
                        <a:rPr lang="en-US" dirty="0"/>
                        <a:t>Affordable Child Care Tax</a:t>
                      </a:r>
                    </a:p>
                  </a:txBody>
                  <a:tcPr/>
                </a:tc>
                <a:tc>
                  <a:txBody>
                    <a:bodyPr/>
                    <a:lstStyle/>
                    <a:p>
                      <a:r>
                        <a:rPr lang="en-US" dirty="0"/>
                        <a:t>SOUTH SAN FRANCISCO</a:t>
                      </a:r>
                    </a:p>
                    <a:p>
                      <a:r>
                        <a:rPr lang="en-US" dirty="0"/>
                        <a:t>Citizen-sponsored Parcel Tax Initiative</a:t>
                      </a:r>
                    </a:p>
                  </a:txBody>
                  <a:tcPr/>
                </a:tc>
                <a:extLst>
                  <a:ext uri="{0D108BD9-81ED-4DB2-BD59-A6C34878D82A}">
                    <a16:rowId xmlns:a16="http://schemas.microsoft.com/office/drawing/2014/main" val="2740923093"/>
                  </a:ext>
                </a:extLst>
              </a:tr>
              <a:tr h="4164318">
                <a:tc>
                  <a:txBody>
                    <a:bodyPr/>
                    <a:lstStyle/>
                    <a:p>
                      <a:pPr marL="0" marR="0">
                        <a:spcBef>
                          <a:spcPts val="0"/>
                        </a:spcBef>
                        <a:spcAft>
                          <a:spcPts val="0"/>
                        </a:spcAft>
                      </a:pPr>
                      <a:r>
                        <a:rPr lang="en-US" sz="1800" dirty="0">
                          <a:solidFill>
                            <a:srgbClr val="000000"/>
                          </a:solidFill>
                          <a:effectLst/>
                        </a:rPr>
                        <a:t>Shall the measure amending the City of Sacramento Charter to allocate an amount of its General Fund revenue equivalent to 40% of the total revenue generated from the existing cannabis business operations tax towards a </a:t>
                      </a:r>
                      <a:r>
                        <a:rPr lang="en-US" sz="1800" dirty="0">
                          <a:solidFill>
                            <a:srgbClr val="000000"/>
                          </a:solidFill>
                          <a:effectLst/>
                          <a:highlight>
                            <a:srgbClr val="FFFF00"/>
                          </a:highlight>
                        </a:rPr>
                        <a:t>Children’s Fund for positive youth development and youth violence prevention programs such as mental health counseling, substance abuse treatment, early prevention and intervention, after-school activities, and services for homeless youth and foster children</a:t>
                      </a:r>
                      <a:r>
                        <a:rPr lang="en-US" sz="1800" dirty="0">
                          <a:solidFill>
                            <a:srgbClr val="000000"/>
                          </a:solidFill>
                          <a:effectLst/>
                        </a:rPr>
                        <a:t>, be adopted?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tc>
                <a:tc>
                  <a:txBody>
                    <a:bodyPr/>
                    <a:lstStyle/>
                    <a:p>
                      <a:pPr marL="0" marR="0">
                        <a:spcBef>
                          <a:spcPts val="0"/>
                        </a:spcBef>
                        <a:spcAft>
                          <a:spcPts val="0"/>
                        </a:spcAft>
                      </a:pPr>
                      <a:r>
                        <a:rPr lang="en-US" sz="1800" dirty="0">
                          <a:solidFill>
                            <a:srgbClr val="000000"/>
                          </a:solidFill>
                          <a:effectLst/>
                        </a:rPr>
                        <a:t>Shall an Initiative Measure to amend Title 5 of the Code of the County of Monterey to establish an annual special parcel tax in the amount of $49 on each parcel located within Monterey County for a period of 10 years, in order to establish </a:t>
                      </a:r>
                      <a:r>
                        <a:rPr lang="en-US" sz="1800" dirty="0">
                          <a:solidFill>
                            <a:srgbClr val="000000"/>
                          </a:solidFill>
                          <a:effectLst/>
                          <a:highlight>
                            <a:srgbClr val="FFFF00"/>
                          </a:highlight>
                        </a:rPr>
                        <a:t>childcare</a:t>
                      </a:r>
                      <a:r>
                        <a:rPr lang="en-US" sz="1800" dirty="0">
                          <a:solidFill>
                            <a:srgbClr val="000000"/>
                          </a:solidFill>
                          <a:effectLst/>
                        </a:rPr>
                        <a:t> in Monterey County, with revenue generated in the estimated amount of $5.5 million annually used solely to increase and improve affordable childcare be adopted?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solidFill>
                      <a:schemeClr val="bg1">
                        <a:lumMod val="95000"/>
                      </a:schemeClr>
                    </a:solidFill>
                  </a:tcPr>
                </a:tc>
                <a:tc>
                  <a:txBody>
                    <a:bodyPr/>
                    <a:lstStyle/>
                    <a:p>
                      <a:pPr marL="0" marR="0">
                        <a:spcBef>
                          <a:spcPts val="0"/>
                        </a:spcBef>
                        <a:spcAft>
                          <a:spcPts val="0"/>
                        </a:spcAft>
                      </a:pPr>
                      <a:r>
                        <a:rPr lang="en-US" sz="1800" dirty="0">
                          <a:solidFill>
                            <a:srgbClr val="000000"/>
                          </a:solidFill>
                          <a:effectLst/>
                        </a:rPr>
                        <a:t>Shall the measure imposing an annual tax on parcels of land in South San Francisco that are developed and used as commercial office parcels, as defined in the measure, and 25,000 square feet or larger, at a rate of $2.50 per square foot of parcel size, generating approximately $55,900,000 annually, not expiring automatically , to fund </a:t>
                      </a:r>
                      <a:r>
                        <a:rPr lang="en-US" sz="1800" dirty="0">
                          <a:solidFill>
                            <a:srgbClr val="000000"/>
                          </a:solidFill>
                          <a:effectLst/>
                          <a:highlight>
                            <a:srgbClr val="FFFF00"/>
                          </a:highlight>
                        </a:rPr>
                        <a:t>early learning and care for children (primarily ages 2.5 to 5) </a:t>
                      </a:r>
                      <a:r>
                        <a:rPr lang="en-US" sz="1800" dirty="0">
                          <a:solidFill>
                            <a:srgbClr val="000000"/>
                          </a:solidFill>
                          <a:effectLst/>
                        </a:rPr>
                        <a:t>of families living or working in the South San Francisco Unified School District boundaries be adopted?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422" marR="57422" marT="0" marB="0"/>
                </a:tc>
                <a:extLst>
                  <a:ext uri="{0D108BD9-81ED-4DB2-BD59-A6C34878D82A}">
                    <a16:rowId xmlns:a16="http://schemas.microsoft.com/office/drawing/2014/main" val="2485443471"/>
                  </a:ext>
                </a:extLst>
              </a:tr>
            </a:tbl>
          </a:graphicData>
        </a:graphic>
      </p:graphicFrame>
    </p:spTree>
    <p:extLst>
      <p:ext uri="{BB962C8B-B14F-4D97-AF65-F5344CB8AC3E}">
        <p14:creationId xmlns:p14="http://schemas.microsoft.com/office/powerpoint/2010/main" val="54830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77016-07DE-BF07-A4EA-87FFA83C4153}"/>
              </a:ext>
            </a:extLst>
          </p:cNvPr>
          <p:cNvSpPr>
            <a:spLocks noGrp="1"/>
          </p:cNvSpPr>
          <p:nvPr>
            <p:ph type="title"/>
          </p:nvPr>
        </p:nvSpPr>
        <p:spPr>
          <a:xfrm>
            <a:off x="1216239" y="0"/>
            <a:ext cx="10138301" cy="745724"/>
          </a:xfrm>
        </p:spPr>
        <p:txBody>
          <a:bodyPr>
            <a:normAutofit/>
          </a:bodyPr>
          <a:lstStyle/>
          <a:p>
            <a:r>
              <a:rPr lang="en-US" sz="3600" dirty="0"/>
              <a:t>SOME THOUGHTS MOVING FORWARD IN CALIFORNIA</a:t>
            </a:r>
          </a:p>
        </p:txBody>
      </p:sp>
      <p:sp>
        <p:nvSpPr>
          <p:cNvPr id="3" name="Content Placeholder 2">
            <a:extLst>
              <a:ext uri="{FF2B5EF4-FFF2-40B4-BE49-F238E27FC236}">
                <a16:creationId xmlns:a16="http://schemas.microsoft.com/office/drawing/2014/main" id="{04F8F6F3-04EA-4CA9-1F24-E435E20B671A}"/>
              </a:ext>
            </a:extLst>
          </p:cNvPr>
          <p:cNvSpPr>
            <a:spLocks noGrp="1"/>
          </p:cNvSpPr>
          <p:nvPr>
            <p:ph idx="1"/>
          </p:nvPr>
        </p:nvSpPr>
        <p:spPr>
          <a:xfrm>
            <a:off x="640672" y="737417"/>
            <a:ext cx="10910656" cy="5911957"/>
          </a:xfrm>
        </p:spPr>
        <p:txBody>
          <a:bodyPr>
            <a:normAutofit fontScale="92500"/>
          </a:bodyPr>
          <a:lstStyle/>
          <a:p>
            <a:pPr>
              <a:buFont typeface="Wingdings" panose="05000000000000000000" pitchFamily="2" charset="2"/>
              <a:buChar char="Ø"/>
            </a:pPr>
            <a:r>
              <a:rPr lang="en-US" dirty="0"/>
              <a:t>Options for new money that require only a majority vote in California are:</a:t>
            </a:r>
          </a:p>
          <a:p>
            <a:pPr lvl="1"/>
            <a:r>
              <a:rPr lang="en-US" dirty="0"/>
              <a:t>Voter initiative for new taxes – must gather signatures</a:t>
            </a:r>
          </a:p>
          <a:p>
            <a:pPr lvl="1"/>
            <a:r>
              <a:rPr lang="en-US" dirty="0"/>
              <a:t>Set-aside (reallocation) of existing revenue – voter initiative or legislative initiative</a:t>
            </a:r>
          </a:p>
          <a:p>
            <a:pPr lvl="1"/>
            <a:r>
              <a:rPr lang="en-US" dirty="0"/>
              <a:t>General tax + advisory measure – voter initiative or legislative initiative</a:t>
            </a:r>
          </a:p>
          <a:p>
            <a:pPr marL="457200" lvl="1" indent="0">
              <a:buNone/>
            </a:pPr>
            <a:r>
              <a:rPr lang="en-US" dirty="0"/>
              <a:t>NOTE: Cost of signatures is high.</a:t>
            </a:r>
          </a:p>
          <a:p>
            <a:pPr>
              <a:buFont typeface="Wingdings" panose="05000000000000000000" pitchFamily="2" charset="2"/>
              <a:buChar char="Ø"/>
            </a:pPr>
            <a:r>
              <a:rPr lang="en-US" dirty="0"/>
              <a:t>Unresolved issues include:</a:t>
            </a:r>
          </a:p>
          <a:p>
            <a:pPr lvl="1"/>
            <a:r>
              <a:rPr lang="en-US" dirty="0"/>
              <a:t>How specific to make the measure </a:t>
            </a:r>
          </a:p>
          <a:p>
            <a:pPr lvl="1"/>
            <a:r>
              <a:rPr lang="en-US" dirty="0"/>
              <a:t>How directly to refute the opposition </a:t>
            </a:r>
          </a:p>
          <a:p>
            <a:pPr lvl="1"/>
            <a:r>
              <a:rPr lang="en-US" dirty="0"/>
              <a:t>How best to message to folks without kids and folks who don’t need public resources</a:t>
            </a:r>
          </a:p>
          <a:p>
            <a:pPr marL="0" indent="0">
              <a:buNone/>
            </a:pPr>
            <a:r>
              <a:rPr lang="en-US" dirty="0"/>
              <a:t>What is FNG doing moving forward:</a:t>
            </a:r>
          </a:p>
          <a:p>
            <a:r>
              <a:rPr lang="en-US" dirty="0"/>
              <a:t>Statewide poll on priorities and revenue options –March 2024.</a:t>
            </a:r>
          </a:p>
          <a:p>
            <a:r>
              <a:rPr lang="en-US" dirty="0"/>
              <a:t>Create cohort for 2024 – January 12, noon.</a:t>
            </a:r>
          </a:p>
          <a:p>
            <a:r>
              <a:rPr lang="en-US" dirty="0"/>
              <a:t>Statewide strategy meeting.</a:t>
            </a:r>
          </a:p>
          <a:p>
            <a:r>
              <a:rPr lang="en-US" dirty="0"/>
              <a:t>National conference.</a:t>
            </a:r>
          </a:p>
          <a:p>
            <a:pPr marL="0" indent="0">
              <a:buNone/>
            </a:pP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05582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4464</TotalTime>
  <Words>1222</Words>
  <Application>Microsoft Office PowerPoint</Application>
  <PresentationFormat>Widescreen</PresentationFormat>
  <Paragraphs>79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   California Children and Youth Fund Campaigns 2022</vt:lpstr>
      <vt:lpstr>Overview of Movement in CA</vt:lpstr>
      <vt:lpstr>Question on the Ballot</vt:lpstr>
      <vt:lpstr>SOME THOUGHTS MOVING FORWARD IN CALIFORNIA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California Children and Youth Fund Campaigns 2022</dc:title>
  <dc:creator>Margaret Brodkin</dc:creator>
  <cp:lastModifiedBy>Margaret Brodkin</cp:lastModifiedBy>
  <cp:revision>13</cp:revision>
  <cp:lastPrinted>2022-12-05T19:47:53Z</cp:lastPrinted>
  <dcterms:created xsi:type="dcterms:W3CDTF">2022-12-02T18:23:26Z</dcterms:created>
  <dcterms:modified xsi:type="dcterms:W3CDTF">2022-12-06T01:49:57Z</dcterms:modified>
</cp:coreProperties>
</file>