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77" r:id="rId3"/>
    <p:sldId id="260" r:id="rId4"/>
    <p:sldId id="262" r:id="rId5"/>
    <p:sldId id="296" r:id="rId6"/>
    <p:sldId id="261" r:id="rId7"/>
    <p:sldId id="295" r:id="rId8"/>
    <p:sldId id="297" r:id="rId9"/>
    <p:sldId id="264" r:id="rId10"/>
    <p:sldId id="298" r:id="rId11"/>
    <p:sldId id="265" r:id="rId12"/>
    <p:sldId id="266" r:id="rId13"/>
    <p:sldId id="268" r:id="rId14"/>
    <p:sldId id="299" r:id="rId15"/>
    <p:sldId id="281" r:id="rId16"/>
    <p:sldId id="271" r:id="rId17"/>
    <p:sldId id="283" r:id="rId18"/>
    <p:sldId id="294"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97" d="100"/>
          <a:sy n="97" d="100"/>
        </p:scale>
        <p:origin x="9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502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27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63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99836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41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57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78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21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37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538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03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015DF-A4DD-4618-9DEF-7109081816E6}" type="datetimeFigureOut">
              <a:rPr lang="en-US" smtClean="0">
                <a:solidFill>
                  <a:prstClr val="black">
                    <a:tint val="75000"/>
                  </a:prstClr>
                </a:solidFill>
              </a:rPr>
              <a:pPr/>
              <a:t>7/25/2023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720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4191000" y="3236384"/>
            <a:ext cx="7086600" cy="742949"/>
          </a:xfrm>
        </p:spPr>
        <p:txBody>
          <a:bodyPr/>
          <a:lstStyle/>
          <a:p>
            <a:r>
              <a:rPr lang="en-US" altLang="en-US"/>
              <a:t>Margaret Brodkin</a:t>
            </a:r>
          </a:p>
        </p:txBody>
      </p:sp>
      <p:sp>
        <p:nvSpPr>
          <p:cNvPr id="11269" name="Title 2"/>
          <p:cNvSpPr>
            <a:spLocks noGrp="1"/>
          </p:cNvSpPr>
          <p:nvPr>
            <p:ph type="ctrTitle"/>
          </p:nvPr>
        </p:nvSpPr>
        <p:spPr>
          <a:xfrm>
            <a:off x="4191000" y="1936751"/>
            <a:ext cx="7086600" cy="1081616"/>
          </a:xfrm>
        </p:spPr>
        <p:txBody>
          <a:bodyPr/>
          <a:lstStyle/>
          <a:p>
            <a:r>
              <a:rPr lang="en-US" altLang="en-US" sz="5333" dirty="0"/>
              <a:t>TIPS ON BUDGET ADVOCACY</a:t>
            </a:r>
          </a:p>
        </p:txBody>
      </p:sp>
      <p:sp>
        <p:nvSpPr>
          <p:cNvPr id="4" name="Text Placeholder 3"/>
          <p:cNvSpPr>
            <a:spLocks noGrp="1"/>
          </p:cNvSpPr>
          <p:nvPr>
            <p:ph type="body" sz="quarter" idx="10"/>
          </p:nvPr>
        </p:nvSpPr>
        <p:spPr>
          <a:xfrm>
            <a:off x="4227094" y="4411579"/>
            <a:ext cx="4868779" cy="763560"/>
          </a:xfrm>
        </p:spPr>
        <p:txBody>
          <a:bodyPr>
            <a:normAutofit/>
          </a:bodyPr>
          <a:lstStyle/>
          <a:p>
            <a:pPr>
              <a:buFont typeface="Arial" charset="0"/>
              <a:buNone/>
              <a:defRPr/>
            </a:pPr>
            <a:r>
              <a:rPr lang="en-US" sz="2800" dirty="0">
                <a:ea typeface="ＭＳ Ｐゴシック" charset="0"/>
                <a:cs typeface="ＭＳ Ｐゴシック" charset="0"/>
              </a:rPr>
              <a:t>August 21, Napa, California</a:t>
            </a:r>
          </a:p>
        </p:txBody>
      </p:sp>
    </p:spTree>
    <p:extLst>
      <p:ext uri="{BB962C8B-B14F-4D97-AF65-F5344CB8AC3E}">
        <p14:creationId xmlns:p14="http://schemas.microsoft.com/office/powerpoint/2010/main" val="8751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240145" y="2436285"/>
            <a:ext cx="6808355" cy="4192114"/>
          </a:xfrm>
        </p:spPr>
        <p:txBody>
          <a:bodyPr/>
          <a:lstStyle/>
          <a:p>
            <a:pPr marL="0" indent="0">
              <a:buNone/>
            </a:pPr>
            <a:r>
              <a:rPr lang="en-US" altLang="en-US" sz="2400" dirty="0"/>
              <a:t>,</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endParaRPr lang="en-US" altLang="en-US" sz="3600" b="1" dirty="0">
              <a:solidFill>
                <a:srgbClr val="0D0486"/>
              </a:solidFill>
              <a:latin typeface="Arial Rounded MT Bold" panose="020F0704030504030204" pitchFamily="34" charset="0"/>
              <a:cs typeface="ＭＳ Ｐゴシック"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1" t="7278" r="1111" b="10080"/>
          <a:stretch/>
        </p:blipFill>
        <p:spPr>
          <a:xfrm rot="10800000">
            <a:off x="782593" y="156414"/>
            <a:ext cx="10387913" cy="6584970"/>
          </a:xfrm>
          <a:prstGeom prst="rect">
            <a:avLst/>
          </a:prstGeom>
        </p:spPr>
      </p:pic>
    </p:spTree>
    <p:extLst>
      <p:ext uri="{BB962C8B-B14F-4D97-AF65-F5344CB8AC3E}">
        <p14:creationId xmlns:p14="http://schemas.microsoft.com/office/powerpoint/2010/main" val="40126417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97" y="759663"/>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60163" y="2764369"/>
            <a:ext cx="7058525" cy="3864029"/>
          </a:xfrm>
        </p:spPr>
        <p:txBody>
          <a:bodyPr/>
          <a:lstStyle/>
          <a:p>
            <a:r>
              <a:rPr lang="en-US" altLang="en-US" sz="2667" dirty="0"/>
              <a:t>Reports have a place, but they don’t change budgets.  </a:t>
            </a:r>
          </a:p>
          <a:p>
            <a:r>
              <a:rPr lang="en-US" altLang="en-US" sz="2667" dirty="0"/>
              <a:t>Decision-makers have short attention spans.</a:t>
            </a:r>
          </a:p>
          <a:p>
            <a:r>
              <a:rPr lang="en-US" altLang="en-US" sz="2667" dirty="0"/>
              <a:t>3 minutes is all you get.</a:t>
            </a:r>
          </a:p>
          <a:p>
            <a:r>
              <a:rPr lang="en-US" altLang="en-US" sz="2667" dirty="0"/>
              <a:t>Avoid jargon and too much data.</a:t>
            </a:r>
          </a:p>
          <a:p>
            <a:r>
              <a:rPr lang="en-US" altLang="en-US" sz="2667" dirty="0"/>
              <a:t>Tell stories.</a:t>
            </a:r>
          </a:p>
          <a:p>
            <a:r>
              <a:rPr lang="en-US" altLang="en-US" sz="2667" dirty="0"/>
              <a:t>Make it personal.</a:t>
            </a:r>
          </a:p>
        </p:txBody>
      </p:sp>
      <p:sp>
        <p:nvSpPr>
          <p:cNvPr id="11268" name="Rectangle 2"/>
          <p:cNvSpPr>
            <a:spLocks noGrp="1" noChangeArrowheads="1"/>
          </p:cNvSpPr>
          <p:nvPr>
            <p:ph type="title"/>
          </p:nvPr>
        </p:nvSpPr>
        <p:spPr>
          <a:xfrm>
            <a:off x="1562548" y="759663"/>
            <a:ext cx="748843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COMPELLING SIMPLE MESSAGES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1" descr="Sonoma Jessica Wood back of sign.jpg"/>
          <p:cNvPicPr>
            <a:picLocks noChangeAspect="1"/>
          </p:cNvPicPr>
          <p:nvPr/>
        </p:nvPicPr>
        <p:blipFill>
          <a:blip r:embed="rId3" cstate="print">
            <a:extLst>
              <a:ext uri="{28A0092B-C50C-407E-A947-70E740481C1C}">
                <a14:useLocalDpi xmlns:a14="http://schemas.microsoft.com/office/drawing/2010/main" val="0"/>
              </a:ext>
            </a:extLst>
          </a:blip>
          <a:srcRect l="15549" t="3445" r="10672"/>
          <a:stretch>
            <a:fillRect/>
          </a:stretch>
        </p:blipFill>
        <p:spPr bwMode="auto">
          <a:xfrm>
            <a:off x="8578851" y="0"/>
            <a:ext cx="3625849" cy="36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8851" y="3587751"/>
            <a:ext cx="3625849" cy="324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59600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34315" y="2529017"/>
            <a:ext cx="7184374" cy="4099382"/>
          </a:xfrm>
        </p:spPr>
        <p:txBody>
          <a:bodyPr/>
          <a:lstStyle/>
          <a:p>
            <a:pPr marL="0" indent="0">
              <a:buNone/>
            </a:pPr>
            <a:r>
              <a:rPr lang="en-US" altLang="en-US" sz="2667" dirty="0"/>
              <a:t>Elected official to advocate: Whatever you do, stop bringing all those kids.</a:t>
            </a:r>
          </a:p>
          <a:p>
            <a:pPr marL="0" indent="0">
              <a:buNone/>
            </a:pPr>
            <a:r>
              <a:rPr lang="en-US" altLang="en-US" sz="2667" dirty="0"/>
              <a:t>Advocate: I guess I’ll double the number of kids that we bring.</a:t>
            </a:r>
          </a:p>
          <a:p>
            <a:pPr marL="0" indent="0">
              <a:buNone/>
            </a:pPr>
            <a:endParaRPr lang="en-US" altLang="en-US" sz="2667" dirty="0"/>
          </a:p>
          <a:p>
            <a:pPr marL="0" indent="0">
              <a:buNone/>
            </a:pPr>
            <a:r>
              <a:rPr lang="en-US" altLang="en-US" sz="2667" dirty="0"/>
              <a:t>Hard to say no to kids and parents, and folks telling their real problems.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AUTHENTIC VOICES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0" name="Picture 1" descr="Richmond Jamele and Dianei Ramirez.jpg"/>
          <p:cNvPicPr>
            <a:picLocks noChangeAspect="1"/>
          </p:cNvPicPr>
          <p:nvPr/>
        </p:nvPicPr>
        <p:blipFill>
          <a:blip r:embed="rId3">
            <a:extLst>
              <a:ext uri="{28A0092B-C50C-407E-A947-70E740481C1C}">
                <a14:useLocalDpi xmlns:a14="http://schemas.microsoft.com/office/drawing/2010/main" val="0"/>
              </a:ext>
            </a:extLst>
          </a:blip>
          <a:srcRect l="9052" r="38272"/>
          <a:stretch>
            <a:fillRect/>
          </a:stretch>
        </p:blipFill>
        <p:spPr bwMode="auto">
          <a:xfrm>
            <a:off x="8578851" y="0"/>
            <a:ext cx="3613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27728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06401" y="2436285"/>
            <a:ext cx="7555344" cy="4192114"/>
          </a:xfrm>
        </p:spPr>
        <p:txBody>
          <a:bodyPr>
            <a:normAutofit fontScale="77500" lnSpcReduction="20000"/>
          </a:bodyPr>
          <a:lstStyle/>
          <a:p>
            <a:pPr marL="0" indent="0">
              <a:buNone/>
            </a:pPr>
            <a:r>
              <a:rPr lang="en-US" altLang="en-US" sz="2667" dirty="0"/>
              <a:t>San Francisco Budget Justice Coalition</a:t>
            </a:r>
          </a:p>
          <a:p>
            <a:pPr marL="0" indent="0">
              <a:buNone/>
            </a:pPr>
            <a:r>
              <a:rPr lang="en-US" sz="2400" dirty="0"/>
              <a:t>ACCE AFT 2121 AIDS Legal Referral Panel API Council Arts for a Better Bay Area Bay Area Community Resources (BACR) Causa </a:t>
            </a:r>
            <a:r>
              <a:rPr lang="en-US" sz="2400" dirty="0" err="1"/>
              <a:t>Justa</a:t>
            </a:r>
            <a:r>
              <a:rPr lang="en-US" sz="2400" dirty="0"/>
              <a:t>::Just Cause Chinese Progressive Association Coalition of Agencies Serving the Elderly Coalition on Homelessness Coleman Advocates for Children and Youth Community Alliance of Disability Advocates Community Housing Partnership Community Partnership for LGBTQQ Youth (CPQY) Dolores Street Community Services (DSCS) El/La Para </a:t>
            </a:r>
            <a:r>
              <a:rPr lang="en-US" sz="2400" dirty="0" err="1"/>
              <a:t>TransLatinas</a:t>
            </a:r>
            <a:r>
              <a:rPr lang="en-US" sz="2400" dirty="0"/>
              <a:t> Hamilton Families Homeless Emergency Service Providers Association (HESPA) HIV/AIDS Provider Network (HAPN) Hospitality House Jobs With Justice Larkin Street Youth Services LYRIC New Door Ventures NEXT Village SF Parent Voices St. James Infirmary San Francisco Child Care Planning &amp; Advisory Council San Francisco Housing Rights Committee San Francisco Human Services Network San Francisco Immigrant Legal &amp; Education Network (SFILEN) Senior and Disability Action Service Employees International Union, Local 1021 </a:t>
            </a:r>
            <a:r>
              <a:rPr lang="en-US" sz="2400" dirty="0" err="1"/>
              <a:t>Sheroes</a:t>
            </a:r>
            <a:r>
              <a:rPr lang="en-US" sz="2400" dirty="0"/>
              <a:t> Project South of Market Community Action Network (SOMCAN) Supportive Housing Provider Network (SHPN) TGI Justice Project Young Women's Freedom Center</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COALITIONS AND ALLIES</a:t>
            </a: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l="9436" r="15410"/>
          <a:stretch>
            <a:fillRect/>
          </a:stretch>
        </p:blipFill>
        <p:spPr bwMode="auto">
          <a:xfrm>
            <a:off x="8254520" y="1621367"/>
            <a:ext cx="3937480" cy="50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61593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12512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2011121" y="133588"/>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DRAMA HELPS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942" y="803730"/>
            <a:ext cx="8072359" cy="6054270"/>
          </a:xfrm>
          <a:prstGeom prst="rect">
            <a:avLst/>
          </a:prstGeom>
        </p:spPr>
      </p:pic>
    </p:spTree>
    <p:extLst>
      <p:ext uri="{BB962C8B-B14F-4D97-AF65-F5344CB8AC3E}">
        <p14:creationId xmlns:p14="http://schemas.microsoft.com/office/powerpoint/2010/main" val="157700226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21367"/>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623485" y="742478"/>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NUMBERS COUNT</a:t>
            </a: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t="21379"/>
          <a:stretch/>
        </p:blipFill>
        <p:spPr>
          <a:xfrm>
            <a:off x="0" y="2256367"/>
            <a:ext cx="6477082" cy="3819236"/>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6" t="9074" r="136" b="364"/>
          <a:stretch/>
        </p:blipFill>
        <p:spPr>
          <a:xfrm>
            <a:off x="5422232" y="1621367"/>
            <a:ext cx="6769768" cy="4598133"/>
          </a:xfrm>
          <a:prstGeom prst="rect">
            <a:avLst/>
          </a:prstGeom>
          <a:ln cmpd="sng">
            <a:solidFill>
              <a:schemeClr val="tx1"/>
            </a:solidFill>
          </a:ln>
        </p:spPr>
      </p:pic>
    </p:spTree>
    <p:extLst>
      <p:ext uri="{BB962C8B-B14F-4D97-AF65-F5344CB8AC3E}">
        <p14:creationId xmlns:p14="http://schemas.microsoft.com/office/powerpoint/2010/main" val="3905539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43960" y="2607291"/>
            <a:ext cx="6620258" cy="3864029"/>
          </a:xfrm>
        </p:spPr>
        <p:txBody>
          <a:bodyPr/>
          <a:lstStyle/>
          <a:p>
            <a:pPr marL="0" indent="0">
              <a:buNone/>
            </a:pPr>
            <a:r>
              <a:rPr lang="en-US" altLang="en-US" sz="2667" dirty="0"/>
              <a:t>Often there are folks within the bureaucracy who want change as much as outside advocates – Find them and strategize together.</a:t>
            </a:r>
          </a:p>
          <a:p>
            <a:pPr marL="0" indent="0">
              <a:buNone/>
            </a:pPr>
            <a:endParaRPr lang="en-US" altLang="en-US" sz="2667" dirty="0"/>
          </a:p>
          <a:p>
            <a:pPr marL="0" indent="0">
              <a:buNone/>
            </a:pPr>
            <a:r>
              <a:rPr lang="en-US" altLang="en-US" sz="2667" dirty="0"/>
              <a:t>Elected officials may be champions of your cause.  Your job is to make it easier for them to convince their peers.</a:t>
            </a:r>
          </a:p>
        </p:txBody>
      </p:sp>
      <p:sp>
        <p:nvSpPr>
          <p:cNvPr id="11268" name="Rectangle 2"/>
          <p:cNvSpPr>
            <a:spLocks noGrp="1" noChangeArrowheads="1"/>
          </p:cNvSpPr>
          <p:nvPr>
            <p:ph type="title"/>
          </p:nvPr>
        </p:nvSpPr>
        <p:spPr>
          <a:xfrm>
            <a:off x="1945219" y="481342"/>
            <a:ext cx="9850541" cy="615526"/>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POWERFUL CHAMPIONS AND ALLIES IN GOVERNMENT</a:t>
            </a:r>
          </a:p>
        </p:txBody>
      </p:sp>
      <p:pic>
        <p:nvPicPr>
          <p:cNvPr id="3080" name="Picture 8" descr="Image may contain: 2 people"/>
          <p:cNvPicPr>
            <a:picLocks noChangeAspect="1" noChangeArrowheads="1"/>
          </p:cNvPicPr>
          <p:nvPr/>
        </p:nvPicPr>
        <p:blipFill rotWithShape="1">
          <a:blip r:embed="rId3">
            <a:extLst>
              <a:ext uri="{28A0092B-C50C-407E-A947-70E740481C1C}">
                <a14:useLocalDpi xmlns:a14="http://schemas.microsoft.com/office/drawing/2010/main" val="0"/>
              </a:ext>
            </a:extLst>
          </a:blip>
          <a:srcRect l="10387" r="8300"/>
          <a:stretch/>
        </p:blipFill>
        <p:spPr bwMode="auto">
          <a:xfrm>
            <a:off x="7305964" y="1593851"/>
            <a:ext cx="4886036"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5645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27481" y="2389520"/>
            <a:ext cx="2991084" cy="4242469"/>
          </a:xfrm>
        </p:spPr>
        <p:txBody>
          <a:bodyPr/>
          <a:lstStyle/>
          <a:p>
            <a:pPr marL="0" indent="0">
              <a:buNone/>
            </a:pPr>
            <a:r>
              <a:rPr lang="en-US" altLang="en-US" sz="2667" dirty="0"/>
              <a:t>Social media </a:t>
            </a:r>
          </a:p>
          <a:p>
            <a:pPr marL="0" indent="0">
              <a:buNone/>
            </a:pPr>
            <a:r>
              <a:rPr lang="en-US" altLang="en-US" sz="2667" dirty="0"/>
              <a:t>Outreach to community groups</a:t>
            </a:r>
          </a:p>
          <a:p>
            <a:pPr marL="0" indent="0">
              <a:buNone/>
            </a:pPr>
            <a:r>
              <a:rPr lang="en-US" altLang="en-US" sz="2667" dirty="0"/>
              <a:t>Conferences and public forums</a:t>
            </a:r>
          </a:p>
          <a:p>
            <a:pPr marL="0" indent="0">
              <a:buNone/>
            </a:pPr>
            <a:r>
              <a:rPr lang="en-US" altLang="en-US" sz="2667" dirty="0"/>
              <a:t>Mailings and newsletters</a:t>
            </a:r>
          </a:p>
          <a:p>
            <a:pPr marL="0" indent="0">
              <a:buNone/>
            </a:pPr>
            <a:r>
              <a:rPr lang="en-US" altLang="en-US" sz="2667" dirty="0"/>
              <a:t>Speak out – speak up for kids days</a:t>
            </a:r>
          </a:p>
        </p:txBody>
      </p:sp>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ORGANIZE PUBLIC SUPPORT</a:t>
            </a:r>
          </a:p>
        </p:txBody>
      </p:sp>
      <p:pic>
        <p:nvPicPr>
          <p:cNvPr id="8"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11921" r="7309"/>
          <a:stretch/>
        </p:blipFill>
        <p:spPr>
          <a:xfrm>
            <a:off x="7804728" y="1200150"/>
            <a:ext cx="4387272" cy="543183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60" t="8749" r="360" b="3593"/>
          <a:stretch/>
        </p:blipFill>
        <p:spPr>
          <a:xfrm>
            <a:off x="3055668" y="2622552"/>
            <a:ext cx="5324272" cy="3520335"/>
          </a:xfrm>
          <a:prstGeom prst="rect">
            <a:avLst/>
          </a:prstGeom>
        </p:spPr>
      </p:pic>
    </p:spTree>
    <p:extLst>
      <p:ext uri="{BB962C8B-B14F-4D97-AF65-F5344CB8AC3E}">
        <p14:creationId xmlns:p14="http://schemas.microsoft.com/office/powerpoint/2010/main" val="295764332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a:solidFill>
                  <a:srgbClr val="0D0486"/>
                </a:solidFill>
                <a:latin typeface="Arial Rounded MT Bold" panose="020F0704030504030204" pitchFamily="34" charset="0"/>
                <a:cs typeface="ＭＳ Ｐゴシック" charset="0"/>
              </a:rPr>
              <a:t>USE THE MEDIA</a:t>
            </a:r>
          </a:p>
        </p:txBody>
      </p:sp>
      <p:sp>
        <p:nvSpPr>
          <p:cNvPr id="3" name="Content Placeholder 2"/>
          <p:cNvSpPr>
            <a:spLocks noGrp="1"/>
          </p:cNvSpPr>
          <p:nvPr>
            <p:ph idx="1"/>
          </p:nvPr>
        </p:nvSpPr>
        <p:spPr>
          <a:xfrm>
            <a:off x="568411" y="2361084"/>
            <a:ext cx="5436973" cy="4351338"/>
          </a:xfrm>
        </p:spPr>
        <p:txBody>
          <a:bodyPr>
            <a:normAutofit fontScale="85000" lnSpcReduction="20000"/>
          </a:bodyPr>
          <a:lstStyle/>
          <a:p>
            <a:pPr marL="0" indent="0">
              <a:buNone/>
            </a:pPr>
            <a:r>
              <a:rPr lang="en-US" dirty="0"/>
              <a:t>HAVE A SIMPLE MESSAGE</a:t>
            </a:r>
          </a:p>
          <a:p>
            <a:r>
              <a:rPr lang="en-US" dirty="0"/>
              <a:t>Press conferences</a:t>
            </a:r>
          </a:p>
          <a:p>
            <a:r>
              <a:rPr lang="en-US" dirty="0"/>
              <a:t>Op-eds</a:t>
            </a:r>
          </a:p>
          <a:p>
            <a:r>
              <a:rPr lang="en-US" dirty="0"/>
              <a:t>News releases</a:t>
            </a:r>
          </a:p>
          <a:p>
            <a:r>
              <a:rPr lang="en-US" dirty="0"/>
              <a:t>Feature stories</a:t>
            </a:r>
          </a:p>
          <a:p>
            <a:r>
              <a:rPr lang="en-US" dirty="0"/>
              <a:t>Follow the c’s – crisis, conflict, </a:t>
            </a:r>
            <a:r>
              <a:rPr lang="en-US" dirty="0" err="1"/>
              <a:t>constumes</a:t>
            </a:r>
            <a:r>
              <a:rPr lang="en-US" dirty="0"/>
              <a:t>, celebrities</a:t>
            </a:r>
          </a:p>
          <a:p>
            <a:r>
              <a:rPr lang="en-US" dirty="0"/>
              <a:t>Find a news hook.</a:t>
            </a:r>
          </a:p>
          <a:p>
            <a:endParaRPr lang="en-US" dirty="0"/>
          </a:p>
          <a:p>
            <a:pPr marL="0" indent="0">
              <a:buNone/>
            </a:pPr>
            <a:r>
              <a:rPr lang="en-US" dirty="0">
                <a:solidFill>
                  <a:srgbClr val="C00000"/>
                </a:solidFill>
              </a:rPr>
              <a:t>OFTEN MORE IMPORTANT TO TALK TO THE MEDIA, THAN DIRECTLY TO DECISION-MAKERS</a:t>
            </a:r>
            <a:r>
              <a:rPr lang="en-US" dirty="0"/>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76" y="52974"/>
            <a:ext cx="5230091" cy="6858000"/>
          </a:xfrm>
          <a:prstGeom prst="rect">
            <a:avLst/>
          </a:prstGeom>
        </p:spPr>
      </p:pic>
    </p:spTree>
    <p:extLst>
      <p:ext uri="{BB962C8B-B14F-4D97-AF65-F5344CB8AC3E}">
        <p14:creationId xmlns:p14="http://schemas.microsoft.com/office/powerpoint/2010/main" val="351846431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37065" y="2436284"/>
            <a:ext cx="7496954" cy="4186938"/>
          </a:xfrm>
        </p:spPr>
        <p:txBody>
          <a:bodyPr>
            <a:normAutofit fontScale="92500" lnSpcReduction="10000"/>
          </a:bodyPr>
          <a:lstStyle/>
          <a:p>
            <a:pPr marL="0" indent="0">
              <a:buNone/>
            </a:pPr>
            <a:r>
              <a:rPr lang="en-US" altLang="en-US" sz="2667" dirty="0"/>
              <a:t>The Taxpayer revolt is alive and well.</a:t>
            </a:r>
          </a:p>
          <a:p>
            <a:pPr marL="0" indent="0">
              <a:buNone/>
            </a:pPr>
            <a:r>
              <a:rPr lang="en-US" altLang="en-US" sz="2667" dirty="0"/>
              <a:t>New items in the budget threaten increased spending and therefore new taxes.</a:t>
            </a:r>
          </a:p>
          <a:p>
            <a:pPr marL="0" indent="0">
              <a:buNone/>
            </a:pPr>
            <a:r>
              <a:rPr lang="en-US" altLang="en-US" sz="2667" dirty="0"/>
              <a:t>New revenue measures mean taxes or reallocations – built-in opposition.</a:t>
            </a:r>
          </a:p>
          <a:p>
            <a:pPr marL="0" indent="0">
              <a:buNone/>
            </a:pPr>
            <a:r>
              <a:rPr lang="en-US" altLang="en-US" sz="2667" dirty="0"/>
              <a:t>Opposition is often behind the scenes – particularly when status quo is threatened.</a:t>
            </a:r>
          </a:p>
          <a:p>
            <a:pPr marL="0" indent="0">
              <a:buNone/>
            </a:pPr>
            <a:endParaRPr lang="en-US" altLang="en-US" sz="2667" dirty="0">
              <a:solidFill>
                <a:srgbClr val="C00000"/>
              </a:solidFill>
            </a:endParaRPr>
          </a:p>
          <a:p>
            <a:pPr marL="0" indent="0">
              <a:buNone/>
            </a:pPr>
            <a:r>
              <a:rPr lang="en-US" altLang="en-US" sz="2667" dirty="0">
                <a:solidFill>
                  <a:srgbClr val="C00000"/>
                </a:solidFill>
              </a:rPr>
              <a:t>BUDGET ADVOCACY IS ONE BATTLE AFTER ANOTHER.</a:t>
            </a:r>
          </a:p>
          <a:p>
            <a:pPr marL="0" indent="0">
              <a:buNone/>
            </a:pPr>
            <a:r>
              <a:rPr lang="en-US" altLang="en-US" sz="2667" dirty="0">
                <a:solidFill>
                  <a:srgbClr val="C00000"/>
                </a:solidFill>
              </a:rPr>
              <a:t>Must be the folks who never go away.</a:t>
            </a:r>
          </a:p>
          <a:p>
            <a:pPr marL="0" indent="0">
              <a:buNone/>
            </a:pPr>
            <a:endParaRPr lang="en-US" altLang="en-US" sz="2667" dirty="0"/>
          </a:p>
        </p:txBody>
      </p:sp>
      <p:sp>
        <p:nvSpPr>
          <p:cNvPr id="11268" name="Rectangle 2"/>
          <p:cNvSpPr>
            <a:spLocks noGrp="1" noChangeArrowheads="1"/>
          </p:cNvSpPr>
          <p:nvPr>
            <p:ph type="title"/>
          </p:nvPr>
        </p:nvSpPr>
        <p:spPr>
          <a:xfrm>
            <a:off x="1945218" y="759663"/>
            <a:ext cx="6284381"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PREPARE FOR OPPOSITION</a:t>
            </a:r>
          </a:p>
        </p:txBody>
      </p:sp>
      <p:pic>
        <p:nvPicPr>
          <p:cNvPr id="8" name="Picture 8" descr="http://img.timeinc.net/time/magazine/archive/covers/1978/1101780619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99" y="2412517"/>
            <a:ext cx="3373709" cy="444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897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766263"/>
            <a:ext cx="7407885" cy="3864029"/>
          </a:xfrm>
        </p:spPr>
        <p:txBody>
          <a:bodyPr>
            <a:noAutofit/>
          </a:bodyPr>
          <a:lstStyle/>
          <a:p>
            <a:r>
              <a:rPr lang="en-US" altLang="en-US" sz="3600" dirty="0"/>
              <a:t>A budget is a moral document that reflects community values.</a:t>
            </a:r>
          </a:p>
          <a:p>
            <a:r>
              <a:rPr lang="en-US" altLang="en-US" sz="3600" dirty="0"/>
              <a:t>Funding inequity is a social justice issue.</a:t>
            </a:r>
          </a:p>
          <a:p>
            <a:r>
              <a:rPr lang="en-US" altLang="en-US" sz="3600" dirty="0"/>
              <a:t>It all costs money.  Lack of resources is greatest resistance to change</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WHY BUDGETS MATTER?</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381535122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60163" y="2650290"/>
            <a:ext cx="7058525" cy="3864029"/>
          </a:xfrm>
        </p:spPr>
        <p:txBody>
          <a:bodyPr/>
          <a:lstStyle/>
          <a:p>
            <a:pPr marL="0" indent="0">
              <a:buNone/>
            </a:pPr>
            <a:r>
              <a:rPr lang="en-US" altLang="en-US" sz="2667" dirty="0"/>
              <a:t>Hold decision-makers accountable after the budget process – for negative AND positive decisions.</a:t>
            </a:r>
          </a:p>
          <a:p>
            <a:pPr lvl="1"/>
            <a:r>
              <a:rPr lang="en-US" altLang="en-US" sz="2267" dirty="0"/>
              <a:t>Newsletters</a:t>
            </a:r>
          </a:p>
          <a:p>
            <a:pPr lvl="1"/>
            <a:r>
              <a:rPr lang="en-US" altLang="en-US" sz="2267" dirty="0"/>
              <a:t>Report cards</a:t>
            </a:r>
          </a:p>
          <a:p>
            <a:pPr lvl="1"/>
            <a:r>
              <a:rPr lang="en-US" altLang="en-US" sz="2267" dirty="0"/>
              <a:t>Follow-up meetings</a:t>
            </a:r>
          </a:p>
          <a:p>
            <a:pPr lvl="1"/>
            <a:r>
              <a:rPr lang="en-US" altLang="en-US" sz="2267" dirty="0"/>
              <a:t>Newspaper ads</a:t>
            </a:r>
          </a:p>
          <a:p>
            <a:pPr lvl="1"/>
            <a:r>
              <a:rPr lang="en-US" altLang="en-US" sz="2267" dirty="0"/>
              <a:t>Accountability sessions</a:t>
            </a:r>
          </a:p>
        </p:txBody>
      </p:sp>
      <p:sp>
        <p:nvSpPr>
          <p:cNvPr id="11268" name="Rectangle 2"/>
          <p:cNvSpPr>
            <a:spLocks noGrp="1" noChangeArrowheads="1"/>
          </p:cNvSpPr>
          <p:nvPr>
            <p:ph type="title"/>
          </p:nvPr>
        </p:nvSpPr>
        <p:spPr>
          <a:xfrm>
            <a:off x="1623485" y="759663"/>
            <a:ext cx="6064250"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BUILD IN ACCOUNTABILITY</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9A665CE-830A-41D2-A97D-A6B7EB773214}"/>
              </a:ext>
            </a:extLst>
          </p:cNvPr>
          <p:cNvPicPr>
            <a:picLocks noChangeAspect="1"/>
          </p:cNvPicPr>
          <p:nvPr/>
        </p:nvPicPr>
        <p:blipFill>
          <a:blip r:embed="rId3"/>
          <a:stretch>
            <a:fillRect/>
          </a:stretch>
        </p:blipFill>
        <p:spPr>
          <a:xfrm>
            <a:off x="7401524" y="343681"/>
            <a:ext cx="4790476" cy="6104762"/>
          </a:xfrm>
          <a:prstGeom prst="rect">
            <a:avLst/>
          </a:prstGeom>
        </p:spPr>
      </p:pic>
    </p:spTree>
    <p:extLst>
      <p:ext uri="{BB962C8B-B14F-4D97-AF65-F5344CB8AC3E}">
        <p14:creationId xmlns:p14="http://schemas.microsoft.com/office/powerpoint/2010/main" val="392063332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REFORM THE PROCESS</a:t>
            </a:r>
          </a:p>
        </p:txBody>
      </p:sp>
      <p:sp>
        <p:nvSpPr>
          <p:cNvPr id="3" name="Content Placeholder 2"/>
          <p:cNvSpPr>
            <a:spLocks noGrp="1"/>
          </p:cNvSpPr>
          <p:nvPr>
            <p:ph idx="1"/>
          </p:nvPr>
        </p:nvSpPr>
        <p:spPr>
          <a:xfrm>
            <a:off x="541020" y="2228851"/>
            <a:ext cx="6654107" cy="4351338"/>
          </a:xfrm>
        </p:spPr>
        <p:txBody>
          <a:bodyPr/>
          <a:lstStyle/>
          <a:p>
            <a:endParaRPr lang="en-US" dirty="0"/>
          </a:p>
          <a:p>
            <a:r>
              <a:rPr lang="en-US" dirty="0"/>
              <a:t>Creating accessible forums for public input at all levels and at all points in the process</a:t>
            </a:r>
          </a:p>
          <a:p>
            <a:r>
              <a:rPr lang="en-US" dirty="0"/>
              <a:t>Creating access to decision-makers</a:t>
            </a:r>
          </a:p>
          <a:p>
            <a:r>
              <a:rPr lang="en-US" dirty="0"/>
              <a:t>Empowering the legislative body</a:t>
            </a:r>
          </a:p>
          <a:p>
            <a:r>
              <a:rPr lang="en-US" dirty="0"/>
              <a:t>Strengthen budget policy support</a:t>
            </a:r>
          </a:p>
          <a:p>
            <a:r>
              <a:rPr lang="en-US" dirty="0"/>
              <a:t>TRANSPARENCY, TRANSPARENCY, TRANSPARENCY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305" y="874591"/>
            <a:ext cx="3751695" cy="4188639"/>
          </a:xfrm>
          <a:prstGeom prst="rect">
            <a:avLst/>
          </a:prstGeom>
        </p:spPr>
      </p:pic>
    </p:spTree>
    <p:extLst>
      <p:ext uri="{BB962C8B-B14F-4D97-AF65-F5344CB8AC3E}">
        <p14:creationId xmlns:p14="http://schemas.microsoft.com/office/powerpoint/2010/main" val="296205162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12436" y="2436284"/>
            <a:ext cx="3648363" cy="3864029"/>
          </a:xfrm>
        </p:spPr>
        <p:txBody>
          <a:bodyPr>
            <a:normAutofit/>
          </a:bodyPr>
          <a:lstStyle/>
          <a:p>
            <a:pPr marL="0" indent="0">
              <a:buNone/>
            </a:pPr>
            <a:r>
              <a:rPr lang="en-US" altLang="en-US" b="1" dirty="0"/>
              <a:t>Process of working to change public budget priorities:</a:t>
            </a:r>
          </a:p>
          <a:p>
            <a:r>
              <a:rPr lang="en-US" altLang="en-US" b="1" dirty="0"/>
              <a:t>Reallocation </a:t>
            </a:r>
          </a:p>
          <a:p>
            <a:r>
              <a:rPr lang="en-US" altLang="en-US" b="1" dirty="0"/>
              <a:t>Expanding line items</a:t>
            </a:r>
          </a:p>
          <a:p>
            <a:r>
              <a:rPr lang="en-US" altLang="en-US" b="1" dirty="0"/>
              <a:t>New programs</a:t>
            </a:r>
          </a:p>
          <a:p>
            <a:r>
              <a:rPr lang="en-US" altLang="en-US" b="1" dirty="0"/>
              <a:t>Dedicated funding</a:t>
            </a:r>
          </a:p>
          <a:p>
            <a:r>
              <a:rPr lang="en-US" altLang="en-US" b="1" dirty="0"/>
              <a:t>Taxes and fees</a:t>
            </a:r>
          </a:p>
        </p:txBody>
      </p:sp>
      <p:sp>
        <p:nvSpPr>
          <p:cNvPr id="11268" name="Rectangle 2"/>
          <p:cNvSpPr>
            <a:spLocks noGrp="1" noChangeArrowheads="1"/>
          </p:cNvSpPr>
          <p:nvPr>
            <p:ph type="title"/>
          </p:nvPr>
        </p:nvSpPr>
        <p:spPr>
          <a:xfrm>
            <a:off x="1623485" y="706969"/>
            <a:ext cx="647688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WHAT IS BUDGET ADVOCACY?</a:t>
            </a:r>
          </a:p>
        </p:txBody>
      </p:sp>
      <p:pic>
        <p:nvPicPr>
          <p:cNvPr id="10" name="Picture 2" descr="http://esiattorneys.com/app-site-content/uploads/2015/01/show-me-th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815" y="1593850"/>
            <a:ext cx="8257186" cy="487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23507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98301" y="2262331"/>
            <a:ext cx="7058525" cy="3864029"/>
          </a:xfrm>
        </p:spPr>
        <p:txBody>
          <a:bodyPr>
            <a:noAutofit/>
          </a:bodyPr>
          <a:lstStyle/>
          <a:p>
            <a:r>
              <a:rPr lang="en-US" altLang="en-US" sz="4000" dirty="0"/>
              <a:t>Creating a public budget is a year-round process.</a:t>
            </a:r>
          </a:p>
          <a:p>
            <a:r>
              <a:rPr lang="en-US" altLang="en-US" sz="4000" dirty="0"/>
              <a:t>Showing up is half the battle</a:t>
            </a:r>
          </a:p>
          <a:p>
            <a:r>
              <a:rPr lang="en-US" altLang="en-US" sz="4000" dirty="0"/>
              <a:t>Start small – oppose budget cuts</a:t>
            </a:r>
          </a:p>
          <a:p>
            <a:r>
              <a:rPr lang="en-US" altLang="en-US" sz="4000" dirty="0"/>
              <a:t>End big – create dedicated</a:t>
            </a:r>
          </a:p>
          <a:p>
            <a:pPr marL="0" indent="0">
              <a:buNone/>
            </a:pPr>
            <a:r>
              <a:rPr lang="en-US" altLang="en-US" sz="4000" dirty="0"/>
              <a:t>funding for your priorities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IMPORTANT TO REMEMBER</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2054" name="Picture 6" descr="2018 Yearly Calendar - Blue Landsc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374" y="0"/>
            <a:ext cx="3744102" cy="28967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230" y="2766263"/>
            <a:ext cx="5094770" cy="4091737"/>
          </a:xfrm>
          <a:prstGeom prst="rect">
            <a:avLst/>
          </a:prstGeom>
        </p:spPr>
      </p:pic>
    </p:spTree>
    <p:extLst>
      <p:ext uri="{BB962C8B-B14F-4D97-AF65-F5344CB8AC3E}">
        <p14:creationId xmlns:p14="http://schemas.microsoft.com/office/powerpoint/2010/main" val="103356462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848673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PRESERVING THE STATUS QUO</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14692" y="2369099"/>
            <a:ext cx="7407885" cy="3864029"/>
          </a:xfrm>
        </p:spPr>
        <p:txBody>
          <a:bodyPr>
            <a:noAutofit/>
          </a:bodyPr>
          <a:lstStyle/>
          <a:p>
            <a:r>
              <a:rPr lang="en-US" altLang="en-US" sz="3600" dirty="0"/>
              <a:t>SACRED COWS</a:t>
            </a:r>
          </a:p>
          <a:p>
            <a:r>
              <a:rPr lang="en-US" altLang="en-US" sz="3600" dirty="0"/>
              <a:t>TURF</a:t>
            </a:r>
          </a:p>
          <a:p>
            <a:r>
              <a:rPr lang="en-US" altLang="en-US" sz="3600" dirty="0"/>
              <a:t>NEVER THE RIGHT TIME</a:t>
            </a:r>
          </a:p>
          <a:p>
            <a:r>
              <a:rPr lang="en-US" altLang="en-US" sz="3600" dirty="0"/>
              <a:t>NEVER THE RIGHT APPROACH</a:t>
            </a:r>
          </a:p>
          <a:p>
            <a:r>
              <a:rPr lang="en-US" altLang="en-US" sz="3600" dirty="0"/>
              <a:t>NO NEW MONEY</a:t>
            </a:r>
          </a:p>
          <a:p>
            <a:r>
              <a:rPr lang="en-US" altLang="en-US" sz="3600" dirty="0"/>
              <a:t>PURPOSEFUL MYSTIFICATION</a:t>
            </a:r>
          </a:p>
          <a:p>
            <a:r>
              <a:rPr lang="en-US" altLang="en-US" sz="3600" dirty="0"/>
              <a:t>INEXPERIENCE OF ADVOCATES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CHALLENGES</a:t>
            </a: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0" name="Picture 1" descr="windy-roa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184" y="946151"/>
            <a:ext cx="3259667"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11083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82296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HOMEWORK HELPS</a:t>
            </a: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623486" y="759663"/>
            <a:ext cx="6606114"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UNDERSTANDING THE BUDGET</a:t>
            </a:r>
          </a:p>
        </p:txBody>
      </p:sp>
      <p:sp>
        <p:nvSpPr>
          <p:cNvPr id="8" name="Rectangle 7"/>
          <p:cNvSpPr/>
          <p:nvPr/>
        </p:nvSpPr>
        <p:spPr>
          <a:xfrm>
            <a:off x="866569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7671" y="0"/>
            <a:ext cx="3911169" cy="6858000"/>
          </a:xfrm>
          <a:prstGeom prst="rect">
            <a:avLst/>
          </a:prstGeom>
        </p:spPr>
      </p:pic>
      <p:sp>
        <p:nvSpPr>
          <p:cNvPr id="5" name="Content Placeholder 4"/>
          <p:cNvSpPr>
            <a:spLocks noGrp="1"/>
          </p:cNvSpPr>
          <p:nvPr>
            <p:ph idx="1"/>
          </p:nvPr>
        </p:nvSpPr>
        <p:spPr>
          <a:xfrm>
            <a:off x="650562" y="1810326"/>
            <a:ext cx="7648074" cy="4793673"/>
          </a:xfrm>
        </p:spPr>
        <p:txBody>
          <a:bodyPr/>
          <a:lstStyle/>
          <a:p>
            <a:pPr marL="0" indent="0">
              <a:buNone/>
            </a:pPr>
            <a:endParaRPr lang="en-US" dirty="0"/>
          </a:p>
          <a:p>
            <a:r>
              <a:rPr lang="en-US" dirty="0"/>
              <a:t>What level of government can respond to your proposal?</a:t>
            </a:r>
          </a:p>
          <a:p>
            <a:r>
              <a:rPr lang="en-US" dirty="0"/>
              <a:t>What are current expenditures?</a:t>
            </a:r>
          </a:p>
          <a:p>
            <a:pPr lvl="1"/>
            <a:r>
              <a:rPr lang="en-US" dirty="0"/>
              <a:t>Prevention vs. Rehabilitation</a:t>
            </a:r>
          </a:p>
          <a:p>
            <a:pPr lvl="1"/>
            <a:r>
              <a:rPr lang="en-US" dirty="0"/>
              <a:t>Changes over the years</a:t>
            </a:r>
          </a:p>
          <a:p>
            <a:pPr lvl="1"/>
            <a:r>
              <a:rPr lang="en-US" dirty="0"/>
              <a:t>Compared to other expenditures and overall budget</a:t>
            </a:r>
          </a:p>
          <a:p>
            <a:pPr lvl="1"/>
            <a:r>
              <a:rPr lang="en-US" dirty="0"/>
              <a:t>How much is discretionary</a:t>
            </a:r>
          </a:p>
          <a:p>
            <a:r>
              <a:rPr lang="en-US" dirty="0"/>
              <a:t>What is the competition for dollars?</a:t>
            </a:r>
          </a:p>
          <a:p>
            <a:r>
              <a:rPr lang="en-US" dirty="0"/>
              <a:t>Do you have ideas for a funding source?</a:t>
            </a:r>
          </a:p>
          <a:p>
            <a:endParaRPr lang="en-US" dirty="0"/>
          </a:p>
        </p:txBody>
      </p:sp>
    </p:spTree>
    <p:extLst>
      <p:ext uri="{BB962C8B-B14F-4D97-AF65-F5344CB8AC3E}">
        <p14:creationId xmlns:p14="http://schemas.microsoft.com/office/powerpoint/2010/main" val="401909688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40145" y="2436285"/>
            <a:ext cx="6808355" cy="4192114"/>
          </a:xfrm>
        </p:spPr>
        <p:txBody>
          <a:bodyPr/>
          <a:lstStyle/>
          <a:p>
            <a:pPr marL="0" indent="0">
              <a:buNone/>
            </a:pPr>
            <a:r>
              <a:rPr lang="en-US" altLang="en-US" sz="3600" dirty="0"/>
              <a:t>Make goals very concrete.</a:t>
            </a:r>
          </a:p>
          <a:p>
            <a:pPr marL="0" indent="0">
              <a:buNone/>
            </a:pPr>
            <a:r>
              <a:rPr lang="en-US" altLang="en-US" sz="2667" dirty="0"/>
              <a:t>What is the cost? What program?  Who will be served?  Documentation of need? Potential outcomes? </a:t>
            </a:r>
          </a:p>
          <a:p>
            <a:pPr marL="0" indent="0">
              <a:buNone/>
            </a:pPr>
            <a:r>
              <a:rPr lang="en-US" altLang="en-US" sz="3600" dirty="0"/>
              <a:t>Criteria for setting goals:</a:t>
            </a:r>
          </a:p>
          <a:p>
            <a:pPr marL="0" indent="0">
              <a:buNone/>
            </a:pPr>
            <a:r>
              <a:rPr lang="en-US" altLang="en-US" sz="2400" dirty="0"/>
              <a:t>Availability of resources, Popular with public, Coalition of supporters, Cost benefit, Visible results, Builds power, Rallies parents/youth/</a:t>
            </a:r>
            <a:r>
              <a:rPr lang="en-US" altLang="en-US" sz="2400" dirty="0" err="1"/>
              <a:t>consituents</a:t>
            </a:r>
            <a:r>
              <a:rPr lang="en-US" altLang="en-US" sz="2400" dirty="0"/>
              <a:t>,</a:t>
            </a:r>
          </a:p>
          <a:p>
            <a:pPr marL="0" indent="0">
              <a:buNone/>
            </a:pPr>
            <a:r>
              <a:rPr lang="en-US" altLang="en-US" sz="2400" dirty="0">
                <a:solidFill>
                  <a:srgbClr val="C00000"/>
                </a:solidFill>
              </a:rPr>
              <a:t>Big enough to matter --- Small enough to win!</a:t>
            </a:r>
          </a:p>
          <a:p>
            <a:pPr marL="0" indent="0">
              <a:buNone/>
            </a:pPr>
            <a:endParaRPr lang="en-US" altLang="en-US" sz="2667" dirty="0"/>
          </a:p>
          <a:p>
            <a:pPr marL="0" indent="0">
              <a:buNone/>
            </a:pPr>
            <a:endParaRPr lang="en-US" altLang="en-US" sz="2667" dirty="0"/>
          </a:p>
        </p:txBody>
      </p:sp>
      <p:sp>
        <p:nvSpPr>
          <p:cNvPr id="11268" name="Rectangle 2"/>
          <p:cNvSpPr>
            <a:spLocks noGrp="1" noChangeArrowheads="1"/>
          </p:cNvSpPr>
          <p:nvPr>
            <p:ph type="title"/>
          </p:nvPr>
        </p:nvSpPr>
        <p:spPr>
          <a:xfrm>
            <a:off x="1803238" y="543984"/>
            <a:ext cx="6064250" cy="842433"/>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SETTING CONCRETE </a:t>
            </a:r>
            <a:br>
              <a:rPr lang="en-US" altLang="en-US" sz="3600" b="1" dirty="0">
                <a:solidFill>
                  <a:srgbClr val="0D0486"/>
                </a:solidFill>
                <a:latin typeface="Arial Rounded MT Bold" panose="020F0704030504030204" pitchFamily="34" charset="0"/>
                <a:cs typeface="ＭＳ Ｐゴシック" charset="0"/>
              </a:rPr>
            </a:br>
            <a:r>
              <a:rPr lang="en-US" altLang="en-US" sz="3600" b="1" dirty="0">
                <a:solidFill>
                  <a:srgbClr val="0D0486"/>
                </a:solidFill>
                <a:latin typeface="Arial Rounded MT Bold" panose="020F0704030504030204" pitchFamily="34" charset="0"/>
                <a:cs typeface="ＭＳ Ｐゴシック" charset="0"/>
              </a:rPr>
              <a:t>GOALS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048500" y="212437"/>
            <a:ext cx="5143500" cy="6858000"/>
          </a:xfrm>
          <a:prstGeom prst="rect">
            <a:avLst/>
          </a:prstGeom>
          <a:scene3d>
            <a:camera prst="orthographicFront">
              <a:rot lat="300000" lon="21299994" rev="10799999"/>
            </a:camera>
            <a:lightRig rig="threePt" dir="t"/>
          </a:scene3d>
        </p:spPr>
      </p:pic>
    </p:spTree>
    <p:extLst>
      <p:ext uri="{BB962C8B-B14F-4D97-AF65-F5344CB8AC3E}">
        <p14:creationId xmlns:p14="http://schemas.microsoft.com/office/powerpoint/2010/main" val="193309109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240145" y="2436285"/>
            <a:ext cx="6808355" cy="4192114"/>
          </a:xfrm>
        </p:spPr>
        <p:txBody>
          <a:bodyPr/>
          <a:lstStyle/>
          <a:p>
            <a:pPr marL="0" indent="0">
              <a:buNone/>
            </a:pP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endParaRPr lang="en-US" altLang="en-US" sz="3600" b="1" dirty="0">
              <a:solidFill>
                <a:srgbClr val="0D0486"/>
              </a:solidFill>
              <a:latin typeface="Arial Rounded MT Bold" panose="020F0704030504030204" pitchFamily="34" charset="0"/>
              <a:cs typeface="ＭＳ Ｐゴシック"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05" t="2913" r="10281" b="6086"/>
          <a:stretch/>
        </p:blipFill>
        <p:spPr>
          <a:xfrm rot="5400000">
            <a:off x="5428194" y="695558"/>
            <a:ext cx="6832884" cy="5492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55" t="-480" r="8919" b="5095"/>
          <a:stretch/>
        </p:blipFill>
        <p:spPr>
          <a:xfrm rot="5400000">
            <a:off x="-324261" y="673645"/>
            <a:ext cx="6664638" cy="5535826"/>
          </a:xfrm>
          <a:prstGeom prst="rect">
            <a:avLst/>
          </a:prstGeom>
        </p:spPr>
      </p:pic>
    </p:spTree>
    <p:extLst>
      <p:ext uri="{BB962C8B-B14F-4D97-AF65-F5344CB8AC3E}">
        <p14:creationId xmlns:p14="http://schemas.microsoft.com/office/powerpoint/2010/main" val="376241702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511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21734" y="2905598"/>
            <a:ext cx="5826902" cy="4216202"/>
          </a:xfrm>
        </p:spPr>
        <p:txBody>
          <a:bodyPr/>
          <a:lstStyle/>
          <a:p>
            <a:pPr marL="0" indent="0">
              <a:buNone/>
            </a:pPr>
            <a:r>
              <a:rPr lang="en-US" altLang="en-US" sz="2667" dirty="0"/>
              <a:t>Soft traditional tactics – reports, meetings, letters, testimony, op-eds, site visits, calls</a:t>
            </a:r>
          </a:p>
          <a:p>
            <a:pPr marL="0" indent="0">
              <a:buNone/>
            </a:pPr>
            <a:r>
              <a:rPr lang="en-US" altLang="en-US" sz="2667" dirty="0"/>
              <a:t>POLITICAL HARDBALL – demonstrations, sit-ins, petitions, public challenges and direct criticism, guerilla theatre, press events, </a:t>
            </a:r>
            <a:r>
              <a:rPr lang="en-US" altLang="en-US" sz="2667" dirty="0" err="1"/>
              <a:t>withdrawl</a:t>
            </a:r>
            <a:r>
              <a:rPr lang="en-US" altLang="en-US" sz="2667" dirty="0"/>
              <a:t> of political support, circumventing the traditional process</a:t>
            </a:r>
          </a:p>
        </p:txBody>
      </p:sp>
      <p:sp>
        <p:nvSpPr>
          <p:cNvPr id="11268" name="Rectangle 2"/>
          <p:cNvSpPr>
            <a:spLocks noGrp="1" noChangeArrowheads="1"/>
          </p:cNvSpPr>
          <p:nvPr>
            <p:ph type="title"/>
          </p:nvPr>
        </p:nvSpPr>
        <p:spPr>
          <a:xfrm>
            <a:off x="1623485" y="504355"/>
            <a:ext cx="5402957" cy="412749"/>
          </a:xfrm>
        </p:spPr>
        <p:txBody>
          <a:bodyPr anchor="t">
            <a:normAutofit fontScale="90000"/>
          </a:bodyPr>
          <a:lstStyle/>
          <a:p>
            <a:pPr>
              <a:defRPr/>
            </a:pPr>
            <a:r>
              <a:rPr lang="en-US" altLang="en-US" sz="3600" b="1" dirty="0">
                <a:solidFill>
                  <a:srgbClr val="0D0486"/>
                </a:solidFill>
                <a:latin typeface="Arial Rounded MT Bold" panose="020F0704030504030204" pitchFamily="34" charset="0"/>
                <a:cs typeface="ＭＳ Ｐゴシック" charset="0"/>
              </a:rPr>
              <a:t>PERSUASION AND PRESSURE</a:t>
            </a:r>
          </a:p>
        </p:txBody>
      </p:sp>
      <p:pic>
        <p:nvPicPr>
          <p:cNvPr id="8" name="Picture 7"/>
          <p:cNvPicPr>
            <a:picLocks noChangeAspect="1"/>
          </p:cNvPicPr>
          <p:nvPr/>
        </p:nvPicPr>
        <p:blipFill>
          <a:blip r:embed="rId3"/>
          <a:stretch>
            <a:fillRect/>
          </a:stretch>
        </p:blipFill>
        <p:spPr>
          <a:xfrm>
            <a:off x="6368717" y="213166"/>
            <a:ext cx="5823283" cy="6072910"/>
          </a:xfrm>
          <a:prstGeom prst="rect">
            <a:avLst/>
          </a:prstGeom>
        </p:spPr>
      </p:pic>
    </p:spTree>
    <p:extLst>
      <p:ext uri="{BB962C8B-B14F-4D97-AF65-F5344CB8AC3E}">
        <p14:creationId xmlns:p14="http://schemas.microsoft.com/office/powerpoint/2010/main" val="2488427748"/>
      </p:ext>
    </p:extLst>
  </p:cSld>
  <p:clrMapOvr>
    <a:masterClrMapping/>
  </p:clrMapOvr>
  <p:transition spd="med">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7385</TotalTime>
  <Words>833</Words>
  <Application>Microsoft Office PowerPoint</Application>
  <PresentationFormat>Widescreen</PresentationFormat>
  <Paragraphs>109</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Rounded MT Bold</vt:lpstr>
      <vt:lpstr>Calibri</vt:lpstr>
      <vt:lpstr>Calibri Light</vt:lpstr>
      <vt:lpstr>1_Office Theme</vt:lpstr>
      <vt:lpstr>TIPS ON BUDGET ADVOCACY</vt:lpstr>
      <vt:lpstr>WHY BUDGETS MATTER?</vt:lpstr>
      <vt:lpstr>WHAT IS BUDGET ADVOCACY?</vt:lpstr>
      <vt:lpstr>IMPORTANT TO REMEMBER</vt:lpstr>
      <vt:lpstr>CHALLENGES</vt:lpstr>
      <vt:lpstr>UNDERSTANDING THE BUDGET</vt:lpstr>
      <vt:lpstr>SETTING CONCRETE  GOALS</vt:lpstr>
      <vt:lpstr>PowerPoint Presentation</vt:lpstr>
      <vt:lpstr>PERSUASION AND PRESSURE</vt:lpstr>
      <vt:lpstr>PowerPoint Presentation</vt:lpstr>
      <vt:lpstr>COMPELLING SIMPLE MESSAGES</vt:lpstr>
      <vt:lpstr>AUTHENTIC VOICES</vt:lpstr>
      <vt:lpstr>COALITIONS AND ALLIES</vt:lpstr>
      <vt:lpstr>DRAMA HELPS</vt:lpstr>
      <vt:lpstr>NUMBERS COUNT</vt:lpstr>
      <vt:lpstr>POWERFUL CHAMPIONS AND ALLIES IN GOVERNMENT</vt:lpstr>
      <vt:lpstr>ORGANIZE PUBLIC SUPPORT</vt:lpstr>
      <vt:lpstr>USE THE MEDIA</vt:lpstr>
      <vt:lpstr>PREPARE FOR OPPOSITION</vt:lpstr>
      <vt:lpstr>BUILD IN ACCOUNTABILITY</vt:lpstr>
      <vt:lpstr>REFORM THE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ON BUDGET ADVOCACY</dc:title>
  <dc:creator>Margaret Brodkin</dc:creator>
  <cp:lastModifiedBy>Margaret Brodkin</cp:lastModifiedBy>
  <cp:revision>4</cp:revision>
  <dcterms:created xsi:type="dcterms:W3CDTF">2018-08-11T17:21:45Z</dcterms:created>
  <dcterms:modified xsi:type="dcterms:W3CDTF">2023-07-25T19:31:33Z</dcterms:modified>
</cp:coreProperties>
</file>