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01" r:id="rId2"/>
    <p:sldId id="264" r:id="rId3"/>
    <p:sldId id="298" r:id="rId4"/>
    <p:sldId id="285" r:id="rId5"/>
    <p:sldId id="287" r:id="rId6"/>
    <p:sldId id="288" r:id="rId7"/>
    <p:sldId id="289" r:id="rId8"/>
    <p:sldId id="292" r:id="rId9"/>
    <p:sldId id="291" r:id="rId10"/>
    <p:sldId id="293" r:id="rId11"/>
    <p:sldId id="294" r:id="rId12"/>
    <p:sldId id="295" r:id="rId13"/>
    <p:sldId id="296" r:id="rId14"/>
    <p:sldId id="297" r:id="rId15"/>
    <p:sldId id="258" r:id="rId16"/>
    <p:sldId id="299" r:id="rId17"/>
    <p:sldId id="30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 A" initials="OA" lastIdx="1" clrIdx="0">
    <p:extLst>
      <p:ext uri="{19B8F6BF-5375-455C-9EA6-DF929625EA0E}">
        <p15:presenceInfo xmlns:p15="http://schemas.microsoft.com/office/powerpoint/2012/main" userId="e151297910c5ed6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60F2"/>
    <a:srgbClr val="D9CDFF"/>
    <a:srgbClr val="F0DADA"/>
    <a:srgbClr val="1C08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1" autoAdjust="0"/>
    <p:restoredTop sz="87597" autoAdjust="0"/>
  </p:normalViewPr>
  <p:slideViewPr>
    <p:cSldViewPr snapToGrid="0">
      <p:cViewPr varScale="1">
        <p:scale>
          <a:sx n="75" d="100"/>
          <a:sy n="75" d="100"/>
        </p:scale>
        <p:origin x="97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138574-9F24-4362-88F5-246FAC4F94E8}" type="datetimeFigureOut">
              <a:rPr lang="en-US" smtClean="0"/>
              <a:t>2/24/2023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E96EEE-3CF7-403A-BAD2-3E6D8C93D5C4}" type="slidenum">
              <a:rPr lang="en-US" smtClean="0"/>
              <a:t>‹#›</a:t>
            </a:fld>
            <a:endParaRPr lang="en-US"/>
          </a:p>
        </p:txBody>
      </p:sp>
    </p:spTree>
    <p:extLst>
      <p:ext uri="{BB962C8B-B14F-4D97-AF65-F5344CB8AC3E}">
        <p14:creationId xmlns:p14="http://schemas.microsoft.com/office/powerpoint/2010/main" val="1481825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sz="1200" b="1" dirty="0"/>
              <a:t>Families, Education, Preschool, and Promise Levy </a:t>
            </a:r>
            <a:r>
              <a:rPr lang="en-US" sz="1100" i="1" dirty="0">
                <a:solidFill>
                  <a:srgbClr val="8360F2"/>
                </a:solidFill>
              </a:rPr>
              <a:t>(Seattle, WA, 2018)</a:t>
            </a:r>
          </a:p>
          <a:p>
            <a:endParaRPr lang="en-US" dirty="0"/>
          </a:p>
        </p:txBody>
      </p:sp>
      <p:sp>
        <p:nvSpPr>
          <p:cNvPr id="4" name="Slide Number Placeholder 3"/>
          <p:cNvSpPr>
            <a:spLocks noGrp="1"/>
          </p:cNvSpPr>
          <p:nvPr>
            <p:ph type="sldNum" sz="quarter" idx="5"/>
          </p:nvPr>
        </p:nvSpPr>
        <p:spPr/>
        <p:txBody>
          <a:bodyPr/>
          <a:lstStyle/>
          <a:p>
            <a:fld id="{E8E96EEE-3CF7-403A-BAD2-3E6D8C93D5C4}" type="slidenum">
              <a:rPr lang="en-US" smtClean="0"/>
              <a:t>3</a:t>
            </a:fld>
            <a:endParaRPr lang="en-US"/>
          </a:p>
        </p:txBody>
      </p:sp>
    </p:spTree>
    <p:extLst>
      <p:ext uri="{BB962C8B-B14F-4D97-AF65-F5344CB8AC3E}">
        <p14:creationId xmlns:p14="http://schemas.microsoft.com/office/powerpoint/2010/main" val="692823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Put in as many strategies as possible to protect the integrity of the fund and the funding process, but preserve some flexibility for future funding administrators to meet need in new ways.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You might explicitly state in your goals or in the rationale for the measure, why a separate measure is needed, or how these services will work collaboratively with schools and supplement what schools provide, and lead to success in school.</a:t>
            </a:r>
          </a:p>
          <a:p>
            <a:endParaRPr lang="en-US" dirty="0"/>
          </a:p>
          <a:p>
            <a:r>
              <a:rPr lang="en-US" dirty="0"/>
              <a:t>4.</a:t>
            </a:r>
          </a:p>
        </p:txBody>
      </p:sp>
      <p:sp>
        <p:nvSpPr>
          <p:cNvPr id="4" name="Slide Number Placeholder 3"/>
          <p:cNvSpPr>
            <a:spLocks noGrp="1"/>
          </p:cNvSpPr>
          <p:nvPr>
            <p:ph type="sldNum" sz="quarter" idx="5"/>
          </p:nvPr>
        </p:nvSpPr>
        <p:spPr/>
        <p:txBody>
          <a:bodyPr/>
          <a:lstStyle/>
          <a:p>
            <a:fld id="{E8E96EEE-3CF7-403A-BAD2-3E6D8C93D5C4}" type="slidenum">
              <a:rPr lang="en-US" smtClean="0"/>
              <a:t>15</a:t>
            </a:fld>
            <a:endParaRPr lang="en-US"/>
          </a:p>
        </p:txBody>
      </p:sp>
    </p:spTree>
    <p:extLst>
      <p:ext uri="{BB962C8B-B14F-4D97-AF65-F5344CB8AC3E}">
        <p14:creationId xmlns:p14="http://schemas.microsoft.com/office/powerpoint/2010/main" val="3271693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GREAT: ALAMEDA COUNTY CHILDCARE AND EARLY EDUCATION MEASURE</a:t>
            </a:r>
            <a:r>
              <a:rPr lang="en-US" dirty="0"/>
              <a:t>-  To expand access to childcare and preschool for low- and middle-income families; help homeless and at-risk children, including help preventing child abuse and neglect; attract and retain quality childcare workers; and add spaces for childcare at locations throughout the county, shall the County of Alameda enact a 30-year ½% sales tax providing approximately 140 million dollars annually with citizens’ oversight, public disclosure of spending, and mandatory annual audits?  </a:t>
            </a:r>
            <a:r>
              <a:rPr lang="en-US" b="1" dirty="0"/>
              <a:t>65% VOTED YES</a:t>
            </a:r>
            <a:endParaRPr lang="en-US" dirty="0"/>
          </a:p>
          <a:p>
            <a:r>
              <a:rPr lang="en-US" b="1" dirty="0"/>
              <a:t>OK: CITY OF RICHMOND CHILDREN AND YOUTH FUND MEASURE</a:t>
            </a:r>
            <a:r>
              <a:rPr lang="en-US" dirty="0"/>
              <a:t> - Shall the Charter of the City of Richmond be amended to provide that a portion of general fund money shall be set aside for funding youth programs and services? </a:t>
            </a:r>
            <a:r>
              <a:rPr lang="en-US" b="1" dirty="0"/>
              <a:t>76% VOTED YES</a:t>
            </a:r>
            <a:endParaRPr lang="en-US" dirty="0"/>
          </a:p>
          <a:p>
            <a:r>
              <a:rPr lang="en-US" b="1" dirty="0"/>
              <a:t> WEAK</a:t>
            </a:r>
            <a:r>
              <a:rPr lang="en-US" dirty="0"/>
              <a:t>: </a:t>
            </a:r>
            <a:r>
              <a:rPr lang="en-US" b="1" dirty="0"/>
              <a:t>SAN FRANCISCO CHILDCARE MEASURE</a:t>
            </a:r>
            <a:r>
              <a:rPr lang="en-US" dirty="0"/>
              <a:t> - Shall the City impose a new gross receipts tax of 1% on revenues a business receives from leasing warehouse space in San Francisco, and 3.5% on revenues a business receives from leasing some commercial spaces in San Francisco, to fund quality early care and education for young children and for other public purposes? </a:t>
            </a:r>
            <a:r>
              <a:rPr lang="en-US" b="1" dirty="0"/>
              <a:t>50% VOTED YES</a:t>
            </a:r>
            <a:endParaRPr lang="en-US" dirty="0"/>
          </a:p>
          <a:p>
            <a:r>
              <a:rPr lang="en-US" b="1" dirty="0"/>
              <a:t>GREAT STRUCTURE: CITY OF MERCED MARIIJAUNA TAX MEASURE</a:t>
            </a:r>
            <a:r>
              <a:rPr lang="en-US" dirty="0"/>
              <a:t> - Generating approximately $1,000,000 annually locally to fund Merced Police, Fire, Parks, Recreation services such as 911 emergency response; neighborhood-based policing; fire/gang prevention services; skilled police officers and firefighters; and safe, clean parks; shall the City of Merced adopt an ordinance authorizing an annual commercial cannabis business tax of up to: $25 per square foot of cultivation space, or 10% of gross receipts until ended by voters, with independent citizens oversight?   </a:t>
            </a:r>
            <a:r>
              <a:rPr lang="en-US" b="1" dirty="0"/>
              <a:t>78% VOTES YES</a:t>
            </a:r>
            <a:endParaRPr lang="en-US" dirty="0"/>
          </a:p>
          <a:p>
            <a:endParaRPr lang="en-US" dirty="0"/>
          </a:p>
        </p:txBody>
      </p:sp>
      <p:sp>
        <p:nvSpPr>
          <p:cNvPr id="4" name="Slide Number Placeholder 3"/>
          <p:cNvSpPr>
            <a:spLocks noGrp="1"/>
          </p:cNvSpPr>
          <p:nvPr>
            <p:ph type="sldNum" sz="quarter" idx="5"/>
          </p:nvPr>
        </p:nvSpPr>
        <p:spPr/>
        <p:txBody>
          <a:bodyPr/>
          <a:lstStyle/>
          <a:p>
            <a:fld id="{E8E96EEE-3CF7-403A-BAD2-3E6D8C93D5C4}" type="slidenum">
              <a:rPr lang="en-US" smtClean="0"/>
              <a:t>16</a:t>
            </a:fld>
            <a:endParaRPr lang="en-US"/>
          </a:p>
        </p:txBody>
      </p:sp>
    </p:spTree>
    <p:extLst>
      <p:ext uri="{BB962C8B-B14F-4D97-AF65-F5344CB8AC3E}">
        <p14:creationId xmlns:p14="http://schemas.microsoft.com/office/powerpoint/2010/main" val="216308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D0296-16BF-434E-BBCA-1A655837A4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BBE826-9779-4615-8D8C-D4F5DA253C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B59469-AD77-45C4-974B-2CD310902490}"/>
              </a:ext>
            </a:extLst>
          </p:cNvPr>
          <p:cNvSpPr>
            <a:spLocks noGrp="1"/>
          </p:cNvSpPr>
          <p:nvPr>
            <p:ph type="dt" sz="half" idx="10"/>
          </p:nvPr>
        </p:nvSpPr>
        <p:spPr/>
        <p:txBody>
          <a:bodyPr/>
          <a:lstStyle/>
          <a:p>
            <a:fld id="{5CF7A408-C0B2-4B4A-9CCE-49A89690CFBA}" type="datetimeFigureOut">
              <a:rPr lang="en-US" smtClean="0"/>
              <a:t>2/24/2023</a:t>
            </a:fld>
            <a:endParaRPr lang="en-US"/>
          </a:p>
        </p:txBody>
      </p:sp>
      <p:sp>
        <p:nvSpPr>
          <p:cNvPr id="5" name="Footer Placeholder 4">
            <a:extLst>
              <a:ext uri="{FF2B5EF4-FFF2-40B4-BE49-F238E27FC236}">
                <a16:creationId xmlns:a16="http://schemas.microsoft.com/office/drawing/2014/main" id="{D8574FCC-5D84-4C51-81B9-E2C97D90BE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8FEF5A-52ED-4D86-8A24-82A8DF748925}"/>
              </a:ext>
            </a:extLst>
          </p:cNvPr>
          <p:cNvSpPr>
            <a:spLocks noGrp="1"/>
          </p:cNvSpPr>
          <p:nvPr>
            <p:ph type="sldNum" sz="quarter" idx="12"/>
          </p:nvPr>
        </p:nvSpPr>
        <p:spPr/>
        <p:txBody>
          <a:bodyPr/>
          <a:lstStyle/>
          <a:p>
            <a:fld id="{FEB214C6-EC7A-44BF-A9CB-7D628AA005E3}" type="slidenum">
              <a:rPr lang="en-US" smtClean="0"/>
              <a:t>‹#›</a:t>
            </a:fld>
            <a:endParaRPr lang="en-US"/>
          </a:p>
        </p:txBody>
      </p:sp>
    </p:spTree>
    <p:extLst>
      <p:ext uri="{BB962C8B-B14F-4D97-AF65-F5344CB8AC3E}">
        <p14:creationId xmlns:p14="http://schemas.microsoft.com/office/powerpoint/2010/main" val="588635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19337-EA0F-47A1-A02B-D08CE85396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B90BDC-C530-42F4-B1B5-25825994FCC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30C86A-BBAD-4D24-8579-C2EED4F575B6}"/>
              </a:ext>
            </a:extLst>
          </p:cNvPr>
          <p:cNvSpPr>
            <a:spLocks noGrp="1"/>
          </p:cNvSpPr>
          <p:nvPr>
            <p:ph type="dt" sz="half" idx="10"/>
          </p:nvPr>
        </p:nvSpPr>
        <p:spPr/>
        <p:txBody>
          <a:bodyPr/>
          <a:lstStyle/>
          <a:p>
            <a:fld id="{5CF7A408-C0B2-4B4A-9CCE-49A89690CFBA}" type="datetimeFigureOut">
              <a:rPr lang="en-US" smtClean="0"/>
              <a:t>2/24/2023</a:t>
            </a:fld>
            <a:endParaRPr lang="en-US"/>
          </a:p>
        </p:txBody>
      </p:sp>
      <p:sp>
        <p:nvSpPr>
          <p:cNvPr id="5" name="Footer Placeholder 4">
            <a:extLst>
              <a:ext uri="{FF2B5EF4-FFF2-40B4-BE49-F238E27FC236}">
                <a16:creationId xmlns:a16="http://schemas.microsoft.com/office/drawing/2014/main" id="{9DEB45F6-9848-4C22-B0FE-6BD0D4703B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3F226B-4830-43C0-9D12-90285BDF322A}"/>
              </a:ext>
            </a:extLst>
          </p:cNvPr>
          <p:cNvSpPr>
            <a:spLocks noGrp="1"/>
          </p:cNvSpPr>
          <p:nvPr>
            <p:ph type="sldNum" sz="quarter" idx="12"/>
          </p:nvPr>
        </p:nvSpPr>
        <p:spPr/>
        <p:txBody>
          <a:bodyPr/>
          <a:lstStyle/>
          <a:p>
            <a:fld id="{FEB214C6-EC7A-44BF-A9CB-7D628AA005E3}" type="slidenum">
              <a:rPr lang="en-US" smtClean="0"/>
              <a:t>‹#›</a:t>
            </a:fld>
            <a:endParaRPr lang="en-US"/>
          </a:p>
        </p:txBody>
      </p:sp>
    </p:spTree>
    <p:extLst>
      <p:ext uri="{BB962C8B-B14F-4D97-AF65-F5344CB8AC3E}">
        <p14:creationId xmlns:p14="http://schemas.microsoft.com/office/powerpoint/2010/main" val="1195763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63BB20-2C67-4AF7-93C5-86E31ED286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AA61B8-04A2-42DE-8EC7-ACEFF6B5F2C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8EF121-251F-4C3F-8FC7-3F0D54B23D4C}"/>
              </a:ext>
            </a:extLst>
          </p:cNvPr>
          <p:cNvSpPr>
            <a:spLocks noGrp="1"/>
          </p:cNvSpPr>
          <p:nvPr>
            <p:ph type="dt" sz="half" idx="10"/>
          </p:nvPr>
        </p:nvSpPr>
        <p:spPr/>
        <p:txBody>
          <a:bodyPr/>
          <a:lstStyle/>
          <a:p>
            <a:fld id="{5CF7A408-C0B2-4B4A-9CCE-49A89690CFBA}" type="datetimeFigureOut">
              <a:rPr lang="en-US" smtClean="0"/>
              <a:t>2/24/2023</a:t>
            </a:fld>
            <a:endParaRPr lang="en-US"/>
          </a:p>
        </p:txBody>
      </p:sp>
      <p:sp>
        <p:nvSpPr>
          <p:cNvPr id="5" name="Footer Placeholder 4">
            <a:extLst>
              <a:ext uri="{FF2B5EF4-FFF2-40B4-BE49-F238E27FC236}">
                <a16:creationId xmlns:a16="http://schemas.microsoft.com/office/drawing/2014/main" id="{3B4C1AE8-84B9-46DE-8863-9AE09B1ECF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A4CAB-3219-492F-ACE3-44715F1F33AA}"/>
              </a:ext>
            </a:extLst>
          </p:cNvPr>
          <p:cNvSpPr>
            <a:spLocks noGrp="1"/>
          </p:cNvSpPr>
          <p:nvPr>
            <p:ph type="sldNum" sz="quarter" idx="12"/>
          </p:nvPr>
        </p:nvSpPr>
        <p:spPr/>
        <p:txBody>
          <a:bodyPr/>
          <a:lstStyle/>
          <a:p>
            <a:fld id="{FEB214C6-EC7A-44BF-A9CB-7D628AA005E3}" type="slidenum">
              <a:rPr lang="en-US" smtClean="0"/>
              <a:t>‹#›</a:t>
            </a:fld>
            <a:endParaRPr lang="en-US"/>
          </a:p>
        </p:txBody>
      </p:sp>
    </p:spTree>
    <p:extLst>
      <p:ext uri="{BB962C8B-B14F-4D97-AF65-F5344CB8AC3E}">
        <p14:creationId xmlns:p14="http://schemas.microsoft.com/office/powerpoint/2010/main" val="3290143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CB098-3589-4650-B8CE-CCD2581ABAA0}"/>
              </a:ext>
            </a:extLst>
          </p:cNvPr>
          <p:cNvSpPr>
            <a:spLocks noGrp="1"/>
          </p:cNvSpPr>
          <p:nvPr>
            <p:ph type="title"/>
          </p:nvPr>
        </p:nvSpPr>
        <p:spPr>
          <a:xfrm>
            <a:off x="1232558" y="730785"/>
            <a:ext cx="6218109" cy="1613831"/>
          </a:xfrm>
        </p:spPr>
        <p:txBody>
          <a:bodyPr>
            <a:noAutofit/>
          </a:bodyPr>
          <a:lstStyle>
            <a:lvl1pPr>
              <a:defRPr sz="4400">
                <a:latin typeface="Arial Black" panose="020B0A040201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D4D0481-4E94-48D7-B333-777EF68BD826}"/>
              </a:ext>
            </a:extLst>
          </p:cNvPr>
          <p:cNvSpPr>
            <a:spLocks noGrp="1"/>
          </p:cNvSpPr>
          <p:nvPr>
            <p:ph idx="1"/>
          </p:nvPr>
        </p:nvSpPr>
        <p:spPr>
          <a:xfrm>
            <a:off x="905932" y="2344617"/>
            <a:ext cx="4723982" cy="383234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Content Placeholder 4" descr="Key">
            <a:extLst>
              <a:ext uri="{FF2B5EF4-FFF2-40B4-BE49-F238E27FC236}">
                <a16:creationId xmlns:a16="http://schemas.microsoft.com/office/drawing/2014/main" id="{8AE3CB74-84CF-4687-A3CC-C58B02869CF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flipV="1">
            <a:off x="349050" y="898402"/>
            <a:ext cx="1108230" cy="1108230"/>
          </a:xfrm>
          <a:prstGeom prst="rect">
            <a:avLst/>
          </a:prstGeom>
        </p:spPr>
      </p:pic>
    </p:spTree>
    <p:extLst>
      <p:ext uri="{BB962C8B-B14F-4D97-AF65-F5344CB8AC3E}">
        <p14:creationId xmlns:p14="http://schemas.microsoft.com/office/powerpoint/2010/main" val="3457146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B2C2A-A7D2-4FC2-B9DE-846434678E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FB1A4C-E5BF-4CC5-9D3F-A57E00BA62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374CB82-FF6F-40EC-AC6E-0F6D7862F7C7}"/>
              </a:ext>
            </a:extLst>
          </p:cNvPr>
          <p:cNvSpPr>
            <a:spLocks noGrp="1"/>
          </p:cNvSpPr>
          <p:nvPr>
            <p:ph type="dt" sz="half" idx="10"/>
          </p:nvPr>
        </p:nvSpPr>
        <p:spPr/>
        <p:txBody>
          <a:bodyPr/>
          <a:lstStyle/>
          <a:p>
            <a:fld id="{5CF7A408-C0B2-4B4A-9CCE-49A89690CFBA}" type="datetimeFigureOut">
              <a:rPr lang="en-US" smtClean="0"/>
              <a:t>2/24/2023</a:t>
            </a:fld>
            <a:endParaRPr lang="en-US"/>
          </a:p>
        </p:txBody>
      </p:sp>
      <p:sp>
        <p:nvSpPr>
          <p:cNvPr id="5" name="Footer Placeholder 4">
            <a:extLst>
              <a:ext uri="{FF2B5EF4-FFF2-40B4-BE49-F238E27FC236}">
                <a16:creationId xmlns:a16="http://schemas.microsoft.com/office/drawing/2014/main" id="{6F147B8A-9949-44DC-B7B9-A89A628BEA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1CAE95-F2A0-4B00-B9BB-63DC3DEBEE48}"/>
              </a:ext>
            </a:extLst>
          </p:cNvPr>
          <p:cNvSpPr>
            <a:spLocks noGrp="1"/>
          </p:cNvSpPr>
          <p:nvPr>
            <p:ph type="sldNum" sz="quarter" idx="12"/>
          </p:nvPr>
        </p:nvSpPr>
        <p:spPr/>
        <p:txBody>
          <a:bodyPr/>
          <a:lstStyle/>
          <a:p>
            <a:fld id="{FEB214C6-EC7A-44BF-A9CB-7D628AA005E3}" type="slidenum">
              <a:rPr lang="en-US" smtClean="0"/>
              <a:t>‹#›</a:t>
            </a:fld>
            <a:endParaRPr lang="en-US"/>
          </a:p>
        </p:txBody>
      </p:sp>
    </p:spTree>
    <p:extLst>
      <p:ext uri="{BB962C8B-B14F-4D97-AF65-F5344CB8AC3E}">
        <p14:creationId xmlns:p14="http://schemas.microsoft.com/office/powerpoint/2010/main" val="2745895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8333D-AAB7-482C-BCDA-5AB5887648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C457CD-3C53-4F43-A23D-74A81A1E946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CAA438-B890-45D0-AF1D-FA380AB645C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0CE7A4-A152-4F2C-A029-277E44CB9875}"/>
              </a:ext>
            </a:extLst>
          </p:cNvPr>
          <p:cNvSpPr>
            <a:spLocks noGrp="1"/>
          </p:cNvSpPr>
          <p:nvPr>
            <p:ph type="dt" sz="half" idx="10"/>
          </p:nvPr>
        </p:nvSpPr>
        <p:spPr/>
        <p:txBody>
          <a:bodyPr/>
          <a:lstStyle/>
          <a:p>
            <a:fld id="{5CF7A408-C0B2-4B4A-9CCE-49A89690CFBA}" type="datetimeFigureOut">
              <a:rPr lang="en-US" smtClean="0"/>
              <a:t>2/24/2023</a:t>
            </a:fld>
            <a:endParaRPr lang="en-US"/>
          </a:p>
        </p:txBody>
      </p:sp>
      <p:sp>
        <p:nvSpPr>
          <p:cNvPr id="6" name="Footer Placeholder 5">
            <a:extLst>
              <a:ext uri="{FF2B5EF4-FFF2-40B4-BE49-F238E27FC236}">
                <a16:creationId xmlns:a16="http://schemas.microsoft.com/office/drawing/2014/main" id="{D279C8A9-F11D-4130-99E3-1776BDE117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958CEE-1E71-487F-BD4D-E76476F18E0B}"/>
              </a:ext>
            </a:extLst>
          </p:cNvPr>
          <p:cNvSpPr>
            <a:spLocks noGrp="1"/>
          </p:cNvSpPr>
          <p:nvPr>
            <p:ph type="sldNum" sz="quarter" idx="12"/>
          </p:nvPr>
        </p:nvSpPr>
        <p:spPr/>
        <p:txBody>
          <a:bodyPr/>
          <a:lstStyle/>
          <a:p>
            <a:fld id="{FEB214C6-EC7A-44BF-A9CB-7D628AA005E3}" type="slidenum">
              <a:rPr lang="en-US" smtClean="0"/>
              <a:t>‹#›</a:t>
            </a:fld>
            <a:endParaRPr lang="en-US"/>
          </a:p>
        </p:txBody>
      </p:sp>
    </p:spTree>
    <p:extLst>
      <p:ext uri="{BB962C8B-B14F-4D97-AF65-F5344CB8AC3E}">
        <p14:creationId xmlns:p14="http://schemas.microsoft.com/office/powerpoint/2010/main" val="51819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8708C-FFD4-477A-8718-C5378C3EEC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5252E3-6239-472E-9606-99D9A01289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E0C9520-FF67-4C77-8D44-D3DDFF8401C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3EB7C8-317F-435F-A5B5-FDE24745E3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41C658B-85CC-499D-A9AE-7549EA7236F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68951E-83A4-4ED5-B92A-CD4B2BC3ED4B}"/>
              </a:ext>
            </a:extLst>
          </p:cNvPr>
          <p:cNvSpPr>
            <a:spLocks noGrp="1"/>
          </p:cNvSpPr>
          <p:nvPr>
            <p:ph type="dt" sz="half" idx="10"/>
          </p:nvPr>
        </p:nvSpPr>
        <p:spPr/>
        <p:txBody>
          <a:bodyPr/>
          <a:lstStyle/>
          <a:p>
            <a:fld id="{5CF7A408-C0B2-4B4A-9CCE-49A89690CFBA}" type="datetimeFigureOut">
              <a:rPr lang="en-US" smtClean="0"/>
              <a:t>2/24/2023</a:t>
            </a:fld>
            <a:endParaRPr lang="en-US"/>
          </a:p>
        </p:txBody>
      </p:sp>
      <p:sp>
        <p:nvSpPr>
          <p:cNvPr id="8" name="Footer Placeholder 7">
            <a:extLst>
              <a:ext uri="{FF2B5EF4-FFF2-40B4-BE49-F238E27FC236}">
                <a16:creationId xmlns:a16="http://schemas.microsoft.com/office/drawing/2014/main" id="{2447A06A-2099-471C-9DD9-1BBBBA904B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A6144A-0245-47B4-BDEA-EC63AE3DC75A}"/>
              </a:ext>
            </a:extLst>
          </p:cNvPr>
          <p:cNvSpPr>
            <a:spLocks noGrp="1"/>
          </p:cNvSpPr>
          <p:nvPr>
            <p:ph type="sldNum" sz="quarter" idx="12"/>
          </p:nvPr>
        </p:nvSpPr>
        <p:spPr/>
        <p:txBody>
          <a:bodyPr/>
          <a:lstStyle/>
          <a:p>
            <a:fld id="{FEB214C6-EC7A-44BF-A9CB-7D628AA005E3}" type="slidenum">
              <a:rPr lang="en-US" smtClean="0"/>
              <a:t>‹#›</a:t>
            </a:fld>
            <a:endParaRPr lang="en-US"/>
          </a:p>
        </p:txBody>
      </p:sp>
    </p:spTree>
    <p:extLst>
      <p:ext uri="{BB962C8B-B14F-4D97-AF65-F5344CB8AC3E}">
        <p14:creationId xmlns:p14="http://schemas.microsoft.com/office/powerpoint/2010/main" val="154019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883F5-B600-4112-AAC3-861808C67E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7E16B2-FC83-4AF9-927A-A539CB0DE1C3}"/>
              </a:ext>
            </a:extLst>
          </p:cNvPr>
          <p:cNvSpPr>
            <a:spLocks noGrp="1"/>
          </p:cNvSpPr>
          <p:nvPr>
            <p:ph type="dt" sz="half" idx="10"/>
          </p:nvPr>
        </p:nvSpPr>
        <p:spPr/>
        <p:txBody>
          <a:bodyPr/>
          <a:lstStyle/>
          <a:p>
            <a:fld id="{5CF7A408-C0B2-4B4A-9CCE-49A89690CFBA}" type="datetimeFigureOut">
              <a:rPr lang="en-US" smtClean="0"/>
              <a:t>2/24/2023</a:t>
            </a:fld>
            <a:endParaRPr lang="en-US"/>
          </a:p>
        </p:txBody>
      </p:sp>
      <p:sp>
        <p:nvSpPr>
          <p:cNvPr id="4" name="Footer Placeholder 3">
            <a:extLst>
              <a:ext uri="{FF2B5EF4-FFF2-40B4-BE49-F238E27FC236}">
                <a16:creationId xmlns:a16="http://schemas.microsoft.com/office/drawing/2014/main" id="{CC278554-A9EF-4A0E-B680-B2CD6D2E08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A40AD5-645F-4594-BF31-028ED36D8542}"/>
              </a:ext>
            </a:extLst>
          </p:cNvPr>
          <p:cNvSpPr>
            <a:spLocks noGrp="1"/>
          </p:cNvSpPr>
          <p:nvPr>
            <p:ph type="sldNum" sz="quarter" idx="12"/>
          </p:nvPr>
        </p:nvSpPr>
        <p:spPr/>
        <p:txBody>
          <a:bodyPr/>
          <a:lstStyle/>
          <a:p>
            <a:fld id="{FEB214C6-EC7A-44BF-A9CB-7D628AA005E3}" type="slidenum">
              <a:rPr lang="en-US" smtClean="0"/>
              <a:t>‹#›</a:t>
            </a:fld>
            <a:endParaRPr lang="en-US"/>
          </a:p>
        </p:txBody>
      </p:sp>
    </p:spTree>
    <p:extLst>
      <p:ext uri="{BB962C8B-B14F-4D97-AF65-F5344CB8AC3E}">
        <p14:creationId xmlns:p14="http://schemas.microsoft.com/office/powerpoint/2010/main" val="1954261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27D533-F32A-4317-B25B-B60B7F0CE97B}"/>
              </a:ext>
            </a:extLst>
          </p:cNvPr>
          <p:cNvSpPr>
            <a:spLocks noGrp="1"/>
          </p:cNvSpPr>
          <p:nvPr>
            <p:ph type="dt" sz="half" idx="10"/>
          </p:nvPr>
        </p:nvSpPr>
        <p:spPr/>
        <p:txBody>
          <a:bodyPr/>
          <a:lstStyle/>
          <a:p>
            <a:fld id="{5CF7A408-C0B2-4B4A-9CCE-49A89690CFBA}" type="datetimeFigureOut">
              <a:rPr lang="en-US" smtClean="0"/>
              <a:t>2/24/2023</a:t>
            </a:fld>
            <a:endParaRPr lang="en-US"/>
          </a:p>
        </p:txBody>
      </p:sp>
      <p:sp>
        <p:nvSpPr>
          <p:cNvPr id="3" name="Footer Placeholder 2">
            <a:extLst>
              <a:ext uri="{FF2B5EF4-FFF2-40B4-BE49-F238E27FC236}">
                <a16:creationId xmlns:a16="http://schemas.microsoft.com/office/drawing/2014/main" id="{FEE4E0C9-5C13-4A10-A1BA-115BEBC186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587C54-B98A-427F-8000-DB87A16C1E6F}"/>
              </a:ext>
            </a:extLst>
          </p:cNvPr>
          <p:cNvSpPr>
            <a:spLocks noGrp="1"/>
          </p:cNvSpPr>
          <p:nvPr>
            <p:ph type="sldNum" sz="quarter" idx="12"/>
          </p:nvPr>
        </p:nvSpPr>
        <p:spPr/>
        <p:txBody>
          <a:bodyPr/>
          <a:lstStyle/>
          <a:p>
            <a:fld id="{FEB214C6-EC7A-44BF-A9CB-7D628AA005E3}" type="slidenum">
              <a:rPr lang="en-US" smtClean="0"/>
              <a:t>‹#›</a:t>
            </a:fld>
            <a:endParaRPr lang="en-US"/>
          </a:p>
        </p:txBody>
      </p:sp>
    </p:spTree>
    <p:extLst>
      <p:ext uri="{BB962C8B-B14F-4D97-AF65-F5344CB8AC3E}">
        <p14:creationId xmlns:p14="http://schemas.microsoft.com/office/powerpoint/2010/main" val="2569843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9F939-DE0C-4F91-B1F5-6D6901F7E3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48304B-F8F7-435E-BFFE-DF90C5121C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AB996C-83A9-4115-A061-59D5FF38FA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23503A-8C3E-47B0-9164-6473B76744DB}"/>
              </a:ext>
            </a:extLst>
          </p:cNvPr>
          <p:cNvSpPr>
            <a:spLocks noGrp="1"/>
          </p:cNvSpPr>
          <p:nvPr>
            <p:ph type="dt" sz="half" idx="10"/>
          </p:nvPr>
        </p:nvSpPr>
        <p:spPr/>
        <p:txBody>
          <a:bodyPr/>
          <a:lstStyle/>
          <a:p>
            <a:fld id="{5CF7A408-C0B2-4B4A-9CCE-49A89690CFBA}" type="datetimeFigureOut">
              <a:rPr lang="en-US" smtClean="0"/>
              <a:t>2/24/2023</a:t>
            </a:fld>
            <a:endParaRPr lang="en-US"/>
          </a:p>
        </p:txBody>
      </p:sp>
      <p:sp>
        <p:nvSpPr>
          <p:cNvPr id="6" name="Footer Placeholder 5">
            <a:extLst>
              <a:ext uri="{FF2B5EF4-FFF2-40B4-BE49-F238E27FC236}">
                <a16:creationId xmlns:a16="http://schemas.microsoft.com/office/drawing/2014/main" id="{2869A1B3-2963-470B-AB39-949D6534A4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716DFC-8C41-4245-B5CA-D905C990B82C}"/>
              </a:ext>
            </a:extLst>
          </p:cNvPr>
          <p:cNvSpPr>
            <a:spLocks noGrp="1"/>
          </p:cNvSpPr>
          <p:nvPr>
            <p:ph type="sldNum" sz="quarter" idx="12"/>
          </p:nvPr>
        </p:nvSpPr>
        <p:spPr/>
        <p:txBody>
          <a:bodyPr/>
          <a:lstStyle/>
          <a:p>
            <a:fld id="{FEB214C6-EC7A-44BF-A9CB-7D628AA005E3}" type="slidenum">
              <a:rPr lang="en-US" smtClean="0"/>
              <a:t>‹#›</a:t>
            </a:fld>
            <a:endParaRPr lang="en-US"/>
          </a:p>
        </p:txBody>
      </p:sp>
    </p:spTree>
    <p:extLst>
      <p:ext uri="{BB962C8B-B14F-4D97-AF65-F5344CB8AC3E}">
        <p14:creationId xmlns:p14="http://schemas.microsoft.com/office/powerpoint/2010/main" val="2937389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07CD-4071-4233-9077-3758464AC2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42C55B-C68C-4EC3-8D77-7E8DB9202F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D891F9-A76D-4AF2-81A1-D95D948EC0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0B5ACA-9506-4414-A165-0E37680043E8}"/>
              </a:ext>
            </a:extLst>
          </p:cNvPr>
          <p:cNvSpPr>
            <a:spLocks noGrp="1"/>
          </p:cNvSpPr>
          <p:nvPr>
            <p:ph type="dt" sz="half" idx="10"/>
          </p:nvPr>
        </p:nvSpPr>
        <p:spPr/>
        <p:txBody>
          <a:bodyPr/>
          <a:lstStyle/>
          <a:p>
            <a:fld id="{5CF7A408-C0B2-4B4A-9CCE-49A89690CFBA}" type="datetimeFigureOut">
              <a:rPr lang="en-US" smtClean="0"/>
              <a:t>2/24/2023</a:t>
            </a:fld>
            <a:endParaRPr lang="en-US"/>
          </a:p>
        </p:txBody>
      </p:sp>
      <p:sp>
        <p:nvSpPr>
          <p:cNvPr id="6" name="Footer Placeholder 5">
            <a:extLst>
              <a:ext uri="{FF2B5EF4-FFF2-40B4-BE49-F238E27FC236}">
                <a16:creationId xmlns:a16="http://schemas.microsoft.com/office/drawing/2014/main" id="{E78C80B3-CECA-4DEA-A2ED-E0E26D163D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DC256C-9798-4E17-8D07-FB11D215E293}"/>
              </a:ext>
            </a:extLst>
          </p:cNvPr>
          <p:cNvSpPr>
            <a:spLocks noGrp="1"/>
          </p:cNvSpPr>
          <p:nvPr>
            <p:ph type="sldNum" sz="quarter" idx="12"/>
          </p:nvPr>
        </p:nvSpPr>
        <p:spPr/>
        <p:txBody>
          <a:bodyPr/>
          <a:lstStyle/>
          <a:p>
            <a:fld id="{FEB214C6-EC7A-44BF-A9CB-7D628AA005E3}" type="slidenum">
              <a:rPr lang="en-US" smtClean="0"/>
              <a:t>‹#›</a:t>
            </a:fld>
            <a:endParaRPr lang="en-US"/>
          </a:p>
        </p:txBody>
      </p:sp>
    </p:spTree>
    <p:extLst>
      <p:ext uri="{BB962C8B-B14F-4D97-AF65-F5344CB8AC3E}">
        <p14:creationId xmlns:p14="http://schemas.microsoft.com/office/powerpoint/2010/main" val="467976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AB3871-05EC-4CED-BBF5-5102F3EB21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052977-A31F-47C5-8BDF-04ED0CA196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7BC399-3A43-4470-9858-9B67215825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F7A408-C0B2-4B4A-9CCE-49A89690CFBA}" type="datetimeFigureOut">
              <a:rPr lang="en-US" smtClean="0"/>
              <a:t>2/24/2023</a:t>
            </a:fld>
            <a:endParaRPr lang="en-US"/>
          </a:p>
        </p:txBody>
      </p:sp>
      <p:sp>
        <p:nvSpPr>
          <p:cNvPr id="5" name="Footer Placeholder 4">
            <a:extLst>
              <a:ext uri="{FF2B5EF4-FFF2-40B4-BE49-F238E27FC236}">
                <a16:creationId xmlns:a16="http://schemas.microsoft.com/office/drawing/2014/main" id="{4EA0828E-601A-4EC8-8DD3-CA07EC0593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26448D-7DFE-4773-9AEF-D2057A7F0B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214C6-EC7A-44BF-A9CB-7D628AA005E3}" type="slidenum">
              <a:rPr lang="en-US" smtClean="0"/>
              <a:t>‹#›</a:t>
            </a:fld>
            <a:endParaRPr lang="en-US"/>
          </a:p>
        </p:txBody>
      </p:sp>
    </p:spTree>
    <p:extLst>
      <p:ext uri="{BB962C8B-B14F-4D97-AF65-F5344CB8AC3E}">
        <p14:creationId xmlns:p14="http://schemas.microsoft.com/office/powerpoint/2010/main" val="1831097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rive.google.com/drive/folders/1ah67nuiwNU3WgjR-TaIPoCcnCVQz0GA2?usp=sharing" TargetMode="External"/><Relationship Id="rId2" Type="http://schemas.openxmlformats.org/officeDocument/2006/relationships/hyperlink" Target="https://drive.google.com/drive/folders/1gZ6gQeFJpUrZBVQRYerod_XJXZDY5DAm?usp=shar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3C5DB264-2CCB-4974-AAFD-EE30BA5E92DB}"/>
              </a:ext>
            </a:extLst>
          </p:cNvPr>
          <p:cNvSpPr/>
          <p:nvPr/>
        </p:nvSpPr>
        <p:spPr>
          <a:xfrm>
            <a:off x="4571999" y="0"/>
            <a:ext cx="947375" cy="6857999"/>
          </a:xfrm>
          <a:prstGeom prst="rect">
            <a:avLst/>
          </a:prstGeom>
          <a:solidFill>
            <a:srgbClr val="8360F2"/>
          </a:solidFill>
          <a:ln>
            <a:solidFill>
              <a:srgbClr val="8360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Pentagon 29">
            <a:extLst>
              <a:ext uri="{FF2B5EF4-FFF2-40B4-BE49-F238E27FC236}">
                <a16:creationId xmlns:a16="http://schemas.microsoft.com/office/drawing/2014/main" id="{C5A8E100-E301-4EB7-A7BD-D697808E5A35}"/>
              </a:ext>
            </a:extLst>
          </p:cNvPr>
          <p:cNvSpPr/>
          <p:nvPr/>
        </p:nvSpPr>
        <p:spPr>
          <a:xfrm>
            <a:off x="5868071" y="6187772"/>
            <a:ext cx="768017" cy="348917"/>
          </a:xfrm>
          <a:prstGeom prst="homePlat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Content Placeholder 4" descr="Key">
            <a:extLst>
              <a:ext uri="{FF2B5EF4-FFF2-40B4-BE49-F238E27FC236}">
                <a16:creationId xmlns:a16="http://schemas.microsoft.com/office/drawing/2014/main" id="{89FED74C-1E06-46AD-9A88-51899EC6E7F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V="1">
            <a:off x="5951212" y="6124982"/>
            <a:ext cx="470594" cy="470594"/>
          </a:xfrm>
          <a:prstGeom prst="rect">
            <a:avLst/>
          </a:prstGeom>
        </p:spPr>
      </p:pic>
      <p:sp>
        <p:nvSpPr>
          <p:cNvPr id="32" name="Arrow: Pentagon 31">
            <a:extLst>
              <a:ext uri="{FF2B5EF4-FFF2-40B4-BE49-F238E27FC236}">
                <a16:creationId xmlns:a16="http://schemas.microsoft.com/office/drawing/2014/main" id="{C59C831D-E095-42CC-A433-35780AE75D3F}"/>
              </a:ext>
            </a:extLst>
          </p:cNvPr>
          <p:cNvSpPr/>
          <p:nvPr/>
        </p:nvSpPr>
        <p:spPr>
          <a:xfrm>
            <a:off x="5862848" y="5463559"/>
            <a:ext cx="768017" cy="348917"/>
          </a:xfrm>
          <a:prstGeom prst="homePlat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Content Placeholder 4" descr="Key">
            <a:extLst>
              <a:ext uri="{FF2B5EF4-FFF2-40B4-BE49-F238E27FC236}">
                <a16:creationId xmlns:a16="http://schemas.microsoft.com/office/drawing/2014/main" id="{11C3487B-EE28-4101-9519-7FB24510138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V="1">
            <a:off x="5945989" y="5400769"/>
            <a:ext cx="470594" cy="470594"/>
          </a:xfrm>
          <a:prstGeom prst="rect">
            <a:avLst/>
          </a:prstGeom>
        </p:spPr>
      </p:pic>
      <p:sp>
        <p:nvSpPr>
          <p:cNvPr id="34" name="Arrow: Pentagon 33">
            <a:extLst>
              <a:ext uri="{FF2B5EF4-FFF2-40B4-BE49-F238E27FC236}">
                <a16:creationId xmlns:a16="http://schemas.microsoft.com/office/drawing/2014/main" id="{642EFE65-B805-459D-804B-C3E94E75EE08}"/>
              </a:ext>
            </a:extLst>
          </p:cNvPr>
          <p:cNvSpPr/>
          <p:nvPr/>
        </p:nvSpPr>
        <p:spPr>
          <a:xfrm>
            <a:off x="5862848" y="4727314"/>
            <a:ext cx="768017" cy="348917"/>
          </a:xfrm>
          <a:prstGeom prst="homePlat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Content Placeholder 4" descr="Key">
            <a:extLst>
              <a:ext uri="{FF2B5EF4-FFF2-40B4-BE49-F238E27FC236}">
                <a16:creationId xmlns:a16="http://schemas.microsoft.com/office/drawing/2014/main" id="{F1990B6B-58C8-466F-8F72-59D26948EC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V="1">
            <a:off x="5945989" y="4664524"/>
            <a:ext cx="470594" cy="470594"/>
          </a:xfrm>
          <a:prstGeom prst="rect">
            <a:avLst/>
          </a:prstGeom>
        </p:spPr>
      </p:pic>
      <p:sp>
        <p:nvSpPr>
          <p:cNvPr id="24" name="Arrow: Pentagon 23">
            <a:extLst>
              <a:ext uri="{FF2B5EF4-FFF2-40B4-BE49-F238E27FC236}">
                <a16:creationId xmlns:a16="http://schemas.microsoft.com/office/drawing/2014/main" id="{B9195DD4-2B91-4222-80C7-D4D5BEAE3E46}"/>
              </a:ext>
            </a:extLst>
          </p:cNvPr>
          <p:cNvSpPr/>
          <p:nvPr/>
        </p:nvSpPr>
        <p:spPr>
          <a:xfrm>
            <a:off x="5867039" y="4002295"/>
            <a:ext cx="768017" cy="348917"/>
          </a:xfrm>
          <a:prstGeom prst="homePlat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Content Placeholder 4" descr="Key">
            <a:extLst>
              <a:ext uri="{FF2B5EF4-FFF2-40B4-BE49-F238E27FC236}">
                <a16:creationId xmlns:a16="http://schemas.microsoft.com/office/drawing/2014/main" id="{1294F47A-C52B-49DA-BF77-D3655E66896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V="1">
            <a:off x="5950180" y="3939505"/>
            <a:ext cx="470594" cy="470594"/>
          </a:xfrm>
          <a:prstGeom prst="rect">
            <a:avLst/>
          </a:prstGeom>
        </p:spPr>
      </p:pic>
      <p:sp>
        <p:nvSpPr>
          <p:cNvPr id="26" name="Arrow: Pentagon 25">
            <a:extLst>
              <a:ext uri="{FF2B5EF4-FFF2-40B4-BE49-F238E27FC236}">
                <a16:creationId xmlns:a16="http://schemas.microsoft.com/office/drawing/2014/main" id="{8DB1FE1D-0054-464C-92AC-706B759F04AD}"/>
              </a:ext>
            </a:extLst>
          </p:cNvPr>
          <p:cNvSpPr/>
          <p:nvPr/>
        </p:nvSpPr>
        <p:spPr>
          <a:xfrm>
            <a:off x="5861816" y="3278082"/>
            <a:ext cx="768017" cy="348917"/>
          </a:xfrm>
          <a:prstGeom prst="homePlat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Content Placeholder 4" descr="Key">
            <a:extLst>
              <a:ext uri="{FF2B5EF4-FFF2-40B4-BE49-F238E27FC236}">
                <a16:creationId xmlns:a16="http://schemas.microsoft.com/office/drawing/2014/main" id="{D0D8435E-0D72-40FF-B8EE-8B66A0EC746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V="1">
            <a:off x="5944957" y="3215292"/>
            <a:ext cx="470594" cy="470594"/>
          </a:xfrm>
          <a:prstGeom prst="rect">
            <a:avLst/>
          </a:prstGeom>
        </p:spPr>
      </p:pic>
      <p:sp>
        <p:nvSpPr>
          <p:cNvPr id="28" name="Arrow: Pentagon 27">
            <a:extLst>
              <a:ext uri="{FF2B5EF4-FFF2-40B4-BE49-F238E27FC236}">
                <a16:creationId xmlns:a16="http://schemas.microsoft.com/office/drawing/2014/main" id="{EB0DA200-9591-4713-97DB-CC67CA487786}"/>
              </a:ext>
            </a:extLst>
          </p:cNvPr>
          <p:cNvSpPr/>
          <p:nvPr/>
        </p:nvSpPr>
        <p:spPr>
          <a:xfrm>
            <a:off x="5861816" y="2541837"/>
            <a:ext cx="768017" cy="348917"/>
          </a:xfrm>
          <a:prstGeom prst="homePlat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Content Placeholder 4" descr="Key">
            <a:extLst>
              <a:ext uri="{FF2B5EF4-FFF2-40B4-BE49-F238E27FC236}">
                <a16:creationId xmlns:a16="http://schemas.microsoft.com/office/drawing/2014/main" id="{F1F129B2-7A37-4D97-899A-BE97CCFB5E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V="1">
            <a:off x="5944957" y="2479047"/>
            <a:ext cx="470594" cy="470594"/>
          </a:xfrm>
          <a:prstGeom prst="rect">
            <a:avLst/>
          </a:prstGeom>
        </p:spPr>
      </p:pic>
      <p:sp>
        <p:nvSpPr>
          <p:cNvPr id="22" name="Arrow: Pentagon 21">
            <a:extLst>
              <a:ext uri="{FF2B5EF4-FFF2-40B4-BE49-F238E27FC236}">
                <a16:creationId xmlns:a16="http://schemas.microsoft.com/office/drawing/2014/main" id="{107EE574-70AB-4A31-8FC1-4AF0EBD78647}"/>
              </a:ext>
            </a:extLst>
          </p:cNvPr>
          <p:cNvSpPr/>
          <p:nvPr/>
        </p:nvSpPr>
        <p:spPr>
          <a:xfrm>
            <a:off x="5871586" y="1822363"/>
            <a:ext cx="768017" cy="348917"/>
          </a:xfrm>
          <a:prstGeom prst="homePlat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Content Placeholder 4" descr="Key">
            <a:extLst>
              <a:ext uri="{FF2B5EF4-FFF2-40B4-BE49-F238E27FC236}">
                <a16:creationId xmlns:a16="http://schemas.microsoft.com/office/drawing/2014/main" id="{C86546EE-3D27-4668-ADE1-7DCABE541D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V="1">
            <a:off x="5954727" y="1759573"/>
            <a:ext cx="470594" cy="470594"/>
          </a:xfrm>
          <a:prstGeom prst="rect">
            <a:avLst/>
          </a:prstGeom>
        </p:spPr>
      </p:pic>
      <p:sp>
        <p:nvSpPr>
          <p:cNvPr id="20" name="Arrow: Pentagon 19">
            <a:extLst>
              <a:ext uri="{FF2B5EF4-FFF2-40B4-BE49-F238E27FC236}">
                <a16:creationId xmlns:a16="http://schemas.microsoft.com/office/drawing/2014/main" id="{9B35A5DB-CC54-4F12-9FFE-B9A375BF80AA}"/>
              </a:ext>
            </a:extLst>
          </p:cNvPr>
          <p:cNvSpPr/>
          <p:nvPr/>
        </p:nvSpPr>
        <p:spPr>
          <a:xfrm>
            <a:off x="5854331" y="1098150"/>
            <a:ext cx="768017" cy="348917"/>
          </a:xfrm>
          <a:prstGeom prst="homePlat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Content Placeholder 4" descr="Key">
            <a:extLst>
              <a:ext uri="{FF2B5EF4-FFF2-40B4-BE49-F238E27FC236}">
                <a16:creationId xmlns:a16="http://schemas.microsoft.com/office/drawing/2014/main" id="{75028A62-27FB-4F2E-B329-EB9E2D819FE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V="1">
            <a:off x="5937472" y="1035360"/>
            <a:ext cx="470594" cy="470594"/>
          </a:xfrm>
          <a:prstGeom prst="rect">
            <a:avLst/>
          </a:prstGeom>
        </p:spPr>
      </p:pic>
      <p:sp>
        <p:nvSpPr>
          <p:cNvPr id="2" name="Title 1">
            <a:extLst>
              <a:ext uri="{FF2B5EF4-FFF2-40B4-BE49-F238E27FC236}">
                <a16:creationId xmlns:a16="http://schemas.microsoft.com/office/drawing/2014/main" id="{25A04A09-4B18-42A9-ABFC-8490762AE221}"/>
              </a:ext>
            </a:extLst>
          </p:cNvPr>
          <p:cNvSpPr>
            <a:spLocks noGrp="1"/>
          </p:cNvSpPr>
          <p:nvPr>
            <p:ph type="title"/>
          </p:nvPr>
        </p:nvSpPr>
        <p:spPr>
          <a:xfrm>
            <a:off x="345692" y="2066417"/>
            <a:ext cx="4191000" cy="5085180"/>
          </a:xfrm>
        </p:spPr>
        <p:txBody>
          <a:bodyPr/>
          <a:lstStyle/>
          <a:p>
            <a:r>
              <a:rPr lang="en-US" dirty="0">
                <a:latin typeface="Arial Black" panose="020B0A04020102020204" pitchFamily="34" charset="0"/>
              </a:rPr>
              <a:t>Key elements of a successful children’s funding measure</a:t>
            </a:r>
          </a:p>
        </p:txBody>
      </p:sp>
      <p:sp>
        <p:nvSpPr>
          <p:cNvPr id="6" name="Content Placeholder 2">
            <a:extLst>
              <a:ext uri="{FF2B5EF4-FFF2-40B4-BE49-F238E27FC236}">
                <a16:creationId xmlns:a16="http://schemas.microsoft.com/office/drawing/2014/main" id="{44E57903-194A-4973-8DE3-1A277443C2D0}"/>
              </a:ext>
            </a:extLst>
          </p:cNvPr>
          <p:cNvSpPr txBox="1">
            <a:spLocks/>
          </p:cNvSpPr>
          <p:nvPr/>
        </p:nvSpPr>
        <p:spPr>
          <a:xfrm>
            <a:off x="6631297" y="60160"/>
            <a:ext cx="5169643" cy="57608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70000"/>
              </a:lnSpc>
              <a:spcBef>
                <a:spcPts val="0"/>
              </a:spcBef>
              <a:buSzPct val="100000"/>
              <a:buNone/>
            </a:pPr>
            <a:r>
              <a:rPr lang="en-US" dirty="0">
                <a:latin typeface="Bahnschrift" panose="020B0502040204020203" pitchFamily="34" charset="0"/>
              </a:rPr>
              <a:t>Title of ordinance</a:t>
            </a:r>
          </a:p>
          <a:p>
            <a:pPr marL="0" indent="0">
              <a:lnSpc>
                <a:spcPct val="170000"/>
              </a:lnSpc>
              <a:spcBef>
                <a:spcPts val="0"/>
              </a:spcBef>
              <a:buSzPct val="100000"/>
              <a:buNone/>
            </a:pPr>
            <a:r>
              <a:rPr lang="en-US" dirty="0">
                <a:latin typeface="Bahnschrift" panose="020B0502040204020203" pitchFamily="34" charset="0"/>
              </a:rPr>
              <a:t>Rationale for Measure</a:t>
            </a:r>
          </a:p>
          <a:p>
            <a:pPr marL="0" indent="0">
              <a:lnSpc>
                <a:spcPct val="170000"/>
              </a:lnSpc>
              <a:spcBef>
                <a:spcPts val="0"/>
              </a:spcBef>
              <a:buSzPct val="100000"/>
              <a:buNone/>
            </a:pPr>
            <a:r>
              <a:rPr lang="en-US" dirty="0">
                <a:latin typeface="Bahnschrift" panose="020B0502040204020203" pitchFamily="34" charset="0"/>
              </a:rPr>
              <a:t>Purpose and goals</a:t>
            </a:r>
          </a:p>
          <a:p>
            <a:pPr marL="0" indent="0">
              <a:lnSpc>
                <a:spcPct val="170000"/>
              </a:lnSpc>
              <a:spcBef>
                <a:spcPts val="0"/>
              </a:spcBef>
              <a:buSzPct val="100000"/>
              <a:buNone/>
            </a:pPr>
            <a:r>
              <a:rPr lang="en-US" dirty="0">
                <a:latin typeface="Bahnschrift" panose="020B0502040204020203" pitchFamily="34" charset="0"/>
              </a:rPr>
              <a:t>Services eligible for funding</a:t>
            </a:r>
          </a:p>
          <a:p>
            <a:pPr marL="0" indent="0">
              <a:lnSpc>
                <a:spcPct val="170000"/>
              </a:lnSpc>
              <a:spcBef>
                <a:spcPts val="0"/>
              </a:spcBef>
              <a:buSzPct val="100000"/>
              <a:buNone/>
            </a:pPr>
            <a:r>
              <a:rPr lang="en-US" dirty="0">
                <a:latin typeface="Bahnschrift" panose="020B0502040204020203" pitchFamily="34" charset="0"/>
              </a:rPr>
              <a:t>Excluded services</a:t>
            </a:r>
          </a:p>
          <a:p>
            <a:pPr marL="0" indent="0">
              <a:lnSpc>
                <a:spcPct val="170000"/>
              </a:lnSpc>
              <a:spcBef>
                <a:spcPts val="0"/>
              </a:spcBef>
              <a:buSzPct val="100000"/>
              <a:buNone/>
            </a:pPr>
            <a:r>
              <a:rPr lang="en-US" dirty="0">
                <a:latin typeface="Bahnschrift" panose="020B0502040204020203" pitchFamily="34" charset="0"/>
              </a:rPr>
              <a:t>Oversight &amp; administration</a:t>
            </a:r>
          </a:p>
          <a:p>
            <a:pPr marL="0" indent="0">
              <a:lnSpc>
                <a:spcPct val="170000"/>
              </a:lnSpc>
              <a:spcBef>
                <a:spcPts val="0"/>
              </a:spcBef>
              <a:buSzPct val="100000"/>
              <a:buNone/>
            </a:pPr>
            <a:r>
              <a:rPr lang="en-US" dirty="0">
                <a:latin typeface="Bahnschrift" panose="020B0502040204020203" pitchFamily="34" charset="0"/>
              </a:rPr>
              <a:t>Transparency &amp; accountability</a:t>
            </a:r>
          </a:p>
          <a:p>
            <a:pPr marL="0" indent="0">
              <a:lnSpc>
                <a:spcPct val="170000"/>
              </a:lnSpc>
              <a:spcBef>
                <a:spcPts val="0"/>
              </a:spcBef>
              <a:buSzPct val="100000"/>
              <a:buNone/>
            </a:pPr>
            <a:r>
              <a:rPr lang="en-US" dirty="0">
                <a:latin typeface="Bahnschrift" panose="020B0502040204020203" pitchFamily="34" charset="0"/>
              </a:rPr>
              <a:t>Source, amount, duration</a:t>
            </a:r>
          </a:p>
          <a:p>
            <a:pPr marL="0" indent="0">
              <a:lnSpc>
                <a:spcPct val="170000"/>
              </a:lnSpc>
              <a:spcBef>
                <a:spcPts val="0"/>
              </a:spcBef>
              <a:buSzPct val="100000"/>
              <a:buNone/>
            </a:pPr>
            <a:r>
              <a:rPr lang="en-US" dirty="0">
                <a:latin typeface="Bahnschrift" panose="020B0502040204020203" pitchFamily="34" charset="0"/>
              </a:rPr>
              <a:t>Severability</a:t>
            </a:r>
          </a:p>
        </p:txBody>
      </p:sp>
      <p:sp>
        <p:nvSpPr>
          <p:cNvPr id="7" name="Arrow: Pentagon 6">
            <a:extLst>
              <a:ext uri="{FF2B5EF4-FFF2-40B4-BE49-F238E27FC236}">
                <a16:creationId xmlns:a16="http://schemas.microsoft.com/office/drawing/2014/main" id="{5B5655BF-DE70-46A4-94B7-6C2107094073}"/>
              </a:ext>
            </a:extLst>
          </p:cNvPr>
          <p:cNvSpPr/>
          <p:nvPr/>
        </p:nvSpPr>
        <p:spPr>
          <a:xfrm>
            <a:off x="5854331" y="361905"/>
            <a:ext cx="768017" cy="348917"/>
          </a:xfrm>
          <a:prstGeom prst="homePlat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Content Placeholder 4" descr="Key">
            <a:extLst>
              <a:ext uri="{FF2B5EF4-FFF2-40B4-BE49-F238E27FC236}">
                <a16:creationId xmlns:a16="http://schemas.microsoft.com/office/drawing/2014/main" id="{D1F8CA01-A6D7-470F-A624-FE7E2D655B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V="1">
            <a:off x="5937472" y="299115"/>
            <a:ext cx="470594" cy="470594"/>
          </a:xfrm>
          <a:prstGeom prst="rect">
            <a:avLst/>
          </a:prstGeom>
        </p:spPr>
      </p:pic>
    </p:spTree>
    <p:extLst>
      <p:ext uri="{BB962C8B-B14F-4D97-AF65-F5344CB8AC3E}">
        <p14:creationId xmlns:p14="http://schemas.microsoft.com/office/powerpoint/2010/main" val="2315237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4FED298-885F-48FE-886C-FC166EDD600A}"/>
              </a:ext>
            </a:extLst>
          </p:cNvPr>
          <p:cNvGrpSpPr/>
          <p:nvPr/>
        </p:nvGrpSpPr>
        <p:grpSpPr>
          <a:xfrm>
            <a:off x="6581340" y="1471141"/>
            <a:ext cx="609599" cy="609599"/>
            <a:chOff x="5791200" y="3552825"/>
            <a:chExt cx="904875" cy="904875"/>
          </a:xfrm>
        </p:grpSpPr>
        <p:sp>
          <p:nvSpPr>
            <p:cNvPr id="6" name="Oval 5">
              <a:extLst>
                <a:ext uri="{FF2B5EF4-FFF2-40B4-BE49-F238E27FC236}">
                  <a16:creationId xmlns:a16="http://schemas.microsoft.com/office/drawing/2014/main" id="{2D6F3F3B-476E-4184-85A9-3C4EE170D74A}"/>
                </a:ext>
              </a:extLst>
            </p:cNvPr>
            <p:cNvSpPr/>
            <p:nvPr/>
          </p:nvSpPr>
          <p:spPr>
            <a:xfrm>
              <a:off x="5791200" y="3552825"/>
              <a:ext cx="904875" cy="904875"/>
            </a:xfrm>
            <a:prstGeom prst="ellips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Send">
              <a:extLst>
                <a:ext uri="{FF2B5EF4-FFF2-40B4-BE49-F238E27FC236}">
                  <a16:creationId xmlns:a16="http://schemas.microsoft.com/office/drawing/2014/main" id="{4651201B-CE07-43B1-8667-837D7F6D67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883753">
              <a:off x="5865544" y="3646220"/>
              <a:ext cx="675463" cy="675463"/>
            </a:xfrm>
            <a:prstGeom prst="rect">
              <a:avLst/>
            </a:prstGeom>
          </p:spPr>
        </p:pic>
      </p:grpSp>
      <p:graphicFrame>
        <p:nvGraphicFramePr>
          <p:cNvPr id="10" name="Table 9">
            <a:extLst>
              <a:ext uri="{FF2B5EF4-FFF2-40B4-BE49-F238E27FC236}">
                <a16:creationId xmlns:a16="http://schemas.microsoft.com/office/drawing/2014/main" id="{DBC1899D-D9B7-4A54-8A59-C4DFC7A5CDF9}"/>
              </a:ext>
            </a:extLst>
          </p:cNvPr>
          <p:cNvGraphicFramePr>
            <a:graphicFrameLocks noGrp="1"/>
          </p:cNvGraphicFramePr>
          <p:nvPr>
            <p:extLst>
              <p:ext uri="{D42A27DB-BD31-4B8C-83A1-F6EECF244321}">
                <p14:modId xmlns:p14="http://schemas.microsoft.com/office/powerpoint/2010/main" val="1624170243"/>
              </p:ext>
            </p:extLst>
          </p:nvPr>
        </p:nvGraphicFramePr>
        <p:xfrm>
          <a:off x="7260557" y="1379790"/>
          <a:ext cx="4705378" cy="4541520"/>
        </p:xfrm>
        <a:graphic>
          <a:graphicData uri="http://schemas.openxmlformats.org/drawingml/2006/table">
            <a:tbl>
              <a:tblPr firstRow="1" bandRow="1">
                <a:tableStyleId>{2D5ABB26-0587-4C30-8999-92F81FD0307C}</a:tableStyleId>
              </a:tblPr>
              <a:tblGrid>
                <a:gridCol w="4705378">
                  <a:extLst>
                    <a:ext uri="{9D8B030D-6E8A-4147-A177-3AD203B41FA5}">
                      <a16:colId xmlns:a16="http://schemas.microsoft.com/office/drawing/2014/main" val="2521146949"/>
                    </a:ext>
                  </a:extLst>
                </a:gridCol>
              </a:tblGrid>
              <a:tr h="902192">
                <a:tc>
                  <a:txBody>
                    <a:bodyPr/>
                    <a:lstStyle/>
                    <a:p>
                      <a:r>
                        <a:rPr lang="en-US" sz="2000" b="0" dirty="0">
                          <a:latin typeface="Bahnschrift" panose="020B0502040204020203" pitchFamily="34" charset="0"/>
                        </a:rPr>
                        <a:t>Require that funding priorities are based on regular conduction of a </a:t>
                      </a:r>
                      <a:r>
                        <a:rPr lang="en-US" sz="2000" b="1" dirty="0">
                          <a:solidFill>
                            <a:srgbClr val="8360F2"/>
                          </a:solidFill>
                          <a:latin typeface="Bahnschrift" panose="020B0502040204020203" pitchFamily="34" charset="0"/>
                        </a:rPr>
                        <a:t>needs assessment</a:t>
                      </a:r>
                      <a:r>
                        <a:rPr lang="en-US" sz="2000" b="0" dirty="0">
                          <a:latin typeface="Bahnschrift" panose="020B0502040204020203" pitchFamily="34" charset="0"/>
                        </a:rPr>
                        <a:t> that includes input from the public, recipients of services, service providers, government, etc.   </a:t>
                      </a:r>
                    </a:p>
                  </a:txBody>
                  <a:tcPr/>
                </a:tc>
                <a:extLst>
                  <a:ext uri="{0D108BD9-81ED-4DB2-BD59-A6C34878D82A}">
                    <a16:rowId xmlns:a16="http://schemas.microsoft.com/office/drawing/2014/main" val="2573139665"/>
                  </a:ext>
                </a:extLst>
              </a:tr>
              <a:tr h="975700">
                <a:tc>
                  <a:txBody>
                    <a:bodyPr/>
                    <a:lstStyle/>
                    <a:p>
                      <a:r>
                        <a:rPr lang="en-US" sz="2000" b="0" dirty="0">
                          <a:latin typeface="Bahnschrift" panose="020B0502040204020203" pitchFamily="34" charset="0"/>
                        </a:rPr>
                        <a:t>Mandate a </a:t>
                      </a:r>
                      <a:r>
                        <a:rPr lang="en-US" sz="2000" b="1" dirty="0">
                          <a:solidFill>
                            <a:srgbClr val="8360F2"/>
                          </a:solidFill>
                          <a:latin typeface="Bahnschrift" panose="020B0502040204020203" pitchFamily="34" charset="0"/>
                        </a:rPr>
                        <a:t>services allocation plan </a:t>
                      </a:r>
                      <a:r>
                        <a:rPr lang="en-US" sz="2000" b="0" dirty="0">
                          <a:latin typeface="Bahnschrift" panose="020B0502040204020203" pitchFamily="34" charset="0"/>
                        </a:rPr>
                        <a:t>that is made public on a regular basis and includes a review and approval process with a public component.</a:t>
                      </a:r>
                    </a:p>
                  </a:txBody>
                  <a:tcPr/>
                </a:tc>
                <a:extLst>
                  <a:ext uri="{0D108BD9-81ED-4DB2-BD59-A6C34878D82A}">
                    <a16:rowId xmlns:a16="http://schemas.microsoft.com/office/drawing/2014/main" val="1609410551"/>
                  </a:ext>
                </a:extLst>
              </a:tr>
              <a:tr h="9021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latin typeface="Bahnschrift" panose="020B0502040204020203" pitchFamily="34" charset="0"/>
                        </a:rPr>
                        <a:t>Mandate that an annual or bi-annual written report on the Fund is approved by the oversight body, presented to the local legislative body, and made public via public forum and online.</a:t>
                      </a:r>
                    </a:p>
                  </a:txBody>
                  <a:tcPr/>
                </a:tc>
                <a:extLst>
                  <a:ext uri="{0D108BD9-81ED-4DB2-BD59-A6C34878D82A}">
                    <a16:rowId xmlns:a16="http://schemas.microsoft.com/office/drawing/2014/main" val="433635801"/>
                  </a:ext>
                </a:extLst>
              </a:tr>
            </a:tbl>
          </a:graphicData>
        </a:graphic>
      </p:graphicFrame>
      <p:grpSp>
        <p:nvGrpSpPr>
          <p:cNvPr id="14" name="Group 13">
            <a:extLst>
              <a:ext uri="{FF2B5EF4-FFF2-40B4-BE49-F238E27FC236}">
                <a16:creationId xmlns:a16="http://schemas.microsoft.com/office/drawing/2014/main" id="{F34A3A48-042A-44BF-875F-80F739E359E1}"/>
              </a:ext>
            </a:extLst>
          </p:cNvPr>
          <p:cNvGrpSpPr/>
          <p:nvPr/>
        </p:nvGrpSpPr>
        <p:grpSpPr>
          <a:xfrm>
            <a:off x="6562089" y="3001084"/>
            <a:ext cx="609599" cy="609599"/>
            <a:chOff x="5791200" y="3552825"/>
            <a:chExt cx="904875" cy="904875"/>
          </a:xfrm>
        </p:grpSpPr>
        <p:sp>
          <p:nvSpPr>
            <p:cNvPr id="15" name="Oval 14">
              <a:extLst>
                <a:ext uri="{FF2B5EF4-FFF2-40B4-BE49-F238E27FC236}">
                  <a16:creationId xmlns:a16="http://schemas.microsoft.com/office/drawing/2014/main" id="{8EFB50AF-DBA2-49A5-919C-016400915D72}"/>
                </a:ext>
              </a:extLst>
            </p:cNvPr>
            <p:cNvSpPr/>
            <p:nvPr/>
          </p:nvSpPr>
          <p:spPr>
            <a:xfrm>
              <a:off x="5791200" y="3552825"/>
              <a:ext cx="904875" cy="904875"/>
            </a:xfrm>
            <a:prstGeom prst="ellips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descr="Send">
              <a:extLst>
                <a:ext uri="{FF2B5EF4-FFF2-40B4-BE49-F238E27FC236}">
                  <a16:creationId xmlns:a16="http://schemas.microsoft.com/office/drawing/2014/main" id="{BB404094-B11E-4E62-BA13-65B97A4852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883753">
              <a:off x="5865544" y="3646220"/>
              <a:ext cx="675463" cy="675463"/>
            </a:xfrm>
            <a:prstGeom prst="rect">
              <a:avLst/>
            </a:prstGeom>
          </p:spPr>
        </p:pic>
      </p:grpSp>
      <p:grpSp>
        <p:nvGrpSpPr>
          <p:cNvPr id="17" name="Group 16">
            <a:extLst>
              <a:ext uri="{FF2B5EF4-FFF2-40B4-BE49-F238E27FC236}">
                <a16:creationId xmlns:a16="http://schemas.microsoft.com/office/drawing/2014/main" id="{F5E948F1-CD2D-4ED1-BF3E-64976932FBB2}"/>
              </a:ext>
            </a:extLst>
          </p:cNvPr>
          <p:cNvGrpSpPr/>
          <p:nvPr/>
        </p:nvGrpSpPr>
        <p:grpSpPr>
          <a:xfrm>
            <a:off x="6562088" y="4377502"/>
            <a:ext cx="609599" cy="609599"/>
            <a:chOff x="5791200" y="3552825"/>
            <a:chExt cx="904875" cy="904875"/>
          </a:xfrm>
        </p:grpSpPr>
        <p:sp>
          <p:nvSpPr>
            <p:cNvPr id="18" name="Oval 17">
              <a:extLst>
                <a:ext uri="{FF2B5EF4-FFF2-40B4-BE49-F238E27FC236}">
                  <a16:creationId xmlns:a16="http://schemas.microsoft.com/office/drawing/2014/main" id="{8D540FB3-D318-4934-A480-6CFCE89C7670}"/>
                </a:ext>
              </a:extLst>
            </p:cNvPr>
            <p:cNvSpPr/>
            <p:nvPr/>
          </p:nvSpPr>
          <p:spPr>
            <a:xfrm>
              <a:off x="5791200" y="3552825"/>
              <a:ext cx="904875" cy="904875"/>
            </a:xfrm>
            <a:prstGeom prst="ellips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phic 18" descr="Send">
              <a:extLst>
                <a:ext uri="{FF2B5EF4-FFF2-40B4-BE49-F238E27FC236}">
                  <a16:creationId xmlns:a16="http://schemas.microsoft.com/office/drawing/2014/main" id="{7F0FE55B-69D6-430D-B64E-980E784EB8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883753">
              <a:off x="5865544" y="3646220"/>
              <a:ext cx="675463" cy="675463"/>
            </a:xfrm>
            <a:prstGeom prst="rect">
              <a:avLst/>
            </a:prstGeom>
          </p:spPr>
        </p:pic>
      </p:grpSp>
      <p:graphicFrame>
        <p:nvGraphicFramePr>
          <p:cNvPr id="20" name="Table 19">
            <a:extLst>
              <a:ext uri="{FF2B5EF4-FFF2-40B4-BE49-F238E27FC236}">
                <a16:creationId xmlns:a16="http://schemas.microsoft.com/office/drawing/2014/main" id="{EB2EC523-4CC2-41DB-B7D3-46FC57DC9EAA}"/>
              </a:ext>
            </a:extLst>
          </p:cNvPr>
          <p:cNvGraphicFramePr>
            <a:graphicFrameLocks noGrp="1"/>
          </p:cNvGraphicFramePr>
          <p:nvPr>
            <p:extLst>
              <p:ext uri="{D42A27DB-BD31-4B8C-83A1-F6EECF244321}">
                <p14:modId xmlns:p14="http://schemas.microsoft.com/office/powerpoint/2010/main" val="483958483"/>
              </p:ext>
            </p:extLst>
          </p:nvPr>
        </p:nvGraphicFramePr>
        <p:xfrm>
          <a:off x="349050" y="6293488"/>
          <a:ext cx="11455398" cy="370840"/>
        </p:xfrm>
        <a:graphic>
          <a:graphicData uri="http://schemas.openxmlformats.org/drawingml/2006/table">
            <a:tbl>
              <a:tblPr firstRow="1" bandRow="1">
                <a:tableStyleId>{5C22544A-7EE6-4342-B048-85BDC9FD1C3A}</a:tableStyleId>
              </a:tblPr>
              <a:tblGrid>
                <a:gridCol w="1272822">
                  <a:extLst>
                    <a:ext uri="{9D8B030D-6E8A-4147-A177-3AD203B41FA5}">
                      <a16:colId xmlns:a16="http://schemas.microsoft.com/office/drawing/2014/main" val="2694816392"/>
                    </a:ext>
                  </a:extLst>
                </a:gridCol>
                <a:gridCol w="1272822">
                  <a:extLst>
                    <a:ext uri="{9D8B030D-6E8A-4147-A177-3AD203B41FA5}">
                      <a16:colId xmlns:a16="http://schemas.microsoft.com/office/drawing/2014/main" val="673227032"/>
                    </a:ext>
                  </a:extLst>
                </a:gridCol>
                <a:gridCol w="1272822">
                  <a:extLst>
                    <a:ext uri="{9D8B030D-6E8A-4147-A177-3AD203B41FA5}">
                      <a16:colId xmlns:a16="http://schemas.microsoft.com/office/drawing/2014/main" val="2664145411"/>
                    </a:ext>
                  </a:extLst>
                </a:gridCol>
                <a:gridCol w="1272822">
                  <a:extLst>
                    <a:ext uri="{9D8B030D-6E8A-4147-A177-3AD203B41FA5}">
                      <a16:colId xmlns:a16="http://schemas.microsoft.com/office/drawing/2014/main" val="3273018065"/>
                    </a:ext>
                  </a:extLst>
                </a:gridCol>
                <a:gridCol w="1272822">
                  <a:extLst>
                    <a:ext uri="{9D8B030D-6E8A-4147-A177-3AD203B41FA5}">
                      <a16:colId xmlns:a16="http://schemas.microsoft.com/office/drawing/2014/main" val="3701361900"/>
                    </a:ext>
                  </a:extLst>
                </a:gridCol>
                <a:gridCol w="1272822">
                  <a:extLst>
                    <a:ext uri="{9D8B030D-6E8A-4147-A177-3AD203B41FA5}">
                      <a16:colId xmlns:a16="http://schemas.microsoft.com/office/drawing/2014/main" val="3258521543"/>
                    </a:ext>
                  </a:extLst>
                </a:gridCol>
                <a:gridCol w="1272822">
                  <a:extLst>
                    <a:ext uri="{9D8B030D-6E8A-4147-A177-3AD203B41FA5}">
                      <a16:colId xmlns:a16="http://schemas.microsoft.com/office/drawing/2014/main" val="3354525708"/>
                    </a:ext>
                  </a:extLst>
                </a:gridCol>
                <a:gridCol w="1272822">
                  <a:extLst>
                    <a:ext uri="{9D8B030D-6E8A-4147-A177-3AD203B41FA5}">
                      <a16:colId xmlns:a16="http://schemas.microsoft.com/office/drawing/2014/main" val="308073979"/>
                    </a:ext>
                  </a:extLst>
                </a:gridCol>
                <a:gridCol w="1272822">
                  <a:extLst>
                    <a:ext uri="{9D8B030D-6E8A-4147-A177-3AD203B41FA5}">
                      <a16:colId xmlns:a16="http://schemas.microsoft.com/office/drawing/2014/main" val="1064754402"/>
                    </a:ext>
                  </a:extLst>
                </a:gridCol>
              </a:tblGrid>
              <a:tr h="370840">
                <a:tc>
                  <a:txBody>
                    <a:bodyPr/>
                    <a:lstStyle/>
                    <a:p>
                      <a:pPr algn="ctr"/>
                      <a:r>
                        <a:rPr lang="en-US" sz="1050" b="0" dirty="0">
                          <a:solidFill>
                            <a:srgbClr val="8360F2"/>
                          </a:solidFill>
                          <a:latin typeface="Bahnschrift" panose="020B0502040204020203" pitchFamily="34" charset="0"/>
                        </a:rPr>
                        <a:t>Title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Rationale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Purpose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Eligible services</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Excluded services</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Administration</a:t>
                      </a:r>
                    </a:p>
                  </a:txBody>
                  <a:tcPr anchor="ctr">
                    <a:solidFill>
                      <a:schemeClr val="bg2"/>
                    </a:solidFill>
                  </a:tcPr>
                </a:tc>
                <a:tc>
                  <a:txBody>
                    <a:bodyPr/>
                    <a:lstStyle/>
                    <a:p>
                      <a:pPr algn="ctr"/>
                      <a:r>
                        <a:rPr lang="en-US" sz="1050" b="0" dirty="0">
                          <a:solidFill>
                            <a:schemeClr val="bg1"/>
                          </a:solidFill>
                          <a:latin typeface="Bahnschrift" panose="020B0502040204020203" pitchFamily="34" charset="0"/>
                        </a:rPr>
                        <a:t>Accountability</a:t>
                      </a:r>
                    </a:p>
                  </a:txBody>
                  <a:tcPr anchor="ctr">
                    <a:solidFill>
                      <a:srgbClr val="8360F2"/>
                    </a:solidFill>
                  </a:tcPr>
                </a:tc>
                <a:tc>
                  <a:txBody>
                    <a:bodyPr/>
                    <a:lstStyle/>
                    <a:p>
                      <a:pPr algn="ctr"/>
                      <a:r>
                        <a:rPr lang="en-US" sz="1050" b="0" dirty="0">
                          <a:solidFill>
                            <a:srgbClr val="8360F2"/>
                          </a:solidFill>
                          <a:latin typeface="Bahnschrift" panose="020B0502040204020203" pitchFamily="34" charset="0"/>
                        </a:rPr>
                        <a:t>Source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Severability</a:t>
                      </a:r>
                    </a:p>
                  </a:txBody>
                  <a:tcPr anchor="ctr">
                    <a:solidFill>
                      <a:schemeClr val="bg2"/>
                    </a:solidFill>
                  </a:tcPr>
                </a:tc>
                <a:extLst>
                  <a:ext uri="{0D108BD9-81ED-4DB2-BD59-A6C34878D82A}">
                    <a16:rowId xmlns:a16="http://schemas.microsoft.com/office/drawing/2014/main" val="1793034129"/>
                  </a:ext>
                </a:extLst>
              </a:tr>
            </a:tbl>
          </a:graphicData>
        </a:graphic>
      </p:graphicFrame>
      <p:sp>
        <p:nvSpPr>
          <p:cNvPr id="2" name="Title 1">
            <a:extLst>
              <a:ext uri="{FF2B5EF4-FFF2-40B4-BE49-F238E27FC236}">
                <a16:creationId xmlns:a16="http://schemas.microsoft.com/office/drawing/2014/main" id="{1C430A82-A760-4664-8C14-3DC1546F93D1}"/>
              </a:ext>
            </a:extLst>
          </p:cNvPr>
          <p:cNvSpPr>
            <a:spLocks noGrp="1"/>
          </p:cNvSpPr>
          <p:nvPr>
            <p:ph type="title"/>
          </p:nvPr>
        </p:nvSpPr>
        <p:spPr/>
        <p:txBody>
          <a:bodyPr/>
          <a:lstStyle/>
          <a:p>
            <a:r>
              <a:rPr lang="en-US" dirty="0"/>
              <a:t>Transparency &amp; accountability</a:t>
            </a:r>
          </a:p>
        </p:txBody>
      </p:sp>
      <p:sp>
        <p:nvSpPr>
          <p:cNvPr id="22" name="Content Placeholder 2">
            <a:extLst>
              <a:ext uri="{FF2B5EF4-FFF2-40B4-BE49-F238E27FC236}">
                <a16:creationId xmlns:a16="http://schemas.microsoft.com/office/drawing/2014/main" id="{CA7285F6-EB19-4709-A12F-BD4E5373D6ED}"/>
              </a:ext>
            </a:extLst>
          </p:cNvPr>
          <p:cNvSpPr>
            <a:spLocks noGrp="1"/>
          </p:cNvSpPr>
          <p:nvPr>
            <p:ph idx="1"/>
          </p:nvPr>
        </p:nvSpPr>
        <p:spPr/>
        <p:txBody>
          <a:bodyPr>
            <a:normAutofit/>
          </a:bodyPr>
          <a:lstStyle/>
          <a:p>
            <a:pPr marL="0" indent="0">
              <a:buNone/>
            </a:pPr>
            <a:r>
              <a:rPr lang="en-US" sz="2000" dirty="0"/>
              <a:t>There are several mandates you can include in your measure to promote and ensure transparency and accountability. </a:t>
            </a:r>
          </a:p>
        </p:txBody>
      </p:sp>
    </p:spTree>
    <p:extLst>
      <p:ext uri="{BB962C8B-B14F-4D97-AF65-F5344CB8AC3E}">
        <p14:creationId xmlns:p14="http://schemas.microsoft.com/office/powerpoint/2010/main" val="3314367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8855B-4FD3-49BC-8EBD-32EBF2F50543}"/>
              </a:ext>
            </a:extLst>
          </p:cNvPr>
          <p:cNvSpPr>
            <a:spLocks noGrp="1"/>
          </p:cNvSpPr>
          <p:nvPr>
            <p:ph type="title"/>
          </p:nvPr>
        </p:nvSpPr>
        <p:spPr>
          <a:xfrm>
            <a:off x="1276350" y="113386"/>
            <a:ext cx="3886200" cy="2378075"/>
          </a:xfrm>
        </p:spPr>
        <p:txBody>
          <a:bodyPr/>
          <a:lstStyle/>
          <a:p>
            <a:r>
              <a:rPr lang="en-US" dirty="0">
                <a:latin typeface="Arial Black" panose="020B0A04020102020204" pitchFamily="34" charset="0"/>
              </a:rPr>
              <a:t>Funding source</a:t>
            </a:r>
          </a:p>
        </p:txBody>
      </p:sp>
      <p:sp>
        <p:nvSpPr>
          <p:cNvPr id="3" name="Content Placeholder 2">
            <a:extLst>
              <a:ext uri="{FF2B5EF4-FFF2-40B4-BE49-F238E27FC236}">
                <a16:creationId xmlns:a16="http://schemas.microsoft.com/office/drawing/2014/main" id="{489B0BF1-D326-45BB-B374-EFC38934DF67}"/>
              </a:ext>
            </a:extLst>
          </p:cNvPr>
          <p:cNvSpPr>
            <a:spLocks noGrp="1"/>
          </p:cNvSpPr>
          <p:nvPr>
            <p:ph idx="1"/>
          </p:nvPr>
        </p:nvSpPr>
        <p:spPr>
          <a:xfrm>
            <a:off x="836908" y="1981873"/>
            <a:ext cx="5936032" cy="3408364"/>
          </a:xfrm>
        </p:spPr>
        <p:txBody>
          <a:bodyPr>
            <a:noAutofit/>
          </a:bodyPr>
          <a:lstStyle/>
          <a:p>
            <a:pPr marL="0" indent="0">
              <a:lnSpc>
                <a:spcPct val="100000"/>
              </a:lnSpc>
              <a:spcBef>
                <a:spcPts val="0"/>
              </a:spcBef>
              <a:buNone/>
            </a:pPr>
            <a:r>
              <a:rPr lang="en-US" sz="2000" dirty="0"/>
              <a:t>The measure must describe the source of public revenue for the fund, and may include extensive legal detail. If establishing a new tax, you might include: </a:t>
            </a:r>
          </a:p>
          <a:p>
            <a:pPr>
              <a:lnSpc>
                <a:spcPct val="100000"/>
              </a:lnSpc>
              <a:spcBef>
                <a:spcPts val="0"/>
              </a:spcBef>
              <a:buClr>
                <a:srgbClr val="8360F2"/>
              </a:buClr>
              <a:buFont typeface="Wingdings" panose="05000000000000000000" pitchFamily="2" charset="2"/>
              <a:buChar char="Ø"/>
            </a:pPr>
            <a:r>
              <a:rPr lang="en-US" sz="1800" dirty="0"/>
              <a:t>a definition of the tax</a:t>
            </a:r>
          </a:p>
          <a:p>
            <a:pPr>
              <a:lnSpc>
                <a:spcPct val="100000"/>
              </a:lnSpc>
              <a:spcBef>
                <a:spcPts val="0"/>
              </a:spcBef>
              <a:buClr>
                <a:srgbClr val="8360F2"/>
              </a:buClr>
              <a:buFont typeface="Wingdings" panose="05000000000000000000" pitchFamily="2" charset="2"/>
              <a:buChar char="Ø"/>
            </a:pPr>
            <a:r>
              <a:rPr lang="en-US" sz="1800" dirty="0"/>
              <a:t>tax rate, provisions </a:t>
            </a:r>
          </a:p>
          <a:p>
            <a:pPr>
              <a:lnSpc>
                <a:spcPct val="100000"/>
              </a:lnSpc>
              <a:spcBef>
                <a:spcPts val="0"/>
              </a:spcBef>
              <a:buClr>
                <a:srgbClr val="8360F2"/>
              </a:buClr>
              <a:buFont typeface="Wingdings" panose="05000000000000000000" pitchFamily="2" charset="2"/>
              <a:buChar char="Ø"/>
            </a:pPr>
            <a:r>
              <a:rPr lang="en-US" sz="1800" dirty="0"/>
              <a:t>for incorporation of state law &amp; tax collection</a:t>
            </a:r>
          </a:p>
          <a:p>
            <a:pPr>
              <a:lnSpc>
                <a:spcPct val="100000"/>
              </a:lnSpc>
              <a:spcBef>
                <a:spcPts val="0"/>
              </a:spcBef>
              <a:buClr>
                <a:srgbClr val="8360F2"/>
              </a:buClr>
              <a:buFont typeface="Wingdings" panose="05000000000000000000" pitchFamily="2" charset="2"/>
              <a:buChar char="Ø"/>
            </a:pPr>
            <a:r>
              <a:rPr lang="en-US" sz="1800" dirty="0"/>
              <a:t>exemptions and exclusions</a:t>
            </a:r>
          </a:p>
          <a:p>
            <a:pPr marL="0" indent="0">
              <a:lnSpc>
                <a:spcPct val="100000"/>
              </a:lnSpc>
              <a:spcBef>
                <a:spcPts val="0"/>
              </a:spcBef>
              <a:buNone/>
            </a:pPr>
            <a:endParaRPr lang="en-US" sz="1800" dirty="0"/>
          </a:p>
          <a:p>
            <a:pPr marL="0" indent="0">
              <a:lnSpc>
                <a:spcPct val="100000"/>
              </a:lnSpc>
              <a:spcBef>
                <a:spcPts val="0"/>
              </a:spcBef>
              <a:buNone/>
            </a:pPr>
            <a:r>
              <a:rPr lang="en-US" sz="1800" dirty="0"/>
              <a:t>If possible, put the purpose and services to be funded at the beginning of the measure and the legal mechanisms for funding toward the end. For the people who will actually read the measure and must vote on it, it is best to understand the need and what it will accomplish first.</a:t>
            </a:r>
            <a:endParaRPr lang="en-US" sz="1800" dirty="0">
              <a:effectLst/>
            </a:endParaRPr>
          </a:p>
          <a:p>
            <a:pPr marL="0" indent="0">
              <a:lnSpc>
                <a:spcPct val="100000"/>
              </a:lnSpc>
              <a:spcBef>
                <a:spcPts val="0"/>
              </a:spcBef>
              <a:buNone/>
            </a:pPr>
            <a:r>
              <a:rPr lang="en-US" sz="1800" dirty="0"/>
              <a:t> </a:t>
            </a:r>
          </a:p>
        </p:txBody>
      </p:sp>
      <p:graphicFrame>
        <p:nvGraphicFramePr>
          <p:cNvPr id="20" name="Table 19">
            <a:extLst>
              <a:ext uri="{FF2B5EF4-FFF2-40B4-BE49-F238E27FC236}">
                <a16:creationId xmlns:a16="http://schemas.microsoft.com/office/drawing/2014/main" id="{EB2EC523-4CC2-41DB-B7D3-46FC57DC9EAA}"/>
              </a:ext>
            </a:extLst>
          </p:cNvPr>
          <p:cNvGraphicFramePr>
            <a:graphicFrameLocks noGrp="1"/>
          </p:cNvGraphicFramePr>
          <p:nvPr>
            <p:extLst>
              <p:ext uri="{D42A27DB-BD31-4B8C-83A1-F6EECF244321}">
                <p14:modId xmlns:p14="http://schemas.microsoft.com/office/powerpoint/2010/main" val="2374696571"/>
              </p:ext>
            </p:extLst>
          </p:nvPr>
        </p:nvGraphicFramePr>
        <p:xfrm>
          <a:off x="349050" y="6293488"/>
          <a:ext cx="11455398" cy="370840"/>
        </p:xfrm>
        <a:graphic>
          <a:graphicData uri="http://schemas.openxmlformats.org/drawingml/2006/table">
            <a:tbl>
              <a:tblPr firstRow="1" bandRow="1">
                <a:tableStyleId>{5C22544A-7EE6-4342-B048-85BDC9FD1C3A}</a:tableStyleId>
              </a:tblPr>
              <a:tblGrid>
                <a:gridCol w="1272822">
                  <a:extLst>
                    <a:ext uri="{9D8B030D-6E8A-4147-A177-3AD203B41FA5}">
                      <a16:colId xmlns:a16="http://schemas.microsoft.com/office/drawing/2014/main" val="2694816392"/>
                    </a:ext>
                  </a:extLst>
                </a:gridCol>
                <a:gridCol w="1272822">
                  <a:extLst>
                    <a:ext uri="{9D8B030D-6E8A-4147-A177-3AD203B41FA5}">
                      <a16:colId xmlns:a16="http://schemas.microsoft.com/office/drawing/2014/main" val="673227032"/>
                    </a:ext>
                  </a:extLst>
                </a:gridCol>
                <a:gridCol w="1272822">
                  <a:extLst>
                    <a:ext uri="{9D8B030D-6E8A-4147-A177-3AD203B41FA5}">
                      <a16:colId xmlns:a16="http://schemas.microsoft.com/office/drawing/2014/main" val="2664145411"/>
                    </a:ext>
                  </a:extLst>
                </a:gridCol>
                <a:gridCol w="1272822">
                  <a:extLst>
                    <a:ext uri="{9D8B030D-6E8A-4147-A177-3AD203B41FA5}">
                      <a16:colId xmlns:a16="http://schemas.microsoft.com/office/drawing/2014/main" val="3273018065"/>
                    </a:ext>
                  </a:extLst>
                </a:gridCol>
                <a:gridCol w="1272822">
                  <a:extLst>
                    <a:ext uri="{9D8B030D-6E8A-4147-A177-3AD203B41FA5}">
                      <a16:colId xmlns:a16="http://schemas.microsoft.com/office/drawing/2014/main" val="3701361900"/>
                    </a:ext>
                  </a:extLst>
                </a:gridCol>
                <a:gridCol w="1272822">
                  <a:extLst>
                    <a:ext uri="{9D8B030D-6E8A-4147-A177-3AD203B41FA5}">
                      <a16:colId xmlns:a16="http://schemas.microsoft.com/office/drawing/2014/main" val="3258521543"/>
                    </a:ext>
                  </a:extLst>
                </a:gridCol>
                <a:gridCol w="1272822">
                  <a:extLst>
                    <a:ext uri="{9D8B030D-6E8A-4147-A177-3AD203B41FA5}">
                      <a16:colId xmlns:a16="http://schemas.microsoft.com/office/drawing/2014/main" val="3354525708"/>
                    </a:ext>
                  </a:extLst>
                </a:gridCol>
                <a:gridCol w="1272822">
                  <a:extLst>
                    <a:ext uri="{9D8B030D-6E8A-4147-A177-3AD203B41FA5}">
                      <a16:colId xmlns:a16="http://schemas.microsoft.com/office/drawing/2014/main" val="308073979"/>
                    </a:ext>
                  </a:extLst>
                </a:gridCol>
                <a:gridCol w="1272822">
                  <a:extLst>
                    <a:ext uri="{9D8B030D-6E8A-4147-A177-3AD203B41FA5}">
                      <a16:colId xmlns:a16="http://schemas.microsoft.com/office/drawing/2014/main" val="1064754402"/>
                    </a:ext>
                  </a:extLst>
                </a:gridCol>
              </a:tblGrid>
              <a:tr h="370840">
                <a:tc>
                  <a:txBody>
                    <a:bodyPr/>
                    <a:lstStyle/>
                    <a:p>
                      <a:pPr algn="ctr"/>
                      <a:r>
                        <a:rPr lang="en-US" sz="1050" b="0" dirty="0">
                          <a:solidFill>
                            <a:srgbClr val="8360F2"/>
                          </a:solidFill>
                          <a:latin typeface="Bahnschrift" panose="020B0502040204020203" pitchFamily="34" charset="0"/>
                        </a:rPr>
                        <a:t>Title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Rationale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Purpose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Eligible services</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Excluded services</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Administration</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Accountability</a:t>
                      </a:r>
                    </a:p>
                  </a:txBody>
                  <a:tcPr anchor="ctr">
                    <a:solidFill>
                      <a:schemeClr val="bg2"/>
                    </a:solidFill>
                  </a:tcPr>
                </a:tc>
                <a:tc>
                  <a:txBody>
                    <a:bodyPr/>
                    <a:lstStyle/>
                    <a:p>
                      <a:pPr algn="ctr"/>
                      <a:r>
                        <a:rPr lang="en-US" sz="1050" b="0" dirty="0">
                          <a:solidFill>
                            <a:schemeClr val="bg1"/>
                          </a:solidFill>
                          <a:latin typeface="Bahnschrift" panose="020B0502040204020203" pitchFamily="34" charset="0"/>
                        </a:rPr>
                        <a:t>Source</a:t>
                      </a:r>
                    </a:p>
                  </a:txBody>
                  <a:tcPr anchor="ctr">
                    <a:solidFill>
                      <a:srgbClr val="8360F2"/>
                    </a:solidFill>
                  </a:tcPr>
                </a:tc>
                <a:tc>
                  <a:txBody>
                    <a:bodyPr/>
                    <a:lstStyle/>
                    <a:p>
                      <a:pPr algn="ctr"/>
                      <a:r>
                        <a:rPr lang="en-US" sz="1050" b="0" dirty="0">
                          <a:solidFill>
                            <a:srgbClr val="8360F2"/>
                          </a:solidFill>
                          <a:latin typeface="Bahnschrift" panose="020B0502040204020203" pitchFamily="34" charset="0"/>
                        </a:rPr>
                        <a:t>Severability</a:t>
                      </a:r>
                    </a:p>
                  </a:txBody>
                  <a:tcPr anchor="ctr">
                    <a:solidFill>
                      <a:schemeClr val="bg2"/>
                    </a:solidFill>
                  </a:tcPr>
                </a:tc>
                <a:extLst>
                  <a:ext uri="{0D108BD9-81ED-4DB2-BD59-A6C34878D82A}">
                    <a16:rowId xmlns:a16="http://schemas.microsoft.com/office/drawing/2014/main" val="1793034129"/>
                  </a:ext>
                </a:extLst>
              </a:tr>
            </a:tbl>
          </a:graphicData>
        </a:graphic>
      </p:graphicFrame>
      <p:sp>
        <p:nvSpPr>
          <p:cNvPr id="14" name="Rectangle 13">
            <a:extLst>
              <a:ext uri="{FF2B5EF4-FFF2-40B4-BE49-F238E27FC236}">
                <a16:creationId xmlns:a16="http://schemas.microsoft.com/office/drawing/2014/main" id="{F5A66681-68B8-43F5-82BF-89DC122746BC}"/>
              </a:ext>
            </a:extLst>
          </p:cNvPr>
          <p:cNvSpPr/>
          <p:nvPr/>
        </p:nvSpPr>
        <p:spPr>
          <a:xfrm>
            <a:off x="7262037" y="680981"/>
            <a:ext cx="4249560" cy="5222412"/>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a:extLst>
              <a:ext uri="{FF2B5EF4-FFF2-40B4-BE49-F238E27FC236}">
                <a16:creationId xmlns:a16="http://schemas.microsoft.com/office/drawing/2014/main" id="{985C9717-F13E-4DC7-BC7D-0AF89EEA37DF}"/>
              </a:ext>
            </a:extLst>
          </p:cNvPr>
          <p:cNvSpPr txBox="1">
            <a:spLocks/>
          </p:cNvSpPr>
          <p:nvPr/>
        </p:nvSpPr>
        <p:spPr>
          <a:xfrm>
            <a:off x="7527851" y="853753"/>
            <a:ext cx="3983746" cy="5715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b="1" dirty="0">
                <a:latin typeface="Bahnschrift" panose="020B0502040204020203" pitchFamily="34" charset="0"/>
              </a:rPr>
              <a:t>DURATION</a:t>
            </a:r>
            <a:endParaRPr lang="en-US" i="1" dirty="0">
              <a:solidFill>
                <a:srgbClr val="8360F2"/>
              </a:solidFill>
              <a:latin typeface="Bahnschrift" panose="020B0502040204020203" pitchFamily="34" charset="0"/>
            </a:endParaRPr>
          </a:p>
          <a:p>
            <a:pPr marL="0" indent="0">
              <a:lnSpc>
                <a:spcPct val="100000"/>
              </a:lnSpc>
              <a:spcBef>
                <a:spcPts val="0"/>
              </a:spcBef>
              <a:buFont typeface="Arial" panose="020B0604020202020204" pitchFamily="34" charset="0"/>
              <a:buNone/>
            </a:pPr>
            <a:endParaRPr lang="en-US" sz="2200" dirty="0"/>
          </a:p>
          <a:p>
            <a:pPr marL="0" indent="0">
              <a:buFont typeface="Arial" panose="020B0604020202020204" pitchFamily="34" charset="0"/>
              <a:buNone/>
            </a:pPr>
            <a:endParaRPr lang="en-US" sz="2200" dirty="0"/>
          </a:p>
        </p:txBody>
      </p:sp>
      <p:sp>
        <p:nvSpPr>
          <p:cNvPr id="16" name="Content Placeholder 2">
            <a:extLst>
              <a:ext uri="{FF2B5EF4-FFF2-40B4-BE49-F238E27FC236}">
                <a16:creationId xmlns:a16="http://schemas.microsoft.com/office/drawing/2014/main" id="{58271E60-D184-4821-B74B-33805370C4CD}"/>
              </a:ext>
            </a:extLst>
          </p:cNvPr>
          <p:cNvSpPr txBox="1">
            <a:spLocks/>
          </p:cNvSpPr>
          <p:nvPr/>
        </p:nvSpPr>
        <p:spPr>
          <a:xfrm>
            <a:off x="7453423" y="1464969"/>
            <a:ext cx="3877200" cy="375216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While some measures are permanent, having a sunset (a date by which the fund must be reauthorized) is a good selling point for the public. </a:t>
            </a:r>
          </a:p>
          <a:p>
            <a:pPr marL="0" indent="0">
              <a:buNone/>
            </a:pPr>
            <a:r>
              <a:rPr lang="en-US" sz="1800" dirty="0"/>
              <a:t>A rule of thumb is to make sure the Fund is in place long enough to accomplish something significant, but short enough to convince the public there will be chance to evaluate it and rescind the measure if need be. A standard sunset is 10 years</a:t>
            </a:r>
          </a:p>
          <a:p>
            <a:pPr marL="0" indent="0">
              <a:buNone/>
            </a:pPr>
            <a:r>
              <a:rPr lang="en-US" sz="1800" dirty="0"/>
              <a:t>This section of the measure could also be the place where you include assurance that unspent funds can be carried over from year to year – a very important point. </a:t>
            </a:r>
          </a:p>
        </p:txBody>
      </p:sp>
    </p:spTree>
    <p:extLst>
      <p:ext uri="{BB962C8B-B14F-4D97-AF65-F5344CB8AC3E}">
        <p14:creationId xmlns:p14="http://schemas.microsoft.com/office/powerpoint/2010/main" val="2779596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a:extLst>
              <a:ext uri="{FF2B5EF4-FFF2-40B4-BE49-F238E27FC236}">
                <a16:creationId xmlns:a16="http://schemas.microsoft.com/office/drawing/2014/main" id="{EB2EC523-4CC2-41DB-B7D3-46FC57DC9EAA}"/>
              </a:ext>
            </a:extLst>
          </p:cNvPr>
          <p:cNvGraphicFramePr>
            <a:graphicFrameLocks noGrp="1"/>
          </p:cNvGraphicFramePr>
          <p:nvPr/>
        </p:nvGraphicFramePr>
        <p:xfrm>
          <a:off x="349050" y="6293488"/>
          <a:ext cx="11455398" cy="370840"/>
        </p:xfrm>
        <a:graphic>
          <a:graphicData uri="http://schemas.openxmlformats.org/drawingml/2006/table">
            <a:tbl>
              <a:tblPr firstRow="1" bandRow="1">
                <a:tableStyleId>{5C22544A-7EE6-4342-B048-85BDC9FD1C3A}</a:tableStyleId>
              </a:tblPr>
              <a:tblGrid>
                <a:gridCol w="1272822">
                  <a:extLst>
                    <a:ext uri="{9D8B030D-6E8A-4147-A177-3AD203B41FA5}">
                      <a16:colId xmlns:a16="http://schemas.microsoft.com/office/drawing/2014/main" val="2694816392"/>
                    </a:ext>
                  </a:extLst>
                </a:gridCol>
                <a:gridCol w="1272822">
                  <a:extLst>
                    <a:ext uri="{9D8B030D-6E8A-4147-A177-3AD203B41FA5}">
                      <a16:colId xmlns:a16="http://schemas.microsoft.com/office/drawing/2014/main" val="673227032"/>
                    </a:ext>
                  </a:extLst>
                </a:gridCol>
                <a:gridCol w="1272822">
                  <a:extLst>
                    <a:ext uri="{9D8B030D-6E8A-4147-A177-3AD203B41FA5}">
                      <a16:colId xmlns:a16="http://schemas.microsoft.com/office/drawing/2014/main" val="2664145411"/>
                    </a:ext>
                  </a:extLst>
                </a:gridCol>
                <a:gridCol w="1272822">
                  <a:extLst>
                    <a:ext uri="{9D8B030D-6E8A-4147-A177-3AD203B41FA5}">
                      <a16:colId xmlns:a16="http://schemas.microsoft.com/office/drawing/2014/main" val="3273018065"/>
                    </a:ext>
                  </a:extLst>
                </a:gridCol>
                <a:gridCol w="1272822">
                  <a:extLst>
                    <a:ext uri="{9D8B030D-6E8A-4147-A177-3AD203B41FA5}">
                      <a16:colId xmlns:a16="http://schemas.microsoft.com/office/drawing/2014/main" val="3701361900"/>
                    </a:ext>
                  </a:extLst>
                </a:gridCol>
                <a:gridCol w="1272822">
                  <a:extLst>
                    <a:ext uri="{9D8B030D-6E8A-4147-A177-3AD203B41FA5}">
                      <a16:colId xmlns:a16="http://schemas.microsoft.com/office/drawing/2014/main" val="3258521543"/>
                    </a:ext>
                  </a:extLst>
                </a:gridCol>
                <a:gridCol w="1272822">
                  <a:extLst>
                    <a:ext uri="{9D8B030D-6E8A-4147-A177-3AD203B41FA5}">
                      <a16:colId xmlns:a16="http://schemas.microsoft.com/office/drawing/2014/main" val="3354525708"/>
                    </a:ext>
                  </a:extLst>
                </a:gridCol>
                <a:gridCol w="1272822">
                  <a:extLst>
                    <a:ext uri="{9D8B030D-6E8A-4147-A177-3AD203B41FA5}">
                      <a16:colId xmlns:a16="http://schemas.microsoft.com/office/drawing/2014/main" val="308073979"/>
                    </a:ext>
                  </a:extLst>
                </a:gridCol>
                <a:gridCol w="1272822">
                  <a:extLst>
                    <a:ext uri="{9D8B030D-6E8A-4147-A177-3AD203B41FA5}">
                      <a16:colId xmlns:a16="http://schemas.microsoft.com/office/drawing/2014/main" val="1064754402"/>
                    </a:ext>
                  </a:extLst>
                </a:gridCol>
              </a:tblGrid>
              <a:tr h="370840">
                <a:tc>
                  <a:txBody>
                    <a:bodyPr/>
                    <a:lstStyle/>
                    <a:p>
                      <a:pPr algn="ctr"/>
                      <a:r>
                        <a:rPr lang="en-US" sz="1050" b="0" dirty="0">
                          <a:solidFill>
                            <a:srgbClr val="8360F2"/>
                          </a:solidFill>
                          <a:latin typeface="Bahnschrift" panose="020B0502040204020203" pitchFamily="34" charset="0"/>
                        </a:rPr>
                        <a:t>Title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Rationale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Purpose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Eligible services</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Excluded services</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Administration</a:t>
                      </a:r>
                    </a:p>
                  </a:txBody>
                  <a:tcPr anchor="ctr">
                    <a:solidFill>
                      <a:schemeClr val="bg2"/>
                    </a:solidFill>
                  </a:tcPr>
                </a:tc>
                <a:tc>
                  <a:txBody>
                    <a:bodyPr/>
                    <a:lstStyle/>
                    <a:p>
                      <a:pPr algn="ctr"/>
                      <a:r>
                        <a:rPr lang="en-US" sz="1050" b="0" dirty="0">
                          <a:solidFill>
                            <a:schemeClr val="bg1"/>
                          </a:solidFill>
                          <a:latin typeface="Bahnschrift" panose="020B0502040204020203" pitchFamily="34" charset="0"/>
                        </a:rPr>
                        <a:t>Accountability</a:t>
                      </a:r>
                    </a:p>
                  </a:txBody>
                  <a:tcPr anchor="ctr">
                    <a:solidFill>
                      <a:srgbClr val="8360F2"/>
                    </a:solidFill>
                  </a:tcPr>
                </a:tc>
                <a:tc>
                  <a:txBody>
                    <a:bodyPr/>
                    <a:lstStyle/>
                    <a:p>
                      <a:pPr algn="ctr"/>
                      <a:r>
                        <a:rPr lang="en-US" sz="1050" b="0" dirty="0">
                          <a:solidFill>
                            <a:srgbClr val="8360F2"/>
                          </a:solidFill>
                          <a:latin typeface="Bahnschrift" panose="020B0502040204020203" pitchFamily="34" charset="0"/>
                        </a:rPr>
                        <a:t>Source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Severability</a:t>
                      </a:r>
                    </a:p>
                  </a:txBody>
                  <a:tcPr anchor="ctr">
                    <a:solidFill>
                      <a:schemeClr val="bg2"/>
                    </a:solidFill>
                  </a:tcPr>
                </a:tc>
                <a:extLst>
                  <a:ext uri="{0D108BD9-81ED-4DB2-BD59-A6C34878D82A}">
                    <a16:rowId xmlns:a16="http://schemas.microsoft.com/office/drawing/2014/main" val="1793034129"/>
                  </a:ext>
                </a:extLst>
              </a:tr>
            </a:tbl>
          </a:graphicData>
        </a:graphic>
      </p:graphicFrame>
      <p:sp>
        <p:nvSpPr>
          <p:cNvPr id="2" name="Title 1">
            <a:extLst>
              <a:ext uri="{FF2B5EF4-FFF2-40B4-BE49-F238E27FC236}">
                <a16:creationId xmlns:a16="http://schemas.microsoft.com/office/drawing/2014/main" id="{F03C818F-68C8-4307-A9E0-7D2825DF98F4}"/>
              </a:ext>
            </a:extLst>
          </p:cNvPr>
          <p:cNvSpPr>
            <a:spLocks noGrp="1"/>
          </p:cNvSpPr>
          <p:nvPr>
            <p:ph type="title"/>
          </p:nvPr>
        </p:nvSpPr>
        <p:spPr/>
        <p:txBody>
          <a:bodyPr/>
          <a:lstStyle/>
          <a:p>
            <a:r>
              <a:rPr lang="en-US" dirty="0"/>
              <a:t>Severability</a:t>
            </a:r>
          </a:p>
        </p:txBody>
      </p:sp>
      <p:sp>
        <p:nvSpPr>
          <p:cNvPr id="22" name="Content Placeholder 2">
            <a:extLst>
              <a:ext uri="{FF2B5EF4-FFF2-40B4-BE49-F238E27FC236}">
                <a16:creationId xmlns:a16="http://schemas.microsoft.com/office/drawing/2014/main" id="{CA7285F6-EB19-4709-A12F-BD4E5373D6ED}"/>
              </a:ext>
            </a:extLst>
          </p:cNvPr>
          <p:cNvSpPr>
            <a:spLocks noGrp="1"/>
          </p:cNvSpPr>
          <p:nvPr>
            <p:ph idx="1"/>
          </p:nvPr>
        </p:nvSpPr>
        <p:spPr/>
        <p:txBody>
          <a:bodyPr>
            <a:normAutofit/>
          </a:bodyPr>
          <a:lstStyle/>
          <a:p>
            <a:pPr marL="0" indent="0">
              <a:buNone/>
            </a:pPr>
            <a:r>
              <a:rPr lang="en-US" sz="2000" dirty="0"/>
              <a:t>Every measure has a “severability” clause – make sure that yours has one.  What it means: if one section is invalid, this does not invalidate whole measure</a:t>
            </a:r>
          </a:p>
        </p:txBody>
      </p:sp>
      <p:sp>
        <p:nvSpPr>
          <p:cNvPr id="24" name="Content Placeholder 2">
            <a:extLst>
              <a:ext uri="{FF2B5EF4-FFF2-40B4-BE49-F238E27FC236}">
                <a16:creationId xmlns:a16="http://schemas.microsoft.com/office/drawing/2014/main" id="{2FFD6375-5B01-45A6-A0C8-B4C951323020}"/>
              </a:ext>
            </a:extLst>
          </p:cNvPr>
          <p:cNvSpPr txBox="1">
            <a:spLocks/>
          </p:cNvSpPr>
          <p:nvPr/>
        </p:nvSpPr>
        <p:spPr>
          <a:xfrm>
            <a:off x="6198780" y="2349795"/>
            <a:ext cx="5155019" cy="38271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latin typeface="Bahnschrift" panose="020B0502040204020203" pitchFamily="34" charset="0"/>
              </a:rPr>
              <a:t>EXAMPLE:</a:t>
            </a:r>
          </a:p>
          <a:p>
            <a:pPr marL="0" indent="0">
              <a:buFont typeface="Arial" panose="020B0604020202020204" pitchFamily="34" charset="0"/>
              <a:buNone/>
            </a:pPr>
            <a:r>
              <a:rPr lang="en-US" sz="2000" dirty="0">
                <a:latin typeface="Bahnschrift" panose="020B0502040204020203" pitchFamily="34" charset="0"/>
              </a:rPr>
              <a:t>If any provision of this article or the application thereof to any person or circumstance is held invalid by a court of competent jurisdiction, the remainder of the article and the application of such provision to other persons or circumstances shall not be affected thereby.</a:t>
            </a:r>
          </a:p>
          <a:p>
            <a:pPr marL="0" indent="0">
              <a:buFont typeface="Arial" panose="020B0604020202020204" pitchFamily="34" charset="0"/>
              <a:buNone/>
            </a:pPr>
            <a:r>
              <a:rPr lang="en-US" sz="2000" i="1" dirty="0">
                <a:solidFill>
                  <a:srgbClr val="8360F2"/>
                </a:solidFill>
                <a:latin typeface="Bahnschrift" panose="020B0502040204020203" pitchFamily="34" charset="0"/>
              </a:rPr>
              <a:t>- Alameda County Ordinance</a:t>
            </a:r>
          </a:p>
        </p:txBody>
      </p:sp>
    </p:spTree>
    <p:extLst>
      <p:ext uri="{BB962C8B-B14F-4D97-AF65-F5344CB8AC3E}">
        <p14:creationId xmlns:p14="http://schemas.microsoft.com/office/powerpoint/2010/main" val="231843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B1226CD2-779B-40BC-A10F-CF221BD7078D}"/>
              </a:ext>
            </a:extLst>
          </p:cNvPr>
          <p:cNvSpPr txBox="1">
            <a:spLocks/>
          </p:cNvSpPr>
          <p:nvPr/>
        </p:nvSpPr>
        <p:spPr>
          <a:xfrm>
            <a:off x="758706" y="1391708"/>
            <a:ext cx="10573945" cy="11733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dirty="0"/>
              <a:t>Your measure might be placed on the ballot by signature petition or by local legislative action. The method by which it is placed on the ballot will impact the drafting process:</a:t>
            </a:r>
          </a:p>
        </p:txBody>
      </p:sp>
      <p:sp>
        <p:nvSpPr>
          <p:cNvPr id="7" name="Title 1">
            <a:extLst>
              <a:ext uri="{FF2B5EF4-FFF2-40B4-BE49-F238E27FC236}">
                <a16:creationId xmlns:a16="http://schemas.microsoft.com/office/drawing/2014/main" id="{E6CCBF19-90FB-476D-B777-D0938F8E9012}"/>
              </a:ext>
            </a:extLst>
          </p:cNvPr>
          <p:cNvSpPr txBox="1">
            <a:spLocks/>
          </p:cNvSpPr>
          <p:nvPr/>
        </p:nvSpPr>
        <p:spPr>
          <a:xfrm>
            <a:off x="758707" y="515671"/>
            <a:ext cx="8023786" cy="9506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8360F2"/>
                </a:solidFill>
                <a:latin typeface="Arial Black" panose="020B0A04020102020204" pitchFamily="34" charset="0"/>
              </a:rPr>
              <a:t>Process</a:t>
            </a:r>
          </a:p>
        </p:txBody>
      </p:sp>
      <p:sp>
        <p:nvSpPr>
          <p:cNvPr id="13" name="Rectangle 12">
            <a:extLst>
              <a:ext uri="{FF2B5EF4-FFF2-40B4-BE49-F238E27FC236}">
                <a16:creationId xmlns:a16="http://schemas.microsoft.com/office/drawing/2014/main" id="{78D828B7-C82C-43D6-A0F2-2C94B566FD1D}"/>
              </a:ext>
            </a:extLst>
          </p:cNvPr>
          <p:cNvSpPr/>
          <p:nvPr/>
        </p:nvSpPr>
        <p:spPr>
          <a:xfrm>
            <a:off x="6295076" y="2258500"/>
            <a:ext cx="5045618" cy="2461705"/>
          </a:xfrm>
          <a:prstGeom prst="rect">
            <a:avLst/>
          </a:prstGeom>
          <a:solidFill>
            <a:srgbClr val="8360F2"/>
          </a:solidFill>
          <a:ln>
            <a:solidFill>
              <a:srgbClr val="8360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02C4EA-3D89-4173-8521-448D4DC00D43}"/>
              </a:ext>
            </a:extLst>
          </p:cNvPr>
          <p:cNvSpPr/>
          <p:nvPr/>
        </p:nvSpPr>
        <p:spPr>
          <a:xfrm>
            <a:off x="766749" y="2258500"/>
            <a:ext cx="5045618" cy="2461705"/>
          </a:xfrm>
          <a:prstGeom prst="rect">
            <a:avLst/>
          </a:prstGeom>
          <a:solidFill>
            <a:srgbClr val="8360F2"/>
          </a:solidFill>
          <a:ln>
            <a:solidFill>
              <a:srgbClr val="8360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08FBE908-6051-4DBC-98A8-3707A5A485CD}"/>
              </a:ext>
            </a:extLst>
          </p:cNvPr>
          <p:cNvSpPr/>
          <p:nvPr/>
        </p:nvSpPr>
        <p:spPr>
          <a:xfrm>
            <a:off x="5232944" y="2732558"/>
            <a:ext cx="1641046" cy="1641046"/>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FB07F1-4D71-4979-99CC-6D98CF0458AA}"/>
              </a:ext>
            </a:extLst>
          </p:cNvPr>
          <p:cNvSpPr/>
          <p:nvPr/>
        </p:nvSpPr>
        <p:spPr>
          <a:xfrm>
            <a:off x="5553039" y="2922491"/>
            <a:ext cx="1064653" cy="1107996"/>
          </a:xfrm>
          <a:prstGeom prst="rect">
            <a:avLst/>
          </a:prstGeom>
        </p:spPr>
        <p:txBody>
          <a:bodyPr wrap="square">
            <a:spAutoFit/>
          </a:bodyPr>
          <a:lstStyle/>
          <a:p>
            <a:r>
              <a:rPr lang="en-US" sz="6600" b="1" dirty="0">
                <a:solidFill>
                  <a:srgbClr val="8360F2"/>
                </a:solidFill>
              </a:rPr>
              <a:t>or</a:t>
            </a:r>
          </a:p>
        </p:txBody>
      </p:sp>
      <p:graphicFrame>
        <p:nvGraphicFramePr>
          <p:cNvPr id="9" name="Table 8">
            <a:extLst>
              <a:ext uri="{FF2B5EF4-FFF2-40B4-BE49-F238E27FC236}">
                <a16:creationId xmlns:a16="http://schemas.microsoft.com/office/drawing/2014/main" id="{DCEA039B-1CE4-464F-B2EE-7C9D78518D38}"/>
              </a:ext>
            </a:extLst>
          </p:cNvPr>
          <p:cNvGraphicFramePr>
            <a:graphicFrameLocks noGrp="1"/>
          </p:cNvGraphicFramePr>
          <p:nvPr>
            <p:extLst>
              <p:ext uri="{D42A27DB-BD31-4B8C-83A1-F6EECF244321}">
                <p14:modId xmlns:p14="http://schemas.microsoft.com/office/powerpoint/2010/main" val="3908387606"/>
              </p:ext>
            </p:extLst>
          </p:nvPr>
        </p:nvGraphicFramePr>
        <p:xfrm>
          <a:off x="1024520" y="2434205"/>
          <a:ext cx="3994658" cy="2560320"/>
        </p:xfrm>
        <a:graphic>
          <a:graphicData uri="http://schemas.openxmlformats.org/drawingml/2006/table">
            <a:tbl>
              <a:tblPr firstRow="1" bandRow="1">
                <a:tableStyleId>{2D5ABB26-0587-4C30-8999-92F81FD0307C}</a:tableStyleId>
              </a:tblPr>
              <a:tblGrid>
                <a:gridCol w="3994658">
                  <a:extLst>
                    <a:ext uri="{9D8B030D-6E8A-4147-A177-3AD203B41FA5}">
                      <a16:colId xmlns:a16="http://schemas.microsoft.com/office/drawing/2014/main" val="2521146949"/>
                    </a:ext>
                  </a:extLst>
                </a:gridCol>
              </a:tblGrid>
              <a:tr h="2039578">
                <a:tc>
                  <a:txBody>
                    <a:bodyPr/>
                    <a:lstStyle/>
                    <a:p>
                      <a:r>
                        <a:rPr lang="en-US" sz="1800" dirty="0">
                          <a:solidFill>
                            <a:schemeClr val="bg1"/>
                          </a:solidFill>
                          <a:latin typeface="Bahnschrift" panose="020B0502040204020203" pitchFamily="34" charset="0"/>
                        </a:rPr>
                        <a:t>If your measure is being placed on the ballot by a city or county official body, the final and official draft of the measure will be done by the attorney for your city or county.  You must negotiate with the officials placing the measure on the ballot.</a:t>
                      </a:r>
                    </a:p>
                    <a:p>
                      <a:endParaRPr lang="en-US" sz="1800" dirty="0">
                        <a:solidFill>
                          <a:schemeClr val="bg1"/>
                        </a:solidFill>
                        <a:latin typeface="Bahnschrift" panose="020B0502040204020203" pitchFamily="34" charset="0"/>
                      </a:endParaRPr>
                    </a:p>
                    <a:p>
                      <a:endParaRPr lang="en-US" sz="1800" dirty="0">
                        <a:solidFill>
                          <a:schemeClr val="bg1"/>
                        </a:solidFill>
                        <a:latin typeface="Bahnschrift" panose="020B0502040204020203" pitchFamily="34" charset="0"/>
                      </a:endParaRPr>
                    </a:p>
                  </a:txBody>
                  <a:tcPr/>
                </a:tc>
                <a:extLst>
                  <a:ext uri="{0D108BD9-81ED-4DB2-BD59-A6C34878D82A}">
                    <a16:rowId xmlns:a16="http://schemas.microsoft.com/office/drawing/2014/main" val="2573139665"/>
                  </a:ext>
                </a:extLst>
              </a:tr>
            </a:tbl>
          </a:graphicData>
        </a:graphic>
      </p:graphicFrame>
      <p:graphicFrame>
        <p:nvGraphicFramePr>
          <p:cNvPr id="10" name="Table 9">
            <a:extLst>
              <a:ext uri="{FF2B5EF4-FFF2-40B4-BE49-F238E27FC236}">
                <a16:creationId xmlns:a16="http://schemas.microsoft.com/office/drawing/2014/main" id="{C8AC17CB-7610-4A8C-B08C-A25B2195D80D}"/>
              </a:ext>
            </a:extLst>
          </p:cNvPr>
          <p:cNvGraphicFramePr>
            <a:graphicFrameLocks noGrp="1"/>
          </p:cNvGraphicFramePr>
          <p:nvPr>
            <p:extLst>
              <p:ext uri="{D42A27DB-BD31-4B8C-83A1-F6EECF244321}">
                <p14:modId xmlns:p14="http://schemas.microsoft.com/office/powerpoint/2010/main" val="3617914643"/>
              </p:ext>
            </p:extLst>
          </p:nvPr>
        </p:nvGraphicFramePr>
        <p:xfrm>
          <a:off x="7142933" y="2434205"/>
          <a:ext cx="4024545" cy="2286000"/>
        </p:xfrm>
        <a:graphic>
          <a:graphicData uri="http://schemas.openxmlformats.org/drawingml/2006/table">
            <a:tbl>
              <a:tblPr firstRow="1" bandRow="1">
                <a:tableStyleId>{2D5ABB26-0587-4C30-8999-92F81FD0307C}</a:tableStyleId>
              </a:tblPr>
              <a:tblGrid>
                <a:gridCol w="4024545">
                  <a:extLst>
                    <a:ext uri="{9D8B030D-6E8A-4147-A177-3AD203B41FA5}">
                      <a16:colId xmlns:a16="http://schemas.microsoft.com/office/drawing/2014/main" val="2521146949"/>
                    </a:ext>
                  </a:extLst>
                </a:gridCol>
              </a:tblGrid>
              <a:tr h="1821052">
                <a:tc>
                  <a:txBody>
                    <a:bodyPr/>
                    <a:lstStyle/>
                    <a:p>
                      <a:r>
                        <a:rPr lang="en-US" sz="1800" dirty="0">
                          <a:solidFill>
                            <a:schemeClr val="bg1"/>
                          </a:solidFill>
                          <a:latin typeface="Bahnschrift" panose="020B0502040204020203" pitchFamily="34" charset="0"/>
                        </a:rPr>
                        <a:t>Placing the measure on the ballot by signature/petition allows your coalition to get exactly what you want in the measure, but also requires your campaign to hire a lawyer with sufficient expertise in local election and finance law.</a:t>
                      </a:r>
                    </a:p>
                    <a:p>
                      <a:endParaRPr lang="en-US" sz="1800" dirty="0">
                        <a:solidFill>
                          <a:schemeClr val="bg1"/>
                        </a:solidFill>
                        <a:latin typeface="Bahnschrift" panose="020B0502040204020203" pitchFamily="34" charset="0"/>
                      </a:endParaRPr>
                    </a:p>
                  </a:txBody>
                  <a:tcPr/>
                </a:tc>
                <a:extLst>
                  <a:ext uri="{0D108BD9-81ED-4DB2-BD59-A6C34878D82A}">
                    <a16:rowId xmlns:a16="http://schemas.microsoft.com/office/drawing/2014/main" val="2573139665"/>
                  </a:ext>
                </a:extLst>
              </a:tr>
            </a:tbl>
          </a:graphicData>
        </a:graphic>
      </p:graphicFrame>
      <p:sp>
        <p:nvSpPr>
          <p:cNvPr id="16" name="Content Placeholder 2">
            <a:extLst>
              <a:ext uri="{FF2B5EF4-FFF2-40B4-BE49-F238E27FC236}">
                <a16:creationId xmlns:a16="http://schemas.microsoft.com/office/drawing/2014/main" id="{B49F8F9E-B207-4852-A3B5-699B558E152A}"/>
              </a:ext>
            </a:extLst>
          </p:cNvPr>
          <p:cNvSpPr txBox="1">
            <a:spLocks/>
          </p:cNvSpPr>
          <p:nvPr/>
        </p:nvSpPr>
        <p:spPr>
          <a:xfrm>
            <a:off x="758707" y="5044890"/>
            <a:ext cx="10573945" cy="138223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US" sz="2000" dirty="0"/>
              <a:t>Tips:</a:t>
            </a:r>
          </a:p>
          <a:p>
            <a:pPr>
              <a:lnSpc>
                <a:spcPct val="120000"/>
              </a:lnSpc>
              <a:spcBef>
                <a:spcPts val="0"/>
              </a:spcBef>
              <a:buFont typeface="Wingdings" panose="05000000000000000000" pitchFamily="2" charset="2"/>
              <a:buChar char="Ø"/>
            </a:pPr>
            <a:r>
              <a:rPr lang="en-US" sz="2000" dirty="0"/>
              <a:t>The drafting process could take anywhere from 6 weeks to 3 months, so start early, and leave plenty of time to draft edit and finalize your measure. </a:t>
            </a:r>
          </a:p>
          <a:p>
            <a:pPr>
              <a:lnSpc>
                <a:spcPct val="120000"/>
              </a:lnSpc>
              <a:spcBef>
                <a:spcPts val="0"/>
              </a:spcBef>
              <a:buFont typeface="Wingdings" panose="05000000000000000000" pitchFamily="2" charset="2"/>
              <a:buChar char="Ø"/>
            </a:pPr>
            <a:r>
              <a:rPr lang="en-US" sz="2000" dirty="0"/>
              <a:t>Throughout this process, your measure will continue to evolve. Creating the perfect measure is impossible, and drafting a measure with sufficient political and public support requires compromise.</a:t>
            </a:r>
          </a:p>
        </p:txBody>
      </p:sp>
    </p:spTree>
    <p:extLst>
      <p:ext uri="{BB962C8B-B14F-4D97-AF65-F5344CB8AC3E}">
        <p14:creationId xmlns:p14="http://schemas.microsoft.com/office/powerpoint/2010/main" val="2743549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white lighthouse near body of water during daytime">
            <a:extLst>
              <a:ext uri="{FF2B5EF4-FFF2-40B4-BE49-F238E27FC236}">
                <a16:creationId xmlns:a16="http://schemas.microsoft.com/office/drawing/2014/main" id="{AE51D404-79D1-4D11-A76F-2AD41EE455A6}"/>
              </a:ext>
            </a:extLst>
          </p:cNvPr>
          <p:cNvPicPr>
            <a:picLocks noChangeAspect="1" noChangeArrowheads="1"/>
          </p:cNvPicPr>
          <p:nvPr/>
        </p:nvPicPr>
        <p:blipFill rotWithShape="1">
          <a:blip r:embed="rId2">
            <a:duotone>
              <a:prstClr val="black"/>
              <a:srgbClr val="D9CDFF">
                <a:tint val="45000"/>
                <a:satMod val="400000"/>
              </a:srgbClr>
            </a:duotone>
            <a:extLst>
              <a:ext uri="{28A0092B-C50C-407E-A947-70E740481C1C}">
                <a14:useLocalDpi xmlns:a14="http://schemas.microsoft.com/office/drawing/2010/main" val="0"/>
              </a:ext>
            </a:extLst>
          </a:blip>
          <a:srcRect r="390"/>
          <a:stretch/>
        </p:blipFill>
        <p:spPr bwMode="auto">
          <a:xfrm>
            <a:off x="7637860" y="-14284"/>
            <a:ext cx="455414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E6CCBF19-90FB-476D-B777-D0938F8E9012}"/>
              </a:ext>
            </a:extLst>
          </p:cNvPr>
          <p:cNvSpPr txBox="1">
            <a:spLocks/>
          </p:cNvSpPr>
          <p:nvPr/>
        </p:nvSpPr>
        <p:spPr>
          <a:xfrm>
            <a:off x="738466" y="184436"/>
            <a:ext cx="4387452" cy="24508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8360F2"/>
                </a:solidFill>
                <a:latin typeface="Arial Black" panose="020B0A04020102020204" pitchFamily="34" charset="0"/>
              </a:rPr>
              <a:t>Building power with a shared vision</a:t>
            </a:r>
          </a:p>
        </p:txBody>
      </p:sp>
      <p:sp>
        <p:nvSpPr>
          <p:cNvPr id="11" name="Content Placeholder 2">
            <a:extLst>
              <a:ext uri="{FF2B5EF4-FFF2-40B4-BE49-F238E27FC236}">
                <a16:creationId xmlns:a16="http://schemas.microsoft.com/office/drawing/2014/main" id="{FB68731A-B1BD-42B5-B735-D8247E1E0211}"/>
              </a:ext>
            </a:extLst>
          </p:cNvPr>
          <p:cNvSpPr>
            <a:spLocks noGrp="1"/>
          </p:cNvSpPr>
          <p:nvPr>
            <p:ph idx="4294967295"/>
          </p:nvPr>
        </p:nvSpPr>
        <p:spPr>
          <a:xfrm>
            <a:off x="738584" y="2635249"/>
            <a:ext cx="5656263" cy="4351337"/>
          </a:xfrm>
        </p:spPr>
        <p:txBody>
          <a:bodyPr>
            <a:normAutofit fontScale="70000" lnSpcReduction="20000"/>
          </a:bodyPr>
          <a:lstStyle/>
          <a:p>
            <a:pPr marL="0" indent="0">
              <a:buNone/>
            </a:pPr>
            <a:r>
              <a:rPr lang="en-US" dirty="0"/>
              <a:t>Establishing a children’s fund is an opportunity to build a movement for children in your community. </a:t>
            </a:r>
          </a:p>
          <a:p>
            <a:pPr marL="0" indent="0">
              <a:buNone/>
            </a:pPr>
            <a:r>
              <a:rPr lang="en-US" dirty="0"/>
              <a:t>No matter who is doing the final drafting, use the drafting process to build a shared vision by:</a:t>
            </a:r>
          </a:p>
          <a:p>
            <a:r>
              <a:rPr lang="en-US" dirty="0"/>
              <a:t>Engaging more people in the civic process</a:t>
            </a:r>
          </a:p>
          <a:p>
            <a:r>
              <a:rPr lang="en-US" dirty="0"/>
              <a:t>Build productive collaborations across diverse community institutions to arrive at a consensus. </a:t>
            </a:r>
          </a:p>
          <a:p>
            <a:r>
              <a:rPr lang="en-US" dirty="0"/>
              <a:t>Ensure that the coalition goes through all elements of the measure and grapples with decision points together. </a:t>
            </a:r>
          </a:p>
          <a:p>
            <a:pPr marL="0" indent="0">
              <a:buNone/>
            </a:pPr>
            <a:r>
              <a:rPr lang="en-US" dirty="0"/>
              <a:t>Reaching a consensus with your allies about the basic elements of the measure takes time, but ultimately it brings you together and prepared you for the challenges of a campaign. </a:t>
            </a:r>
          </a:p>
        </p:txBody>
      </p:sp>
      <p:sp>
        <p:nvSpPr>
          <p:cNvPr id="17" name="Rectangle 16">
            <a:extLst>
              <a:ext uri="{FF2B5EF4-FFF2-40B4-BE49-F238E27FC236}">
                <a16:creationId xmlns:a16="http://schemas.microsoft.com/office/drawing/2014/main" id="{8EEE6A56-AADC-4FD1-B5B7-37791FCBAD4D}"/>
              </a:ext>
            </a:extLst>
          </p:cNvPr>
          <p:cNvSpPr/>
          <p:nvPr/>
        </p:nvSpPr>
        <p:spPr>
          <a:xfrm>
            <a:off x="6809185" y="-14284"/>
            <a:ext cx="828675" cy="6858000"/>
          </a:xfrm>
          <a:prstGeom prst="rect">
            <a:avLst/>
          </a:prstGeom>
          <a:solidFill>
            <a:srgbClr val="8360F2"/>
          </a:solidFill>
          <a:ln>
            <a:solidFill>
              <a:srgbClr val="8360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1579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F378043-6B96-4FF1-B68E-1AE328C36EBA}"/>
              </a:ext>
            </a:extLst>
          </p:cNvPr>
          <p:cNvSpPr/>
          <p:nvPr/>
        </p:nvSpPr>
        <p:spPr>
          <a:xfrm>
            <a:off x="4604595" y="0"/>
            <a:ext cx="4077653" cy="6858000"/>
          </a:xfrm>
          <a:prstGeom prst="rect">
            <a:avLst/>
          </a:prstGeom>
          <a:solidFill>
            <a:srgbClr val="8360F2"/>
          </a:solidFill>
          <a:ln>
            <a:solidFill>
              <a:srgbClr val="8360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ECD6180-17B3-4427-9779-25FC87B9FDB2}"/>
              </a:ext>
            </a:extLst>
          </p:cNvPr>
          <p:cNvSpPr>
            <a:spLocks noGrp="1"/>
          </p:cNvSpPr>
          <p:nvPr>
            <p:ph idx="1"/>
          </p:nvPr>
        </p:nvSpPr>
        <p:spPr>
          <a:xfrm>
            <a:off x="4818486" y="0"/>
            <a:ext cx="3699932" cy="6858000"/>
          </a:xfrm>
        </p:spPr>
        <p:txBody>
          <a:bodyPr anchor="ctr">
            <a:normAutofit/>
          </a:bodyPr>
          <a:lstStyle/>
          <a:p>
            <a:pPr>
              <a:buClr>
                <a:schemeClr val="bg1"/>
              </a:buClr>
              <a:buSzPct val="75000"/>
              <a:buFont typeface="Courier New" panose="02070309020205020404" pitchFamily="49" charset="0"/>
              <a:buChar char="o"/>
            </a:pPr>
            <a:r>
              <a:rPr lang="en-US" sz="2000" dirty="0">
                <a:solidFill>
                  <a:schemeClr val="bg1"/>
                </a:solidFill>
                <a:latin typeface="Bahnschrift" panose="020B0502040204020203" pitchFamily="34" charset="0"/>
              </a:rPr>
              <a:t>Use word choice and placement to emphasize the purpose, priorities, goals, and principles of the measure.</a:t>
            </a:r>
            <a:endParaRPr lang="en-US" sz="2000" dirty="0">
              <a:solidFill>
                <a:schemeClr val="bg1"/>
              </a:solidFill>
              <a:effectLst/>
              <a:latin typeface="Bahnschrift" panose="020B0502040204020203" pitchFamily="34" charset="0"/>
            </a:endParaRPr>
          </a:p>
          <a:p>
            <a:pPr>
              <a:buClr>
                <a:schemeClr val="bg1"/>
              </a:buClr>
              <a:buSzPct val="75000"/>
              <a:buFont typeface="Courier New" panose="02070309020205020404" pitchFamily="49" charset="0"/>
              <a:buChar char="o"/>
            </a:pPr>
            <a:r>
              <a:rPr lang="en-US" sz="2000" dirty="0">
                <a:solidFill>
                  <a:schemeClr val="bg1"/>
                </a:solidFill>
                <a:latin typeface="Bahnschrift" panose="020B0502040204020203" pitchFamily="34" charset="0"/>
              </a:rPr>
              <a:t>Carefully consider the level of detail you want in your measure. </a:t>
            </a:r>
          </a:p>
          <a:p>
            <a:pPr>
              <a:buClr>
                <a:schemeClr val="bg1"/>
              </a:buClr>
              <a:buSzPct val="75000"/>
              <a:buFont typeface="Courier New" panose="02070309020205020404" pitchFamily="49" charset="0"/>
              <a:buChar char="o"/>
            </a:pPr>
            <a:r>
              <a:rPr lang="en-US" sz="2000" dirty="0">
                <a:solidFill>
                  <a:schemeClr val="bg1"/>
                </a:solidFill>
                <a:latin typeface="Bahnschrift" panose="020B0502040204020203" pitchFamily="34" charset="0"/>
              </a:rPr>
              <a:t>Clarify the distinction between your measure and school funding measures, which are both popular with and familiar to voters. </a:t>
            </a:r>
          </a:p>
          <a:p>
            <a:pPr>
              <a:buClr>
                <a:schemeClr val="bg1"/>
              </a:buClr>
              <a:buSzPct val="75000"/>
              <a:buFont typeface="Courier New" panose="02070309020205020404" pitchFamily="49" charset="0"/>
              <a:buChar char="o"/>
            </a:pPr>
            <a:r>
              <a:rPr lang="en-US" sz="2000" dirty="0">
                <a:solidFill>
                  <a:schemeClr val="bg1"/>
                </a:solidFill>
                <a:latin typeface="Bahnschrift" panose="020B0502040204020203" pitchFamily="34" charset="0"/>
              </a:rPr>
              <a:t>Before the question is finalized for the ballot, many cities or counties provide a formal hearing to appeal the wording.  USE IT.</a:t>
            </a:r>
          </a:p>
        </p:txBody>
      </p:sp>
      <p:sp>
        <p:nvSpPr>
          <p:cNvPr id="7" name="Title 6">
            <a:extLst>
              <a:ext uri="{FF2B5EF4-FFF2-40B4-BE49-F238E27FC236}">
                <a16:creationId xmlns:a16="http://schemas.microsoft.com/office/drawing/2014/main" id="{B1B7D576-8319-43CA-B368-6A7392103EC4}"/>
              </a:ext>
            </a:extLst>
          </p:cNvPr>
          <p:cNvSpPr>
            <a:spLocks noGrp="1"/>
          </p:cNvSpPr>
          <p:nvPr>
            <p:ph type="title"/>
          </p:nvPr>
        </p:nvSpPr>
        <p:spPr>
          <a:xfrm>
            <a:off x="475085" y="5094419"/>
            <a:ext cx="4343401" cy="1325563"/>
          </a:xfrm>
        </p:spPr>
        <p:txBody>
          <a:bodyPr/>
          <a:lstStyle/>
          <a:p>
            <a:r>
              <a:rPr lang="en-US" dirty="0">
                <a:latin typeface="Arial Black" panose="020B0A04020102020204" pitchFamily="34" charset="0"/>
              </a:rPr>
              <a:t>General strategies</a:t>
            </a:r>
          </a:p>
        </p:txBody>
      </p:sp>
      <p:pic>
        <p:nvPicPr>
          <p:cNvPr id="8" name="Picture 7">
            <a:extLst>
              <a:ext uri="{FF2B5EF4-FFF2-40B4-BE49-F238E27FC236}">
                <a16:creationId xmlns:a16="http://schemas.microsoft.com/office/drawing/2014/main" id="{D1CCB7B8-DB19-4D69-9710-AF15472C69D2}"/>
              </a:ext>
            </a:extLst>
          </p:cNvPr>
          <p:cNvPicPr>
            <a:picLocks noChangeAspect="1"/>
          </p:cNvPicPr>
          <p:nvPr/>
        </p:nvPicPr>
        <p:blipFill rotWithShape="1">
          <a:blip r:embed="rId3">
            <a:duotone>
              <a:prstClr val="black"/>
              <a:srgbClr val="8360F2">
                <a:tint val="45000"/>
                <a:satMod val="400000"/>
              </a:srgbClr>
            </a:duotone>
          </a:blip>
          <a:srcRect l="17188" r="6034"/>
          <a:stretch/>
        </p:blipFill>
        <p:spPr>
          <a:xfrm>
            <a:off x="8682248" y="0"/>
            <a:ext cx="3497369" cy="6858000"/>
          </a:xfrm>
          <a:prstGeom prst="rect">
            <a:avLst/>
          </a:prstGeom>
        </p:spPr>
      </p:pic>
      <p:sp>
        <p:nvSpPr>
          <p:cNvPr id="9" name="Rectangle 8">
            <a:extLst>
              <a:ext uri="{FF2B5EF4-FFF2-40B4-BE49-F238E27FC236}">
                <a16:creationId xmlns:a16="http://schemas.microsoft.com/office/drawing/2014/main" id="{D4EDAB4B-7607-4A30-8480-8AD87D9ACE25}"/>
              </a:ext>
            </a:extLst>
          </p:cNvPr>
          <p:cNvSpPr/>
          <p:nvPr/>
        </p:nvSpPr>
        <p:spPr>
          <a:xfrm>
            <a:off x="226274" y="597430"/>
            <a:ext cx="2324417" cy="15917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8206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rrow: Pentagon 24">
            <a:extLst>
              <a:ext uri="{FF2B5EF4-FFF2-40B4-BE49-F238E27FC236}">
                <a16:creationId xmlns:a16="http://schemas.microsoft.com/office/drawing/2014/main" id="{BAB6F7E2-94A1-47B5-81A0-A0478040250E}"/>
              </a:ext>
            </a:extLst>
          </p:cNvPr>
          <p:cNvSpPr/>
          <p:nvPr/>
        </p:nvSpPr>
        <p:spPr>
          <a:xfrm flipH="1">
            <a:off x="8049125" y="4225031"/>
            <a:ext cx="4142874" cy="1491916"/>
          </a:xfrm>
          <a:prstGeom prst="homePlat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3977E17-1441-4CCF-B8A8-84C072CEE00E}"/>
              </a:ext>
            </a:extLst>
          </p:cNvPr>
          <p:cNvSpPr/>
          <p:nvPr/>
        </p:nvSpPr>
        <p:spPr>
          <a:xfrm>
            <a:off x="10684041" y="4295101"/>
            <a:ext cx="1507958" cy="461665"/>
          </a:xfrm>
          <a:prstGeom prst="rect">
            <a:avLst/>
          </a:prstGeom>
        </p:spPr>
        <p:txBody>
          <a:bodyPr wrap="square">
            <a:spAutoFit/>
          </a:bodyPr>
          <a:lstStyle/>
          <a:p>
            <a:r>
              <a:rPr lang="en-US" sz="2400" b="1" dirty="0">
                <a:latin typeface="Bahnschrift" panose="020B0502040204020203" pitchFamily="34" charset="0"/>
              </a:rPr>
              <a:t>STRONG</a:t>
            </a:r>
          </a:p>
        </p:txBody>
      </p:sp>
      <p:sp>
        <p:nvSpPr>
          <p:cNvPr id="27" name="Rectangle 26">
            <a:extLst>
              <a:ext uri="{FF2B5EF4-FFF2-40B4-BE49-F238E27FC236}">
                <a16:creationId xmlns:a16="http://schemas.microsoft.com/office/drawing/2014/main" id="{32835F70-4F52-4124-A489-58B709889EE8}"/>
              </a:ext>
            </a:extLst>
          </p:cNvPr>
          <p:cNvSpPr/>
          <p:nvPr/>
        </p:nvSpPr>
        <p:spPr>
          <a:xfrm>
            <a:off x="10479504" y="4692770"/>
            <a:ext cx="1507958" cy="954107"/>
          </a:xfrm>
          <a:prstGeom prst="rect">
            <a:avLst/>
          </a:prstGeom>
        </p:spPr>
        <p:txBody>
          <a:bodyPr wrap="square">
            <a:spAutoFit/>
          </a:bodyPr>
          <a:lstStyle/>
          <a:p>
            <a:pPr algn="r"/>
            <a:r>
              <a:rPr lang="en-US" sz="1400" dirty="0"/>
              <a:t>RECEIVED</a:t>
            </a:r>
          </a:p>
          <a:p>
            <a:pPr algn="r"/>
            <a:endParaRPr lang="en-US" sz="1400" dirty="0"/>
          </a:p>
          <a:p>
            <a:pPr algn="r"/>
            <a:endParaRPr lang="en-US" sz="1400" dirty="0"/>
          </a:p>
          <a:p>
            <a:pPr algn="r"/>
            <a:r>
              <a:rPr lang="en-US" sz="1400" dirty="0"/>
              <a:t>OF THE VOTE</a:t>
            </a:r>
          </a:p>
        </p:txBody>
      </p:sp>
      <p:sp>
        <p:nvSpPr>
          <p:cNvPr id="28" name="Rectangle 27">
            <a:extLst>
              <a:ext uri="{FF2B5EF4-FFF2-40B4-BE49-F238E27FC236}">
                <a16:creationId xmlns:a16="http://schemas.microsoft.com/office/drawing/2014/main" id="{5F2257C7-F166-49A2-AE8D-AE71621A0ABD}"/>
              </a:ext>
            </a:extLst>
          </p:cNvPr>
          <p:cNvSpPr/>
          <p:nvPr/>
        </p:nvSpPr>
        <p:spPr>
          <a:xfrm>
            <a:off x="10850478" y="4849065"/>
            <a:ext cx="1136984" cy="584775"/>
          </a:xfrm>
          <a:prstGeom prst="rect">
            <a:avLst/>
          </a:prstGeom>
        </p:spPr>
        <p:txBody>
          <a:bodyPr wrap="square">
            <a:spAutoFit/>
          </a:bodyPr>
          <a:lstStyle/>
          <a:p>
            <a:pPr algn="r"/>
            <a:r>
              <a:rPr lang="en-US" sz="3200" dirty="0">
                <a:latin typeface="Bahnschrift" panose="020B0502040204020203" pitchFamily="34" charset="0"/>
              </a:rPr>
              <a:t>78%</a:t>
            </a:r>
          </a:p>
        </p:txBody>
      </p:sp>
      <p:sp>
        <p:nvSpPr>
          <p:cNvPr id="5" name="Arrow: Pentagon 4">
            <a:extLst>
              <a:ext uri="{FF2B5EF4-FFF2-40B4-BE49-F238E27FC236}">
                <a16:creationId xmlns:a16="http://schemas.microsoft.com/office/drawing/2014/main" id="{48BA3F90-FC66-4C0D-9F23-A101073FF520}"/>
              </a:ext>
            </a:extLst>
          </p:cNvPr>
          <p:cNvSpPr/>
          <p:nvPr/>
        </p:nvSpPr>
        <p:spPr>
          <a:xfrm flipH="1">
            <a:off x="8049125" y="1531805"/>
            <a:ext cx="4142874" cy="1491916"/>
          </a:xfrm>
          <a:prstGeom prst="homePlate">
            <a:avLst/>
          </a:prstGeom>
          <a:solidFill>
            <a:srgbClr val="F0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66509AB-44BB-4C3C-B58D-F80507B7019B}"/>
              </a:ext>
            </a:extLst>
          </p:cNvPr>
          <p:cNvSpPr/>
          <p:nvPr/>
        </p:nvSpPr>
        <p:spPr>
          <a:xfrm>
            <a:off x="-23627" y="0"/>
            <a:ext cx="4992668" cy="6858000"/>
          </a:xfrm>
          <a:prstGeom prst="rect">
            <a:avLst/>
          </a:prstGeom>
          <a:solidFill>
            <a:srgbClr val="8360F2"/>
          </a:solidFill>
          <a:ln>
            <a:solidFill>
              <a:srgbClr val="8360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08855B-4FD3-49BC-8EBD-32EBF2F50543}"/>
              </a:ext>
            </a:extLst>
          </p:cNvPr>
          <p:cNvSpPr>
            <a:spLocks noGrp="1"/>
          </p:cNvSpPr>
          <p:nvPr>
            <p:ph type="title"/>
          </p:nvPr>
        </p:nvSpPr>
        <p:spPr>
          <a:xfrm>
            <a:off x="443163" y="412837"/>
            <a:ext cx="3886200" cy="2378075"/>
          </a:xfrm>
        </p:spPr>
        <p:txBody>
          <a:bodyPr>
            <a:normAutofit fontScale="90000"/>
          </a:bodyPr>
          <a:lstStyle/>
          <a:p>
            <a:r>
              <a:rPr lang="en-US" dirty="0">
                <a:solidFill>
                  <a:schemeClr val="bg1"/>
                </a:solidFill>
                <a:latin typeface="Arial Black" panose="020B0A04020102020204" pitchFamily="34" charset="0"/>
              </a:rPr>
              <a:t>Translating to the ballot question</a:t>
            </a:r>
          </a:p>
        </p:txBody>
      </p:sp>
      <p:sp>
        <p:nvSpPr>
          <p:cNvPr id="3" name="Content Placeholder 2">
            <a:extLst>
              <a:ext uri="{FF2B5EF4-FFF2-40B4-BE49-F238E27FC236}">
                <a16:creationId xmlns:a16="http://schemas.microsoft.com/office/drawing/2014/main" id="{489B0BF1-D326-45BB-B374-EFC38934DF67}"/>
              </a:ext>
            </a:extLst>
          </p:cNvPr>
          <p:cNvSpPr>
            <a:spLocks noGrp="1"/>
          </p:cNvSpPr>
          <p:nvPr>
            <p:ph idx="1"/>
          </p:nvPr>
        </p:nvSpPr>
        <p:spPr>
          <a:xfrm>
            <a:off x="449179" y="2649856"/>
            <a:ext cx="4276512" cy="2950285"/>
          </a:xfrm>
        </p:spPr>
        <p:txBody>
          <a:bodyPr>
            <a:noAutofit/>
          </a:bodyPr>
          <a:lstStyle/>
          <a:p>
            <a:pPr marL="0" indent="0">
              <a:buNone/>
            </a:pPr>
            <a:r>
              <a:rPr lang="en-US" sz="2000" dirty="0">
                <a:solidFill>
                  <a:schemeClr val="bg1"/>
                </a:solidFill>
              </a:rPr>
              <a:t>The City or County attorney will translate your measure into the ballot question. The framing of this question is crucial, as it is the final (and in many cases only) representation of your measure people will see before they vote.</a:t>
            </a:r>
          </a:p>
          <a:p>
            <a:pPr marL="0" indent="0">
              <a:buNone/>
            </a:pPr>
            <a:r>
              <a:rPr lang="en-US" sz="1800" b="1" i="1" dirty="0">
                <a:solidFill>
                  <a:schemeClr val="bg1"/>
                </a:solidFill>
              </a:rPr>
              <a:t>TIP: </a:t>
            </a:r>
            <a:r>
              <a:rPr lang="en-US" sz="1800" i="1" dirty="0">
                <a:solidFill>
                  <a:schemeClr val="bg1"/>
                </a:solidFill>
              </a:rPr>
              <a:t>Advocate for the word “child” or “youth” and the specific services that will be funded to appear at the beginning of the question, and the word “tax” or other details of the funding mechanism at the end.</a:t>
            </a:r>
          </a:p>
        </p:txBody>
      </p:sp>
      <p:sp>
        <p:nvSpPr>
          <p:cNvPr id="15" name="Content Placeholder 2">
            <a:extLst>
              <a:ext uri="{FF2B5EF4-FFF2-40B4-BE49-F238E27FC236}">
                <a16:creationId xmlns:a16="http://schemas.microsoft.com/office/drawing/2014/main" id="{135328E3-C062-4EF3-A0FC-7DE424A7534F}"/>
              </a:ext>
            </a:extLst>
          </p:cNvPr>
          <p:cNvSpPr txBox="1">
            <a:spLocks/>
          </p:cNvSpPr>
          <p:nvPr/>
        </p:nvSpPr>
        <p:spPr>
          <a:xfrm>
            <a:off x="5270859" y="3585411"/>
            <a:ext cx="4667225" cy="35571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600" dirty="0">
                <a:latin typeface="Bahnschrift" panose="020B0502040204020203" pitchFamily="34" charset="0"/>
              </a:rPr>
              <a:t>Generating approximately $1,000,000 annually locally to fund Merced Police, Fire, Parks, Recreation services such as 911 emergency response; neighborhood-based policing; fire/gang prevention services; skilled police officers and firefighters; and safe, clean parks; shall the City of Merced adopt an ordinance authorizing an annual commercial cannabis business tax of up to: $25 per square foot of cultivation space, or 10% of gross receipts until ended by voters, with independent citizens oversight?   </a:t>
            </a:r>
          </a:p>
        </p:txBody>
      </p:sp>
      <p:sp>
        <p:nvSpPr>
          <p:cNvPr id="16" name="Rectangle 15">
            <a:extLst>
              <a:ext uri="{FF2B5EF4-FFF2-40B4-BE49-F238E27FC236}">
                <a16:creationId xmlns:a16="http://schemas.microsoft.com/office/drawing/2014/main" id="{065F5782-3E8D-4874-A71D-BE92BAE51D90}"/>
              </a:ext>
            </a:extLst>
          </p:cNvPr>
          <p:cNvSpPr/>
          <p:nvPr/>
        </p:nvSpPr>
        <p:spPr>
          <a:xfrm>
            <a:off x="5270859" y="1359568"/>
            <a:ext cx="4534878" cy="2062103"/>
          </a:xfrm>
          <a:prstGeom prst="rect">
            <a:avLst/>
          </a:prstGeom>
        </p:spPr>
        <p:txBody>
          <a:bodyPr wrap="square">
            <a:spAutoFit/>
          </a:bodyPr>
          <a:lstStyle/>
          <a:p>
            <a:r>
              <a:rPr lang="en-US" sz="1600" dirty="0">
                <a:latin typeface="Bahnschrift" panose="020B0502040204020203" pitchFamily="34" charset="0"/>
              </a:rPr>
              <a:t>Shall the City impose a new gross receipts tax of 1% on revenues a business receives from leasing warehouse space in San Francisco, and 3.5% on revenues a business receives from leasing some commercial spaces in San Francisco, to fund quality early care and education for young children and for other public purposes?  </a:t>
            </a:r>
          </a:p>
        </p:txBody>
      </p:sp>
      <p:sp>
        <p:nvSpPr>
          <p:cNvPr id="17" name="Title 1">
            <a:extLst>
              <a:ext uri="{FF2B5EF4-FFF2-40B4-BE49-F238E27FC236}">
                <a16:creationId xmlns:a16="http://schemas.microsoft.com/office/drawing/2014/main" id="{85B70BEF-92DC-4674-9A64-35CEF2BEADD4}"/>
              </a:ext>
            </a:extLst>
          </p:cNvPr>
          <p:cNvSpPr txBox="1">
            <a:spLocks/>
          </p:cNvSpPr>
          <p:nvPr/>
        </p:nvSpPr>
        <p:spPr>
          <a:xfrm>
            <a:off x="5270858" y="295844"/>
            <a:ext cx="7327541" cy="123596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dirty="0">
                <a:solidFill>
                  <a:srgbClr val="8360F2"/>
                </a:solidFill>
                <a:latin typeface="Bahnschrift" panose="020B0502040204020203" pitchFamily="34" charset="0"/>
              </a:rPr>
              <a:t>Can you spot the stronger question?</a:t>
            </a:r>
            <a:endParaRPr lang="en-US" dirty="0">
              <a:solidFill>
                <a:srgbClr val="8360F2"/>
              </a:solidFill>
              <a:latin typeface="Bahnschrift" panose="020B0502040204020203" pitchFamily="34" charset="0"/>
            </a:endParaRPr>
          </a:p>
        </p:txBody>
      </p:sp>
      <p:sp>
        <p:nvSpPr>
          <p:cNvPr id="22" name="Rectangle 21">
            <a:extLst>
              <a:ext uri="{FF2B5EF4-FFF2-40B4-BE49-F238E27FC236}">
                <a16:creationId xmlns:a16="http://schemas.microsoft.com/office/drawing/2014/main" id="{9A441518-B8E4-4FEE-871A-CF252B8824D2}"/>
              </a:ext>
            </a:extLst>
          </p:cNvPr>
          <p:cNvSpPr/>
          <p:nvPr/>
        </p:nvSpPr>
        <p:spPr>
          <a:xfrm>
            <a:off x="10684041" y="1601875"/>
            <a:ext cx="1507958" cy="461665"/>
          </a:xfrm>
          <a:prstGeom prst="rect">
            <a:avLst/>
          </a:prstGeom>
        </p:spPr>
        <p:txBody>
          <a:bodyPr wrap="square">
            <a:spAutoFit/>
          </a:bodyPr>
          <a:lstStyle/>
          <a:p>
            <a:r>
              <a:rPr lang="en-US" sz="2400" b="1" dirty="0">
                <a:latin typeface="Bahnschrift" panose="020B0502040204020203" pitchFamily="34" charset="0"/>
              </a:rPr>
              <a:t>WEAK</a:t>
            </a:r>
          </a:p>
        </p:txBody>
      </p:sp>
      <p:sp>
        <p:nvSpPr>
          <p:cNvPr id="23" name="Rectangle 22">
            <a:extLst>
              <a:ext uri="{FF2B5EF4-FFF2-40B4-BE49-F238E27FC236}">
                <a16:creationId xmlns:a16="http://schemas.microsoft.com/office/drawing/2014/main" id="{2D99CB17-6310-4FB5-848C-5EF6DD80E37A}"/>
              </a:ext>
            </a:extLst>
          </p:cNvPr>
          <p:cNvSpPr/>
          <p:nvPr/>
        </p:nvSpPr>
        <p:spPr>
          <a:xfrm>
            <a:off x="10479504" y="1999544"/>
            <a:ext cx="1507958" cy="954107"/>
          </a:xfrm>
          <a:prstGeom prst="rect">
            <a:avLst/>
          </a:prstGeom>
        </p:spPr>
        <p:txBody>
          <a:bodyPr wrap="square">
            <a:spAutoFit/>
          </a:bodyPr>
          <a:lstStyle/>
          <a:p>
            <a:pPr algn="r"/>
            <a:r>
              <a:rPr lang="en-US" sz="1400" dirty="0"/>
              <a:t>RECEIVED</a:t>
            </a:r>
          </a:p>
          <a:p>
            <a:pPr algn="r"/>
            <a:endParaRPr lang="en-US" sz="1400" dirty="0"/>
          </a:p>
          <a:p>
            <a:pPr algn="r"/>
            <a:endParaRPr lang="en-US" sz="1400" dirty="0"/>
          </a:p>
          <a:p>
            <a:pPr algn="r"/>
            <a:r>
              <a:rPr lang="en-US" sz="1400" dirty="0"/>
              <a:t>OF THE VOTE</a:t>
            </a:r>
          </a:p>
        </p:txBody>
      </p:sp>
      <p:sp>
        <p:nvSpPr>
          <p:cNvPr id="24" name="Rectangle 23">
            <a:extLst>
              <a:ext uri="{FF2B5EF4-FFF2-40B4-BE49-F238E27FC236}">
                <a16:creationId xmlns:a16="http://schemas.microsoft.com/office/drawing/2014/main" id="{A0175F84-C511-4748-9ECF-145C8D5B14E9}"/>
              </a:ext>
            </a:extLst>
          </p:cNvPr>
          <p:cNvSpPr/>
          <p:nvPr/>
        </p:nvSpPr>
        <p:spPr>
          <a:xfrm>
            <a:off x="10850478" y="2155839"/>
            <a:ext cx="1136984" cy="584775"/>
          </a:xfrm>
          <a:prstGeom prst="rect">
            <a:avLst/>
          </a:prstGeom>
        </p:spPr>
        <p:txBody>
          <a:bodyPr wrap="square">
            <a:spAutoFit/>
          </a:bodyPr>
          <a:lstStyle/>
          <a:p>
            <a:pPr algn="r"/>
            <a:r>
              <a:rPr lang="en-US" sz="3200" dirty="0">
                <a:latin typeface="Bahnschrift" panose="020B0502040204020203" pitchFamily="34" charset="0"/>
              </a:rPr>
              <a:t>50%</a:t>
            </a:r>
          </a:p>
        </p:txBody>
      </p:sp>
    </p:spTree>
    <p:extLst>
      <p:ext uri="{BB962C8B-B14F-4D97-AF65-F5344CB8AC3E}">
        <p14:creationId xmlns:p14="http://schemas.microsoft.com/office/powerpoint/2010/main" val="2903999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8902B-648F-4187-B556-DA03DCFE6498}"/>
              </a:ext>
            </a:extLst>
          </p:cNvPr>
          <p:cNvSpPr>
            <a:spLocks noGrp="1"/>
          </p:cNvSpPr>
          <p:nvPr>
            <p:ph type="title"/>
          </p:nvPr>
        </p:nvSpPr>
        <p:spPr/>
        <p:txBody>
          <a:bodyPr>
            <a:normAutofit fontScale="90000"/>
          </a:bodyPr>
          <a:lstStyle/>
          <a:p>
            <a:r>
              <a:rPr lang="en-US" dirty="0"/>
              <a:t>Links to libraries of measures &amp; questions</a:t>
            </a:r>
          </a:p>
        </p:txBody>
      </p:sp>
      <p:sp>
        <p:nvSpPr>
          <p:cNvPr id="3" name="Content Placeholder 2">
            <a:extLst>
              <a:ext uri="{FF2B5EF4-FFF2-40B4-BE49-F238E27FC236}">
                <a16:creationId xmlns:a16="http://schemas.microsoft.com/office/drawing/2014/main" id="{88987174-541D-44A4-920E-F134CF6AE667}"/>
              </a:ext>
            </a:extLst>
          </p:cNvPr>
          <p:cNvSpPr>
            <a:spLocks noGrp="1"/>
          </p:cNvSpPr>
          <p:nvPr>
            <p:ph idx="1"/>
          </p:nvPr>
        </p:nvSpPr>
        <p:spPr/>
        <p:txBody>
          <a:bodyPr/>
          <a:lstStyle/>
          <a:p>
            <a:r>
              <a:rPr lang="en-US" dirty="0">
                <a:hlinkClick r:id="rId2"/>
              </a:rPr>
              <a:t>1. Ordinances/ballot measure language</a:t>
            </a:r>
            <a:endParaRPr lang="en-US" dirty="0"/>
          </a:p>
          <a:p>
            <a:r>
              <a:rPr lang="en-US" dirty="0"/>
              <a:t> </a:t>
            </a:r>
            <a:r>
              <a:rPr lang="en-US" dirty="0">
                <a:hlinkClick r:id="rId3"/>
              </a:rPr>
              <a:t>2. Ballot </a:t>
            </a:r>
            <a:r>
              <a:rPr lang="en-US" i="1" dirty="0">
                <a:hlinkClick r:id="rId3"/>
              </a:rPr>
              <a:t>questions</a:t>
            </a:r>
            <a:endParaRPr lang="en-US" dirty="0"/>
          </a:p>
          <a:p>
            <a:endParaRPr lang="en-US" dirty="0"/>
          </a:p>
        </p:txBody>
      </p:sp>
    </p:spTree>
    <p:extLst>
      <p:ext uri="{BB962C8B-B14F-4D97-AF65-F5344CB8AC3E}">
        <p14:creationId xmlns:p14="http://schemas.microsoft.com/office/powerpoint/2010/main" val="1907712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8855B-4FD3-49BC-8EBD-32EBF2F50543}"/>
              </a:ext>
            </a:extLst>
          </p:cNvPr>
          <p:cNvSpPr>
            <a:spLocks noGrp="1"/>
          </p:cNvSpPr>
          <p:nvPr>
            <p:ph type="title"/>
          </p:nvPr>
        </p:nvSpPr>
        <p:spPr>
          <a:xfrm>
            <a:off x="1232558" y="730785"/>
            <a:ext cx="4723983" cy="1613831"/>
          </a:xfrm>
        </p:spPr>
        <p:txBody>
          <a:bodyPr/>
          <a:lstStyle/>
          <a:p>
            <a:r>
              <a:rPr lang="en-US" dirty="0">
                <a:latin typeface="Arial Black" panose="020B0A04020102020204" pitchFamily="34" charset="0"/>
              </a:rPr>
              <a:t>Title of Ordinance</a:t>
            </a:r>
          </a:p>
        </p:txBody>
      </p:sp>
      <p:sp>
        <p:nvSpPr>
          <p:cNvPr id="3" name="Content Placeholder 2">
            <a:extLst>
              <a:ext uri="{FF2B5EF4-FFF2-40B4-BE49-F238E27FC236}">
                <a16:creationId xmlns:a16="http://schemas.microsoft.com/office/drawing/2014/main" id="{489B0BF1-D326-45BB-B374-EFC38934DF67}"/>
              </a:ext>
            </a:extLst>
          </p:cNvPr>
          <p:cNvSpPr>
            <a:spLocks noGrp="1"/>
          </p:cNvSpPr>
          <p:nvPr>
            <p:ph idx="1"/>
          </p:nvPr>
        </p:nvSpPr>
        <p:spPr/>
        <p:txBody>
          <a:bodyPr>
            <a:normAutofit/>
          </a:bodyPr>
          <a:lstStyle/>
          <a:p>
            <a:pPr marL="0" indent="0">
              <a:buNone/>
            </a:pPr>
            <a:r>
              <a:rPr lang="en-US" sz="2200" dirty="0"/>
              <a:t>If you don’t carefully title your measure, someone else will, and that name will show up everywhere, from the ballot itself, to yard signs (both pro and anti!), and all over the media. Most people will only know the name of the ballot, so use it to establish your brand and convey key messages!</a:t>
            </a:r>
          </a:p>
        </p:txBody>
      </p:sp>
      <p:grpSp>
        <p:nvGrpSpPr>
          <p:cNvPr id="9" name="Group 8">
            <a:extLst>
              <a:ext uri="{FF2B5EF4-FFF2-40B4-BE49-F238E27FC236}">
                <a16:creationId xmlns:a16="http://schemas.microsoft.com/office/drawing/2014/main" id="{B4FED298-885F-48FE-886C-FC166EDD600A}"/>
              </a:ext>
            </a:extLst>
          </p:cNvPr>
          <p:cNvGrpSpPr/>
          <p:nvPr/>
        </p:nvGrpSpPr>
        <p:grpSpPr>
          <a:xfrm>
            <a:off x="6238252" y="2460251"/>
            <a:ext cx="609599" cy="609599"/>
            <a:chOff x="5791200" y="3552825"/>
            <a:chExt cx="904875" cy="904875"/>
          </a:xfrm>
        </p:grpSpPr>
        <p:sp>
          <p:nvSpPr>
            <p:cNvPr id="6" name="Oval 5">
              <a:extLst>
                <a:ext uri="{FF2B5EF4-FFF2-40B4-BE49-F238E27FC236}">
                  <a16:creationId xmlns:a16="http://schemas.microsoft.com/office/drawing/2014/main" id="{2D6F3F3B-476E-4184-85A9-3C4EE170D74A}"/>
                </a:ext>
              </a:extLst>
            </p:cNvPr>
            <p:cNvSpPr/>
            <p:nvPr/>
          </p:nvSpPr>
          <p:spPr>
            <a:xfrm>
              <a:off x="5791200" y="3552825"/>
              <a:ext cx="904875" cy="904875"/>
            </a:xfrm>
            <a:prstGeom prst="ellips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Send">
              <a:extLst>
                <a:ext uri="{FF2B5EF4-FFF2-40B4-BE49-F238E27FC236}">
                  <a16:creationId xmlns:a16="http://schemas.microsoft.com/office/drawing/2014/main" id="{4651201B-CE07-43B1-8667-837D7F6D67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883753">
              <a:off x="5865544" y="3646220"/>
              <a:ext cx="675463" cy="675463"/>
            </a:xfrm>
            <a:prstGeom prst="rect">
              <a:avLst/>
            </a:prstGeom>
          </p:spPr>
        </p:pic>
      </p:grpSp>
      <p:graphicFrame>
        <p:nvGraphicFramePr>
          <p:cNvPr id="10" name="Table 9">
            <a:extLst>
              <a:ext uri="{FF2B5EF4-FFF2-40B4-BE49-F238E27FC236}">
                <a16:creationId xmlns:a16="http://schemas.microsoft.com/office/drawing/2014/main" id="{DBC1899D-D9B7-4A54-8A59-C4DFC7A5CDF9}"/>
              </a:ext>
            </a:extLst>
          </p:cNvPr>
          <p:cNvGraphicFramePr>
            <a:graphicFrameLocks noGrp="1"/>
          </p:cNvGraphicFramePr>
          <p:nvPr>
            <p:extLst>
              <p:ext uri="{D42A27DB-BD31-4B8C-83A1-F6EECF244321}">
                <p14:modId xmlns:p14="http://schemas.microsoft.com/office/powerpoint/2010/main" val="775128081"/>
              </p:ext>
            </p:extLst>
          </p:nvPr>
        </p:nvGraphicFramePr>
        <p:xfrm>
          <a:off x="6882984" y="2344618"/>
          <a:ext cx="4018825" cy="2621280"/>
        </p:xfrm>
        <a:graphic>
          <a:graphicData uri="http://schemas.openxmlformats.org/drawingml/2006/table">
            <a:tbl>
              <a:tblPr firstRow="1" bandRow="1">
                <a:tableStyleId>{2D5ABB26-0587-4C30-8999-92F81FD0307C}</a:tableStyleId>
              </a:tblPr>
              <a:tblGrid>
                <a:gridCol w="4018825">
                  <a:extLst>
                    <a:ext uri="{9D8B030D-6E8A-4147-A177-3AD203B41FA5}">
                      <a16:colId xmlns:a16="http://schemas.microsoft.com/office/drawing/2014/main" val="2521146949"/>
                    </a:ext>
                  </a:extLst>
                </a:gridCol>
              </a:tblGrid>
              <a:tr h="975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latin typeface="Bahnschrift" panose="020B0502040204020203" pitchFamily="34" charset="0"/>
                        </a:rPr>
                        <a:t>Include some version of the world “child” and/or “youth”</a:t>
                      </a:r>
                    </a:p>
                    <a:p>
                      <a:endParaRPr lang="en-US" sz="2000" b="0" dirty="0">
                        <a:latin typeface="Bahnschrift" panose="020B0502040204020203" pitchFamily="34" charset="0"/>
                      </a:endParaRPr>
                    </a:p>
                  </a:txBody>
                  <a:tcPr/>
                </a:tc>
                <a:extLst>
                  <a:ext uri="{0D108BD9-81ED-4DB2-BD59-A6C34878D82A}">
                    <a16:rowId xmlns:a16="http://schemas.microsoft.com/office/drawing/2014/main" val="1609410551"/>
                  </a:ext>
                </a:extLst>
              </a:tr>
              <a:tr h="9021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latin typeface="Bahnschrift" panose="020B0502040204020203" pitchFamily="34" charset="0"/>
                        </a:rPr>
                        <a:t>Include the name of your city or county, so people understand this local measure will benefit their community directly</a:t>
                      </a:r>
                    </a:p>
                    <a:p>
                      <a:endParaRPr lang="en-US" sz="2000" b="0" dirty="0">
                        <a:latin typeface="Bahnschrift" panose="020B0502040204020203" pitchFamily="34" charset="0"/>
                      </a:endParaRPr>
                    </a:p>
                  </a:txBody>
                  <a:tcPr/>
                </a:tc>
                <a:extLst>
                  <a:ext uri="{0D108BD9-81ED-4DB2-BD59-A6C34878D82A}">
                    <a16:rowId xmlns:a16="http://schemas.microsoft.com/office/drawing/2014/main" val="433635801"/>
                  </a:ext>
                </a:extLst>
              </a:tr>
            </a:tbl>
          </a:graphicData>
        </a:graphic>
      </p:graphicFrame>
      <p:grpSp>
        <p:nvGrpSpPr>
          <p:cNvPr id="11" name="Group 10">
            <a:extLst>
              <a:ext uri="{FF2B5EF4-FFF2-40B4-BE49-F238E27FC236}">
                <a16:creationId xmlns:a16="http://schemas.microsoft.com/office/drawing/2014/main" id="{0579DA22-0BD4-44E9-95AA-E4393C407D4D}"/>
              </a:ext>
            </a:extLst>
          </p:cNvPr>
          <p:cNvGrpSpPr/>
          <p:nvPr/>
        </p:nvGrpSpPr>
        <p:grpSpPr>
          <a:xfrm>
            <a:off x="6219002" y="3540805"/>
            <a:ext cx="609599" cy="609599"/>
            <a:chOff x="5791200" y="3552825"/>
            <a:chExt cx="904875" cy="904875"/>
          </a:xfrm>
        </p:grpSpPr>
        <p:sp>
          <p:nvSpPr>
            <p:cNvPr id="12" name="Oval 11">
              <a:extLst>
                <a:ext uri="{FF2B5EF4-FFF2-40B4-BE49-F238E27FC236}">
                  <a16:creationId xmlns:a16="http://schemas.microsoft.com/office/drawing/2014/main" id="{70DD8F3D-26DF-4030-9CC4-CAFAD19D0C0D}"/>
                </a:ext>
              </a:extLst>
            </p:cNvPr>
            <p:cNvSpPr/>
            <p:nvPr/>
          </p:nvSpPr>
          <p:spPr>
            <a:xfrm>
              <a:off x="5791200" y="3552825"/>
              <a:ext cx="904875" cy="904875"/>
            </a:xfrm>
            <a:prstGeom prst="ellips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Graphic 12" descr="Send">
              <a:extLst>
                <a:ext uri="{FF2B5EF4-FFF2-40B4-BE49-F238E27FC236}">
                  <a16:creationId xmlns:a16="http://schemas.microsoft.com/office/drawing/2014/main" id="{F0902F68-AA46-40C2-B335-1E5CD5AC11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883753">
              <a:off x="5865544" y="3646220"/>
              <a:ext cx="675463" cy="675463"/>
            </a:xfrm>
            <a:prstGeom prst="rect">
              <a:avLst/>
            </a:prstGeom>
          </p:spPr>
        </p:pic>
      </p:grpSp>
      <p:graphicFrame>
        <p:nvGraphicFramePr>
          <p:cNvPr id="20" name="Table 19">
            <a:extLst>
              <a:ext uri="{FF2B5EF4-FFF2-40B4-BE49-F238E27FC236}">
                <a16:creationId xmlns:a16="http://schemas.microsoft.com/office/drawing/2014/main" id="{EB2EC523-4CC2-41DB-B7D3-46FC57DC9EAA}"/>
              </a:ext>
            </a:extLst>
          </p:cNvPr>
          <p:cNvGraphicFramePr>
            <a:graphicFrameLocks noGrp="1"/>
          </p:cNvGraphicFramePr>
          <p:nvPr>
            <p:extLst>
              <p:ext uri="{D42A27DB-BD31-4B8C-83A1-F6EECF244321}">
                <p14:modId xmlns:p14="http://schemas.microsoft.com/office/powerpoint/2010/main" val="1608059342"/>
              </p:ext>
            </p:extLst>
          </p:nvPr>
        </p:nvGraphicFramePr>
        <p:xfrm>
          <a:off x="349050" y="6293488"/>
          <a:ext cx="11455398" cy="370840"/>
        </p:xfrm>
        <a:graphic>
          <a:graphicData uri="http://schemas.openxmlformats.org/drawingml/2006/table">
            <a:tbl>
              <a:tblPr firstRow="1" bandRow="1">
                <a:tableStyleId>{5C22544A-7EE6-4342-B048-85BDC9FD1C3A}</a:tableStyleId>
              </a:tblPr>
              <a:tblGrid>
                <a:gridCol w="1272822">
                  <a:extLst>
                    <a:ext uri="{9D8B030D-6E8A-4147-A177-3AD203B41FA5}">
                      <a16:colId xmlns:a16="http://schemas.microsoft.com/office/drawing/2014/main" val="2694816392"/>
                    </a:ext>
                  </a:extLst>
                </a:gridCol>
                <a:gridCol w="1272822">
                  <a:extLst>
                    <a:ext uri="{9D8B030D-6E8A-4147-A177-3AD203B41FA5}">
                      <a16:colId xmlns:a16="http://schemas.microsoft.com/office/drawing/2014/main" val="673227032"/>
                    </a:ext>
                  </a:extLst>
                </a:gridCol>
                <a:gridCol w="1272822">
                  <a:extLst>
                    <a:ext uri="{9D8B030D-6E8A-4147-A177-3AD203B41FA5}">
                      <a16:colId xmlns:a16="http://schemas.microsoft.com/office/drawing/2014/main" val="2664145411"/>
                    </a:ext>
                  </a:extLst>
                </a:gridCol>
                <a:gridCol w="1272822">
                  <a:extLst>
                    <a:ext uri="{9D8B030D-6E8A-4147-A177-3AD203B41FA5}">
                      <a16:colId xmlns:a16="http://schemas.microsoft.com/office/drawing/2014/main" val="3273018065"/>
                    </a:ext>
                  </a:extLst>
                </a:gridCol>
                <a:gridCol w="1272822">
                  <a:extLst>
                    <a:ext uri="{9D8B030D-6E8A-4147-A177-3AD203B41FA5}">
                      <a16:colId xmlns:a16="http://schemas.microsoft.com/office/drawing/2014/main" val="3701361900"/>
                    </a:ext>
                  </a:extLst>
                </a:gridCol>
                <a:gridCol w="1272822">
                  <a:extLst>
                    <a:ext uri="{9D8B030D-6E8A-4147-A177-3AD203B41FA5}">
                      <a16:colId xmlns:a16="http://schemas.microsoft.com/office/drawing/2014/main" val="3258521543"/>
                    </a:ext>
                  </a:extLst>
                </a:gridCol>
                <a:gridCol w="1272822">
                  <a:extLst>
                    <a:ext uri="{9D8B030D-6E8A-4147-A177-3AD203B41FA5}">
                      <a16:colId xmlns:a16="http://schemas.microsoft.com/office/drawing/2014/main" val="3354525708"/>
                    </a:ext>
                  </a:extLst>
                </a:gridCol>
                <a:gridCol w="1272822">
                  <a:extLst>
                    <a:ext uri="{9D8B030D-6E8A-4147-A177-3AD203B41FA5}">
                      <a16:colId xmlns:a16="http://schemas.microsoft.com/office/drawing/2014/main" val="308073979"/>
                    </a:ext>
                  </a:extLst>
                </a:gridCol>
                <a:gridCol w="1272822">
                  <a:extLst>
                    <a:ext uri="{9D8B030D-6E8A-4147-A177-3AD203B41FA5}">
                      <a16:colId xmlns:a16="http://schemas.microsoft.com/office/drawing/2014/main" val="1064754402"/>
                    </a:ext>
                  </a:extLst>
                </a:gridCol>
              </a:tblGrid>
              <a:tr h="370840">
                <a:tc>
                  <a:txBody>
                    <a:bodyPr/>
                    <a:lstStyle/>
                    <a:p>
                      <a:pPr algn="ctr"/>
                      <a:r>
                        <a:rPr lang="en-US" sz="1050" b="0" dirty="0">
                          <a:solidFill>
                            <a:schemeClr val="bg1"/>
                          </a:solidFill>
                          <a:latin typeface="Bahnschrift" panose="020B0502040204020203" pitchFamily="34" charset="0"/>
                        </a:rPr>
                        <a:t>Title</a:t>
                      </a:r>
                    </a:p>
                  </a:txBody>
                  <a:tcPr anchor="ctr">
                    <a:solidFill>
                      <a:srgbClr val="8360F2"/>
                    </a:solidFill>
                  </a:tcPr>
                </a:tc>
                <a:tc>
                  <a:txBody>
                    <a:bodyPr/>
                    <a:lstStyle/>
                    <a:p>
                      <a:pPr algn="ctr"/>
                      <a:r>
                        <a:rPr lang="en-US" sz="1050" b="0" dirty="0">
                          <a:solidFill>
                            <a:srgbClr val="8360F2"/>
                          </a:solidFill>
                          <a:latin typeface="Bahnschrift" panose="020B0502040204020203" pitchFamily="34" charset="0"/>
                        </a:rPr>
                        <a:t>Rationale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Purpose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Eligible services</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Excluded services</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Administration</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Accountability</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Source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Severability</a:t>
                      </a:r>
                    </a:p>
                  </a:txBody>
                  <a:tcPr anchor="ctr">
                    <a:solidFill>
                      <a:schemeClr val="bg2"/>
                    </a:solidFill>
                  </a:tcPr>
                </a:tc>
                <a:extLst>
                  <a:ext uri="{0D108BD9-81ED-4DB2-BD59-A6C34878D82A}">
                    <a16:rowId xmlns:a16="http://schemas.microsoft.com/office/drawing/2014/main" val="1793034129"/>
                  </a:ext>
                </a:extLst>
              </a:tr>
            </a:tbl>
          </a:graphicData>
        </a:graphic>
      </p:graphicFrame>
      <p:pic>
        <p:nvPicPr>
          <p:cNvPr id="21" name="Content Placeholder 4" descr="Key">
            <a:extLst>
              <a:ext uri="{FF2B5EF4-FFF2-40B4-BE49-F238E27FC236}">
                <a16:creationId xmlns:a16="http://schemas.microsoft.com/office/drawing/2014/main" id="{4EA18C27-75A7-4D82-B099-14DD51B871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5400000" flipV="1">
            <a:off x="349050" y="898402"/>
            <a:ext cx="1108230" cy="1108230"/>
          </a:xfrm>
          <a:prstGeom prst="rect">
            <a:avLst/>
          </a:prstGeom>
        </p:spPr>
      </p:pic>
    </p:spTree>
    <p:extLst>
      <p:ext uri="{BB962C8B-B14F-4D97-AF65-F5344CB8AC3E}">
        <p14:creationId xmlns:p14="http://schemas.microsoft.com/office/powerpoint/2010/main" val="28864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35F8F47-386A-47E3-BFE2-A4FE9D583945}"/>
              </a:ext>
            </a:extLst>
          </p:cNvPr>
          <p:cNvSpPr/>
          <p:nvPr/>
        </p:nvSpPr>
        <p:spPr>
          <a:xfrm>
            <a:off x="0" y="3360245"/>
            <a:ext cx="12192000" cy="3497755"/>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330F37F-FA0C-4C08-9450-26F9D6E84E3E}"/>
              </a:ext>
            </a:extLst>
          </p:cNvPr>
          <p:cNvSpPr/>
          <p:nvPr/>
        </p:nvSpPr>
        <p:spPr>
          <a:xfrm>
            <a:off x="0" y="1"/>
            <a:ext cx="12192000" cy="3360246"/>
          </a:xfrm>
          <a:prstGeom prst="rect">
            <a:avLst/>
          </a:prstGeom>
          <a:solidFill>
            <a:srgbClr val="8360F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8C653EA-C5E2-4C6C-BD5F-DBBB9B160E2D}"/>
              </a:ext>
            </a:extLst>
          </p:cNvPr>
          <p:cNvSpPr/>
          <p:nvPr/>
        </p:nvSpPr>
        <p:spPr>
          <a:xfrm>
            <a:off x="1356962" y="1708703"/>
            <a:ext cx="4739038" cy="41714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7F055B0-E321-4D3C-88CF-A13A617EA263}"/>
              </a:ext>
            </a:extLst>
          </p:cNvPr>
          <p:cNvSpPr/>
          <p:nvPr/>
        </p:nvSpPr>
        <p:spPr>
          <a:xfrm>
            <a:off x="7293935" y="671503"/>
            <a:ext cx="4249560" cy="52279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a:extLst>
              <a:ext uri="{FF2B5EF4-FFF2-40B4-BE49-F238E27FC236}">
                <a16:creationId xmlns:a16="http://schemas.microsoft.com/office/drawing/2014/main" id="{2A6A7F0C-DC29-4118-9583-7DC5E67096A3}"/>
              </a:ext>
            </a:extLst>
          </p:cNvPr>
          <p:cNvSpPr txBox="1">
            <a:spLocks/>
          </p:cNvSpPr>
          <p:nvPr/>
        </p:nvSpPr>
        <p:spPr>
          <a:xfrm>
            <a:off x="7076270" y="853752"/>
            <a:ext cx="4467225" cy="5715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US" b="1" dirty="0">
                <a:latin typeface="Bahnschrift" panose="020B0502040204020203" pitchFamily="34" charset="0"/>
              </a:rPr>
              <a:t>CAUTIONARY TALES</a:t>
            </a:r>
            <a:endParaRPr lang="en-US" i="1" dirty="0">
              <a:solidFill>
                <a:srgbClr val="8360F2"/>
              </a:solidFill>
              <a:latin typeface="Bahnschrift" panose="020B0502040204020203" pitchFamily="34" charset="0"/>
            </a:endParaRPr>
          </a:p>
          <a:p>
            <a:pPr marL="0" indent="0">
              <a:lnSpc>
                <a:spcPct val="100000"/>
              </a:lnSpc>
              <a:spcBef>
                <a:spcPts val="0"/>
              </a:spcBef>
              <a:buFont typeface="Arial" panose="020B0604020202020204" pitchFamily="34" charset="0"/>
              <a:buNone/>
            </a:pPr>
            <a:endParaRPr lang="en-US" sz="2200" dirty="0"/>
          </a:p>
          <a:p>
            <a:pPr marL="0" indent="0">
              <a:buFont typeface="Arial" panose="020B0604020202020204" pitchFamily="34" charset="0"/>
              <a:buNone/>
            </a:pPr>
            <a:endParaRPr lang="en-US" sz="2200" dirty="0"/>
          </a:p>
        </p:txBody>
      </p:sp>
      <p:sp>
        <p:nvSpPr>
          <p:cNvPr id="2" name="Title 1">
            <a:extLst>
              <a:ext uri="{FF2B5EF4-FFF2-40B4-BE49-F238E27FC236}">
                <a16:creationId xmlns:a16="http://schemas.microsoft.com/office/drawing/2014/main" id="{E808855B-4FD3-49BC-8EBD-32EBF2F50543}"/>
              </a:ext>
            </a:extLst>
          </p:cNvPr>
          <p:cNvSpPr>
            <a:spLocks noGrp="1"/>
          </p:cNvSpPr>
          <p:nvPr>
            <p:ph type="title"/>
          </p:nvPr>
        </p:nvSpPr>
        <p:spPr>
          <a:xfrm>
            <a:off x="1419624" y="556160"/>
            <a:ext cx="3886200" cy="1152543"/>
          </a:xfrm>
        </p:spPr>
        <p:txBody>
          <a:bodyPr/>
          <a:lstStyle/>
          <a:p>
            <a:r>
              <a:rPr lang="en-US" dirty="0">
                <a:solidFill>
                  <a:schemeClr val="bg1"/>
                </a:solidFill>
                <a:latin typeface="Arial Black" panose="020B0A04020102020204" pitchFamily="34" charset="0"/>
              </a:rPr>
              <a:t>Examples</a:t>
            </a:r>
          </a:p>
        </p:txBody>
      </p:sp>
      <p:sp>
        <p:nvSpPr>
          <p:cNvPr id="3" name="Content Placeholder 2">
            <a:extLst>
              <a:ext uri="{FF2B5EF4-FFF2-40B4-BE49-F238E27FC236}">
                <a16:creationId xmlns:a16="http://schemas.microsoft.com/office/drawing/2014/main" id="{489B0BF1-D326-45BB-B374-EFC38934DF67}"/>
              </a:ext>
            </a:extLst>
          </p:cNvPr>
          <p:cNvSpPr>
            <a:spLocks noGrp="1"/>
          </p:cNvSpPr>
          <p:nvPr>
            <p:ph idx="1"/>
          </p:nvPr>
        </p:nvSpPr>
        <p:spPr>
          <a:xfrm>
            <a:off x="1419624" y="1998171"/>
            <a:ext cx="4781152" cy="3695700"/>
          </a:xfrm>
        </p:spPr>
        <p:txBody>
          <a:bodyPr>
            <a:normAutofit/>
          </a:bodyPr>
          <a:lstStyle/>
          <a:p>
            <a:pPr marL="0" indent="0">
              <a:lnSpc>
                <a:spcPct val="100000"/>
              </a:lnSpc>
              <a:spcBef>
                <a:spcPts val="0"/>
              </a:spcBef>
              <a:buNone/>
            </a:pPr>
            <a:r>
              <a:rPr lang="en-US" sz="2200" b="1" dirty="0"/>
              <a:t>Establishment of Children's Services Council of Leon County</a:t>
            </a:r>
          </a:p>
          <a:p>
            <a:pPr marL="0" indent="0">
              <a:lnSpc>
                <a:spcPct val="100000"/>
              </a:lnSpc>
              <a:spcBef>
                <a:spcPts val="0"/>
              </a:spcBef>
              <a:buNone/>
            </a:pPr>
            <a:r>
              <a:rPr lang="en-US" sz="2000" i="1" dirty="0">
                <a:solidFill>
                  <a:srgbClr val="8360F2"/>
                </a:solidFill>
              </a:rPr>
              <a:t>(Leon County, FL, 2020)</a:t>
            </a:r>
          </a:p>
          <a:p>
            <a:pPr marL="0" indent="0">
              <a:lnSpc>
                <a:spcPct val="100000"/>
              </a:lnSpc>
              <a:spcBef>
                <a:spcPts val="0"/>
              </a:spcBef>
              <a:buNone/>
            </a:pPr>
            <a:endParaRPr lang="en-US" sz="2000" i="1" dirty="0">
              <a:solidFill>
                <a:srgbClr val="8360F2"/>
              </a:solidFill>
            </a:endParaRPr>
          </a:p>
          <a:p>
            <a:pPr marL="0" indent="0">
              <a:lnSpc>
                <a:spcPct val="100000"/>
              </a:lnSpc>
              <a:spcBef>
                <a:spcPts val="0"/>
              </a:spcBef>
              <a:buNone/>
            </a:pPr>
            <a:r>
              <a:rPr lang="en-US" sz="2200" b="1" dirty="0"/>
              <a:t>Children’s Health and Child Care Initiative for Alameda County</a:t>
            </a:r>
            <a:r>
              <a:rPr lang="en-US" sz="2200" dirty="0"/>
              <a:t> </a:t>
            </a:r>
          </a:p>
          <a:p>
            <a:pPr marL="0" indent="0">
              <a:lnSpc>
                <a:spcPct val="100000"/>
              </a:lnSpc>
              <a:spcBef>
                <a:spcPts val="0"/>
              </a:spcBef>
              <a:buNone/>
            </a:pPr>
            <a:r>
              <a:rPr lang="en-US" sz="2000" i="1" dirty="0">
                <a:solidFill>
                  <a:srgbClr val="8360F2"/>
                </a:solidFill>
              </a:rPr>
              <a:t>(Alameda County, CA, 2019)</a:t>
            </a:r>
          </a:p>
          <a:p>
            <a:pPr marL="0" indent="0">
              <a:lnSpc>
                <a:spcPct val="100000"/>
              </a:lnSpc>
              <a:spcBef>
                <a:spcPts val="0"/>
              </a:spcBef>
              <a:buNone/>
            </a:pPr>
            <a:endParaRPr lang="en-US" sz="2000" i="1" dirty="0">
              <a:solidFill>
                <a:srgbClr val="8360F2"/>
              </a:solidFill>
            </a:endParaRPr>
          </a:p>
          <a:p>
            <a:pPr marL="0" indent="0">
              <a:lnSpc>
                <a:spcPct val="100000"/>
              </a:lnSpc>
              <a:spcBef>
                <a:spcPts val="0"/>
              </a:spcBef>
              <a:buNone/>
            </a:pPr>
            <a:r>
              <a:rPr lang="en-US" sz="2200" b="1" dirty="0"/>
              <a:t>Families, Education, Preschool, and Promise Levy</a:t>
            </a:r>
          </a:p>
          <a:p>
            <a:pPr marL="0" indent="0">
              <a:lnSpc>
                <a:spcPct val="100000"/>
              </a:lnSpc>
              <a:spcBef>
                <a:spcPts val="0"/>
              </a:spcBef>
              <a:buNone/>
            </a:pPr>
            <a:r>
              <a:rPr lang="en-US" sz="2000" i="1" dirty="0">
                <a:solidFill>
                  <a:srgbClr val="8360F2"/>
                </a:solidFill>
              </a:rPr>
              <a:t>(Seattle, WA, 2018)</a:t>
            </a:r>
          </a:p>
          <a:p>
            <a:pPr marL="0" indent="0">
              <a:lnSpc>
                <a:spcPct val="100000"/>
              </a:lnSpc>
              <a:spcBef>
                <a:spcPts val="0"/>
              </a:spcBef>
              <a:buNone/>
            </a:pPr>
            <a:endParaRPr lang="en-US" sz="2200" dirty="0"/>
          </a:p>
          <a:p>
            <a:pPr marL="0" indent="0">
              <a:buNone/>
            </a:pPr>
            <a:endParaRPr lang="en-US" sz="2200" dirty="0"/>
          </a:p>
        </p:txBody>
      </p:sp>
      <p:graphicFrame>
        <p:nvGraphicFramePr>
          <p:cNvPr id="20" name="Table 19">
            <a:extLst>
              <a:ext uri="{FF2B5EF4-FFF2-40B4-BE49-F238E27FC236}">
                <a16:creationId xmlns:a16="http://schemas.microsoft.com/office/drawing/2014/main" id="{EB2EC523-4CC2-41DB-B7D3-46FC57DC9EAA}"/>
              </a:ext>
            </a:extLst>
          </p:cNvPr>
          <p:cNvGraphicFramePr>
            <a:graphicFrameLocks noGrp="1"/>
          </p:cNvGraphicFramePr>
          <p:nvPr/>
        </p:nvGraphicFramePr>
        <p:xfrm>
          <a:off x="349050" y="6293488"/>
          <a:ext cx="11455398" cy="370840"/>
        </p:xfrm>
        <a:graphic>
          <a:graphicData uri="http://schemas.openxmlformats.org/drawingml/2006/table">
            <a:tbl>
              <a:tblPr firstRow="1" bandRow="1">
                <a:tableStyleId>{5C22544A-7EE6-4342-B048-85BDC9FD1C3A}</a:tableStyleId>
              </a:tblPr>
              <a:tblGrid>
                <a:gridCol w="1272822">
                  <a:extLst>
                    <a:ext uri="{9D8B030D-6E8A-4147-A177-3AD203B41FA5}">
                      <a16:colId xmlns:a16="http://schemas.microsoft.com/office/drawing/2014/main" val="2694816392"/>
                    </a:ext>
                  </a:extLst>
                </a:gridCol>
                <a:gridCol w="1272822">
                  <a:extLst>
                    <a:ext uri="{9D8B030D-6E8A-4147-A177-3AD203B41FA5}">
                      <a16:colId xmlns:a16="http://schemas.microsoft.com/office/drawing/2014/main" val="673227032"/>
                    </a:ext>
                  </a:extLst>
                </a:gridCol>
                <a:gridCol w="1272822">
                  <a:extLst>
                    <a:ext uri="{9D8B030D-6E8A-4147-A177-3AD203B41FA5}">
                      <a16:colId xmlns:a16="http://schemas.microsoft.com/office/drawing/2014/main" val="2664145411"/>
                    </a:ext>
                  </a:extLst>
                </a:gridCol>
                <a:gridCol w="1272822">
                  <a:extLst>
                    <a:ext uri="{9D8B030D-6E8A-4147-A177-3AD203B41FA5}">
                      <a16:colId xmlns:a16="http://schemas.microsoft.com/office/drawing/2014/main" val="3273018065"/>
                    </a:ext>
                  </a:extLst>
                </a:gridCol>
                <a:gridCol w="1272822">
                  <a:extLst>
                    <a:ext uri="{9D8B030D-6E8A-4147-A177-3AD203B41FA5}">
                      <a16:colId xmlns:a16="http://schemas.microsoft.com/office/drawing/2014/main" val="3701361900"/>
                    </a:ext>
                  </a:extLst>
                </a:gridCol>
                <a:gridCol w="1272822">
                  <a:extLst>
                    <a:ext uri="{9D8B030D-6E8A-4147-A177-3AD203B41FA5}">
                      <a16:colId xmlns:a16="http://schemas.microsoft.com/office/drawing/2014/main" val="3258521543"/>
                    </a:ext>
                  </a:extLst>
                </a:gridCol>
                <a:gridCol w="1272822">
                  <a:extLst>
                    <a:ext uri="{9D8B030D-6E8A-4147-A177-3AD203B41FA5}">
                      <a16:colId xmlns:a16="http://schemas.microsoft.com/office/drawing/2014/main" val="3354525708"/>
                    </a:ext>
                  </a:extLst>
                </a:gridCol>
                <a:gridCol w="1272822">
                  <a:extLst>
                    <a:ext uri="{9D8B030D-6E8A-4147-A177-3AD203B41FA5}">
                      <a16:colId xmlns:a16="http://schemas.microsoft.com/office/drawing/2014/main" val="308073979"/>
                    </a:ext>
                  </a:extLst>
                </a:gridCol>
                <a:gridCol w="1272822">
                  <a:extLst>
                    <a:ext uri="{9D8B030D-6E8A-4147-A177-3AD203B41FA5}">
                      <a16:colId xmlns:a16="http://schemas.microsoft.com/office/drawing/2014/main" val="1064754402"/>
                    </a:ext>
                  </a:extLst>
                </a:gridCol>
              </a:tblGrid>
              <a:tr h="370840">
                <a:tc>
                  <a:txBody>
                    <a:bodyPr/>
                    <a:lstStyle/>
                    <a:p>
                      <a:pPr algn="ctr"/>
                      <a:r>
                        <a:rPr lang="en-US" sz="1050" b="0" dirty="0">
                          <a:solidFill>
                            <a:schemeClr val="bg1"/>
                          </a:solidFill>
                          <a:latin typeface="Bahnschrift" panose="020B0502040204020203" pitchFamily="34" charset="0"/>
                        </a:rPr>
                        <a:t>Title</a:t>
                      </a:r>
                    </a:p>
                  </a:txBody>
                  <a:tcPr anchor="ctr">
                    <a:solidFill>
                      <a:srgbClr val="8360F2"/>
                    </a:solidFill>
                  </a:tcPr>
                </a:tc>
                <a:tc>
                  <a:txBody>
                    <a:bodyPr/>
                    <a:lstStyle/>
                    <a:p>
                      <a:pPr algn="ctr"/>
                      <a:r>
                        <a:rPr lang="en-US" sz="1050" b="0" dirty="0">
                          <a:solidFill>
                            <a:srgbClr val="8360F2"/>
                          </a:solidFill>
                          <a:latin typeface="Bahnschrift" panose="020B0502040204020203" pitchFamily="34" charset="0"/>
                        </a:rPr>
                        <a:t>Rationale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Purpose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Eligible services</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Excluded services</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Administration</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Accountability</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Source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Severability</a:t>
                      </a:r>
                    </a:p>
                  </a:txBody>
                  <a:tcPr anchor="ctr">
                    <a:solidFill>
                      <a:schemeClr val="bg2"/>
                    </a:solidFill>
                  </a:tcPr>
                </a:tc>
                <a:extLst>
                  <a:ext uri="{0D108BD9-81ED-4DB2-BD59-A6C34878D82A}">
                    <a16:rowId xmlns:a16="http://schemas.microsoft.com/office/drawing/2014/main" val="1793034129"/>
                  </a:ext>
                </a:extLst>
              </a:tr>
            </a:tbl>
          </a:graphicData>
        </a:graphic>
      </p:graphicFrame>
      <p:pic>
        <p:nvPicPr>
          <p:cNvPr id="5" name="Graphic 4" descr="Warning">
            <a:extLst>
              <a:ext uri="{FF2B5EF4-FFF2-40B4-BE49-F238E27FC236}">
                <a16:creationId xmlns:a16="http://schemas.microsoft.com/office/drawing/2014/main" id="{35ABE2DC-3987-4C01-99E1-F0638F07062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95639" y="1603197"/>
            <a:ext cx="485775" cy="485775"/>
          </a:xfrm>
          <a:prstGeom prst="rect">
            <a:avLst/>
          </a:prstGeom>
        </p:spPr>
      </p:pic>
      <p:sp>
        <p:nvSpPr>
          <p:cNvPr id="18" name="Content Placeholder 2">
            <a:extLst>
              <a:ext uri="{FF2B5EF4-FFF2-40B4-BE49-F238E27FC236}">
                <a16:creationId xmlns:a16="http://schemas.microsoft.com/office/drawing/2014/main" id="{F0ACC037-C0DA-447D-9AE4-880A978C7651}"/>
              </a:ext>
            </a:extLst>
          </p:cNvPr>
          <p:cNvSpPr txBox="1">
            <a:spLocks/>
          </p:cNvSpPr>
          <p:nvPr/>
        </p:nvSpPr>
        <p:spPr>
          <a:xfrm>
            <a:off x="7981627" y="1528766"/>
            <a:ext cx="3380894"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t>San Francisco, CA advocates wanted their measure to be called “The Children’s Amendment,” but the media would only refer to it as “Proposition J.” </a:t>
            </a:r>
          </a:p>
          <a:p>
            <a:pPr marL="0" indent="0">
              <a:buFont typeface="Arial" panose="020B0604020202020204" pitchFamily="34" charset="0"/>
              <a:buNone/>
            </a:pPr>
            <a:endParaRPr lang="en-US" sz="1800" dirty="0"/>
          </a:p>
          <a:p>
            <a:pPr marL="0" indent="0">
              <a:buFont typeface="Arial" panose="020B0604020202020204" pitchFamily="34" charset="0"/>
              <a:buNone/>
            </a:pPr>
            <a:r>
              <a:rPr lang="en-US" sz="1800" dirty="0"/>
              <a:t>In 2016, Fairfax County, VA advocates for a tax that would reduce reliance on real estate taxes and increase school funding was rejected. The name? “Fairfax County Meals Tax.” This focused voters on what they’d be paying, rather than what they’d gain, and the measure failed.</a:t>
            </a:r>
          </a:p>
          <a:p>
            <a:pPr marL="0" indent="0">
              <a:buFont typeface="Arial" panose="020B0604020202020204" pitchFamily="34" charset="0"/>
              <a:buNone/>
            </a:pPr>
            <a:endParaRPr lang="en-US" sz="1800" dirty="0"/>
          </a:p>
        </p:txBody>
      </p:sp>
      <p:pic>
        <p:nvPicPr>
          <p:cNvPr id="21" name="Graphic 20" descr="Warning">
            <a:extLst>
              <a:ext uri="{FF2B5EF4-FFF2-40B4-BE49-F238E27FC236}">
                <a16:creationId xmlns:a16="http://schemas.microsoft.com/office/drawing/2014/main" id="{F8B8CF8C-7204-4B2B-B8E7-665F1E527C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95639" y="3360246"/>
            <a:ext cx="485775" cy="485775"/>
          </a:xfrm>
          <a:prstGeom prst="rect">
            <a:avLst/>
          </a:prstGeom>
        </p:spPr>
      </p:pic>
    </p:spTree>
    <p:extLst>
      <p:ext uri="{BB962C8B-B14F-4D97-AF65-F5344CB8AC3E}">
        <p14:creationId xmlns:p14="http://schemas.microsoft.com/office/powerpoint/2010/main" val="746529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ontent Placeholder 2">
            <a:extLst>
              <a:ext uri="{FF2B5EF4-FFF2-40B4-BE49-F238E27FC236}">
                <a16:creationId xmlns:a16="http://schemas.microsoft.com/office/drawing/2014/main" id="{CA7285F6-EB19-4709-A12F-BD4E5373D6ED}"/>
              </a:ext>
            </a:extLst>
          </p:cNvPr>
          <p:cNvSpPr>
            <a:spLocks noGrp="1"/>
          </p:cNvSpPr>
          <p:nvPr>
            <p:ph idx="1"/>
          </p:nvPr>
        </p:nvSpPr>
        <p:spPr/>
        <p:txBody>
          <a:bodyPr>
            <a:normAutofit/>
          </a:bodyPr>
          <a:lstStyle/>
          <a:p>
            <a:pPr marL="0" indent="0">
              <a:buNone/>
            </a:pPr>
            <a:r>
              <a:rPr lang="en-US" sz="2000" dirty="0"/>
              <a:t>Your rationale is your findings, initial statements, or basic arguments about the need and the history that led to the legislation. It is your </a:t>
            </a:r>
            <a:r>
              <a:rPr lang="en-US" sz="2000" b="1" i="1" dirty="0">
                <a:solidFill>
                  <a:srgbClr val="8360F2"/>
                </a:solidFill>
              </a:rPr>
              <a:t>permanent documentation</a:t>
            </a:r>
            <a:r>
              <a:rPr lang="en-US" sz="2000" dirty="0"/>
              <a:t> about why this measure is important.  </a:t>
            </a:r>
          </a:p>
        </p:txBody>
      </p:sp>
      <p:grpSp>
        <p:nvGrpSpPr>
          <p:cNvPr id="9" name="Group 8">
            <a:extLst>
              <a:ext uri="{FF2B5EF4-FFF2-40B4-BE49-F238E27FC236}">
                <a16:creationId xmlns:a16="http://schemas.microsoft.com/office/drawing/2014/main" id="{B4FED298-885F-48FE-886C-FC166EDD600A}"/>
              </a:ext>
            </a:extLst>
          </p:cNvPr>
          <p:cNvGrpSpPr/>
          <p:nvPr/>
        </p:nvGrpSpPr>
        <p:grpSpPr>
          <a:xfrm>
            <a:off x="6096001" y="1560495"/>
            <a:ext cx="609599" cy="609599"/>
            <a:chOff x="5791200" y="3552825"/>
            <a:chExt cx="904875" cy="904875"/>
          </a:xfrm>
        </p:grpSpPr>
        <p:sp>
          <p:nvSpPr>
            <p:cNvPr id="6" name="Oval 5">
              <a:extLst>
                <a:ext uri="{FF2B5EF4-FFF2-40B4-BE49-F238E27FC236}">
                  <a16:creationId xmlns:a16="http://schemas.microsoft.com/office/drawing/2014/main" id="{2D6F3F3B-476E-4184-85A9-3C4EE170D74A}"/>
                </a:ext>
              </a:extLst>
            </p:cNvPr>
            <p:cNvSpPr/>
            <p:nvPr/>
          </p:nvSpPr>
          <p:spPr>
            <a:xfrm>
              <a:off x="5791200" y="3552825"/>
              <a:ext cx="904875" cy="904875"/>
            </a:xfrm>
            <a:prstGeom prst="ellips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Send">
              <a:extLst>
                <a:ext uri="{FF2B5EF4-FFF2-40B4-BE49-F238E27FC236}">
                  <a16:creationId xmlns:a16="http://schemas.microsoft.com/office/drawing/2014/main" id="{4651201B-CE07-43B1-8667-837D7F6D67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883753">
              <a:off x="5865544" y="3646220"/>
              <a:ext cx="675463" cy="675463"/>
            </a:xfrm>
            <a:prstGeom prst="rect">
              <a:avLst/>
            </a:prstGeom>
          </p:spPr>
        </p:pic>
      </p:grpSp>
      <p:graphicFrame>
        <p:nvGraphicFramePr>
          <p:cNvPr id="10" name="Table 9">
            <a:extLst>
              <a:ext uri="{FF2B5EF4-FFF2-40B4-BE49-F238E27FC236}">
                <a16:creationId xmlns:a16="http://schemas.microsoft.com/office/drawing/2014/main" id="{DBC1899D-D9B7-4A54-8A59-C4DFC7A5CDF9}"/>
              </a:ext>
            </a:extLst>
          </p:cNvPr>
          <p:cNvGraphicFramePr>
            <a:graphicFrameLocks noGrp="1"/>
          </p:cNvGraphicFramePr>
          <p:nvPr>
            <p:extLst>
              <p:ext uri="{D42A27DB-BD31-4B8C-83A1-F6EECF244321}">
                <p14:modId xmlns:p14="http://schemas.microsoft.com/office/powerpoint/2010/main" val="3016941311"/>
              </p:ext>
            </p:extLst>
          </p:nvPr>
        </p:nvGraphicFramePr>
        <p:xfrm>
          <a:off x="6775218" y="1469144"/>
          <a:ext cx="4018825" cy="4224512"/>
        </p:xfrm>
        <a:graphic>
          <a:graphicData uri="http://schemas.openxmlformats.org/drawingml/2006/table">
            <a:tbl>
              <a:tblPr firstRow="1" bandRow="1">
                <a:tableStyleId>{2D5ABB26-0587-4C30-8999-92F81FD0307C}</a:tableStyleId>
              </a:tblPr>
              <a:tblGrid>
                <a:gridCol w="4018825">
                  <a:extLst>
                    <a:ext uri="{9D8B030D-6E8A-4147-A177-3AD203B41FA5}">
                      <a16:colId xmlns:a16="http://schemas.microsoft.com/office/drawing/2014/main" val="2521146949"/>
                    </a:ext>
                  </a:extLst>
                </a:gridCol>
              </a:tblGrid>
              <a:tr h="902192">
                <a:tc>
                  <a:txBody>
                    <a:bodyPr/>
                    <a:lstStyle/>
                    <a:p>
                      <a:r>
                        <a:rPr lang="en-US" sz="2000" b="0" dirty="0">
                          <a:latin typeface="Bahnschrift" panose="020B0502040204020203" pitchFamily="34" charset="0"/>
                        </a:rPr>
                        <a:t>Include data about the needs of your city’s/county’s children</a:t>
                      </a:r>
                    </a:p>
                  </a:txBody>
                  <a:tcPr/>
                </a:tc>
                <a:extLst>
                  <a:ext uri="{0D108BD9-81ED-4DB2-BD59-A6C34878D82A}">
                    <a16:rowId xmlns:a16="http://schemas.microsoft.com/office/drawing/2014/main" val="2573139665"/>
                  </a:ext>
                </a:extLst>
              </a:tr>
              <a:tr h="975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latin typeface="Bahnschrift" panose="020B0502040204020203" pitchFamily="34" charset="0"/>
                        </a:rPr>
                        <a:t>Include the benefits and outcomes of similar measures around the state or country</a:t>
                      </a:r>
                    </a:p>
                    <a:p>
                      <a:endParaRPr lang="en-US" sz="2000" b="0" dirty="0">
                        <a:latin typeface="Bahnschrift" panose="020B0502040204020203" pitchFamily="34" charset="0"/>
                      </a:endParaRPr>
                    </a:p>
                  </a:txBody>
                  <a:tcPr/>
                </a:tc>
                <a:extLst>
                  <a:ext uri="{0D108BD9-81ED-4DB2-BD59-A6C34878D82A}">
                    <a16:rowId xmlns:a16="http://schemas.microsoft.com/office/drawing/2014/main" val="1609410551"/>
                  </a:ext>
                </a:extLst>
              </a:tr>
              <a:tr h="9021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latin typeface="Bahnschrift" panose="020B0502040204020203" pitchFamily="34" charset="0"/>
                        </a:rPr>
                        <a:t>Include a cost argument for the expenditures</a:t>
                      </a:r>
                    </a:p>
                    <a:p>
                      <a:endParaRPr lang="en-US" sz="2000" b="0" dirty="0">
                        <a:latin typeface="Bahnschrift" panose="020B0502040204020203" pitchFamily="34" charset="0"/>
                      </a:endParaRPr>
                    </a:p>
                  </a:txBody>
                  <a:tcPr/>
                </a:tc>
                <a:extLst>
                  <a:ext uri="{0D108BD9-81ED-4DB2-BD59-A6C34878D82A}">
                    <a16:rowId xmlns:a16="http://schemas.microsoft.com/office/drawing/2014/main" val="433635801"/>
                  </a:ext>
                </a:extLst>
              </a:tr>
              <a:tr h="9021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latin typeface="Bahnschrift" panose="020B0502040204020203" pitchFamily="34" charset="0"/>
                        </a:rPr>
                        <a:t>Include why a fund is necessary and potentially beneficial  </a:t>
                      </a:r>
                    </a:p>
                    <a:p>
                      <a:endParaRPr lang="en-US" sz="2000" b="0" dirty="0">
                        <a:latin typeface="Bahnschrift" panose="020B0502040204020203" pitchFamily="34" charset="0"/>
                      </a:endParaRPr>
                    </a:p>
                  </a:txBody>
                  <a:tcPr/>
                </a:tc>
                <a:extLst>
                  <a:ext uri="{0D108BD9-81ED-4DB2-BD59-A6C34878D82A}">
                    <a16:rowId xmlns:a16="http://schemas.microsoft.com/office/drawing/2014/main" val="1544250376"/>
                  </a:ext>
                </a:extLst>
              </a:tr>
            </a:tbl>
          </a:graphicData>
        </a:graphic>
      </p:graphicFrame>
      <p:grpSp>
        <p:nvGrpSpPr>
          <p:cNvPr id="11" name="Group 10">
            <a:extLst>
              <a:ext uri="{FF2B5EF4-FFF2-40B4-BE49-F238E27FC236}">
                <a16:creationId xmlns:a16="http://schemas.microsoft.com/office/drawing/2014/main" id="{0579DA22-0BD4-44E9-95AA-E4393C407D4D}"/>
              </a:ext>
            </a:extLst>
          </p:cNvPr>
          <p:cNvGrpSpPr/>
          <p:nvPr/>
        </p:nvGrpSpPr>
        <p:grpSpPr>
          <a:xfrm>
            <a:off x="6096001" y="2478069"/>
            <a:ext cx="609599" cy="609599"/>
            <a:chOff x="5791200" y="3552825"/>
            <a:chExt cx="904875" cy="904875"/>
          </a:xfrm>
        </p:grpSpPr>
        <p:sp>
          <p:nvSpPr>
            <p:cNvPr id="12" name="Oval 11">
              <a:extLst>
                <a:ext uri="{FF2B5EF4-FFF2-40B4-BE49-F238E27FC236}">
                  <a16:creationId xmlns:a16="http://schemas.microsoft.com/office/drawing/2014/main" id="{70DD8F3D-26DF-4030-9CC4-CAFAD19D0C0D}"/>
                </a:ext>
              </a:extLst>
            </p:cNvPr>
            <p:cNvSpPr/>
            <p:nvPr/>
          </p:nvSpPr>
          <p:spPr>
            <a:xfrm>
              <a:off x="5791200" y="3552825"/>
              <a:ext cx="904875" cy="904875"/>
            </a:xfrm>
            <a:prstGeom prst="ellips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Graphic 12" descr="Send">
              <a:extLst>
                <a:ext uri="{FF2B5EF4-FFF2-40B4-BE49-F238E27FC236}">
                  <a16:creationId xmlns:a16="http://schemas.microsoft.com/office/drawing/2014/main" id="{F0902F68-AA46-40C2-B335-1E5CD5AC11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883753">
              <a:off x="5865544" y="3646220"/>
              <a:ext cx="675463" cy="675463"/>
            </a:xfrm>
            <a:prstGeom prst="rect">
              <a:avLst/>
            </a:prstGeom>
          </p:spPr>
        </p:pic>
      </p:grpSp>
      <p:grpSp>
        <p:nvGrpSpPr>
          <p:cNvPr id="14" name="Group 13">
            <a:extLst>
              <a:ext uri="{FF2B5EF4-FFF2-40B4-BE49-F238E27FC236}">
                <a16:creationId xmlns:a16="http://schemas.microsoft.com/office/drawing/2014/main" id="{F34A3A48-042A-44BF-875F-80F739E359E1}"/>
              </a:ext>
            </a:extLst>
          </p:cNvPr>
          <p:cNvGrpSpPr/>
          <p:nvPr/>
        </p:nvGrpSpPr>
        <p:grpSpPr>
          <a:xfrm>
            <a:off x="6096001" y="3779820"/>
            <a:ext cx="609599" cy="609599"/>
            <a:chOff x="5791200" y="3552825"/>
            <a:chExt cx="904875" cy="904875"/>
          </a:xfrm>
        </p:grpSpPr>
        <p:sp>
          <p:nvSpPr>
            <p:cNvPr id="15" name="Oval 14">
              <a:extLst>
                <a:ext uri="{FF2B5EF4-FFF2-40B4-BE49-F238E27FC236}">
                  <a16:creationId xmlns:a16="http://schemas.microsoft.com/office/drawing/2014/main" id="{8EFB50AF-DBA2-49A5-919C-016400915D72}"/>
                </a:ext>
              </a:extLst>
            </p:cNvPr>
            <p:cNvSpPr/>
            <p:nvPr/>
          </p:nvSpPr>
          <p:spPr>
            <a:xfrm>
              <a:off x="5791200" y="3552825"/>
              <a:ext cx="904875" cy="904875"/>
            </a:xfrm>
            <a:prstGeom prst="ellips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descr="Send">
              <a:extLst>
                <a:ext uri="{FF2B5EF4-FFF2-40B4-BE49-F238E27FC236}">
                  <a16:creationId xmlns:a16="http://schemas.microsoft.com/office/drawing/2014/main" id="{BB404094-B11E-4E62-BA13-65B97A4852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883753">
              <a:off x="5865544" y="3646220"/>
              <a:ext cx="675463" cy="675463"/>
            </a:xfrm>
            <a:prstGeom prst="rect">
              <a:avLst/>
            </a:prstGeom>
          </p:spPr>
        </p:pic>
      </p:grpSp>
      <p:grpSp>
        <p:nvGrpSpPr>
          <p:cNvPr id="17" name="Group 16">
            <a:extLst>
              <a:ext uri="{FF2B5EF4-FFF2-40B4-BE49-F238E27FC236}">
                <a16:creationId xmlns:a16="http://schemas.microsoft.com/office/drawing/2014/main" id="{F5E948F1-CD2D-4ED1-BF3E-64976932FBB2}"/>
              </a:ext>
            </a:extLst>
          </p:cNvPr>
          <p:cNvGrpSpPr/>
          <p:nvPr/>
        </p:nvGrpSpPr>
        <p:grpSpPr>
          <a:xfrm>
            <a:off x="6096000" y="4754473"/>
            <a:ext cx="609599" cy="609599"/>
            <a:chOff x="5791200" y="3552825"/>
            <a:chExt cx="904875" cy="904875"/>
          </a:xfrm>
        </p:grpSpPr>
        <p:sp>
          <p:nvSpPr>
            <p:cNvPr id="18" name="Oval 17">
              <a:extLst>
                <a:ext uri="{FF2B5EF4-FFF2-40B4-BE49-F238E27FC236}">
                  <a16:creationId xmlns:a16="http://schemas.microsoft.com/office/drawing/2014/main" id="{8D540FB3-D318-4934-A480-6CFCE89C7670}"/>
                </a:ext>
              </a:extLst>
            </p:cNvPr>
            <p:cNvSpPr/>
            <p:nvPr/>
          </p:nvSpPr>
          <p:spPr>
            <a:xfrm>
              <a:off x="5791200" y="3552825"/>
              <a:ext cx="904875" cy="904875"/>
            </a:xfrm>
            <a:prstGeom prst="ellips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phic 18" descr="Send">
              <a:extLst>
                <a:ext uri="{FF2B5EF4-FFF2-40B4-BE49-F238E27FC236}">
                  <a16:creationId xmlns:a16="http://schemas.microsoft.com/office/drawing/2014/main" id="{7F0FE55B-69D6-430D-B64E-980E784EB8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883753">
              <a:off x="5865544" y="3646220"/>
              <a:ext cx="675463" cy="675463"/>
            </a:xfrm>
            <a:prstGeom prst="rect">
              <a:avLst/>
            </a:prstGeom>
          </p:spPr>
        </p:pic>
      </p:grpSp>
      <p:graphicFrame>
        <p:nvGraphicFramePr>
          <p:cNvPr id="20" name="Table 19">
            <a:extLst>
              <a:ext uri="{FF2B5EF4-FFF2-40B4-BE49-F238E27FC236}">
                <a16:creationId xmlns:a16="http://schemas.microsoft.com/office/drawing/2014/main" id="{EB2EC523-4CC2-41DB-B7D3-46FC57DC9EAA}"/>
              </a:ext>
            </a:extLst>
          </p:cNvPr>
          <p:cNvGraphicFramePr>
            <a:graphicFrameLocks noGrp="1"/>
          </p:cNvGraphicFramePr>
          <p:nvPr/>
        </p:nvGraphicFramePr>
        <p:xfrm>
          <a:off x="349050" y="6293488"/>
          <a:ext cx="11455398" cy="370840"/>
        </p:xfrm>
        <a:graphic>
          <a:graphicData uri="http://schemas.openxmlformats.org/drawingml/2006/table">
            <a:tbl>
              <a:tblPr firstRow="1" bandRow="1">
                <a:tableStyleId>{5C22544A-7EE6-4342-B048-85BDC9FD1C3A}</a:tableStyleId>
              </a:tblPr>
              <a:tblGrid>
                <a:gridCol w="1272822">
                  <a:extLst>
                    <a:ext uri="{9D8B030D-6E8A-4147-A177-3AD203B41FA5}">
                      <a16:colId xmlns:a16="http://schemas.microsoft.com/office/drawing/2014/main" val="2694816392"/>
                    </a:ext>
                  </a:extLst>
                </a:gridCol>
                <a:gridCol w="1272822">
                  <a:extLst>
                    <a:ext uri="{9D8B030D-6E8A-4147-A177-3AD203B41FA5}">
                      <a16:colId xmlns:a16="http://schemas.microsoft.com/office/drawing/2014/main" val="673227032"/>
                    </a:ext>
                  </a:extLst>
                </a:gridCol>
                <a:gridCol w="1272822">
                  <a:extLst>
                    <a:ext uri="{9D8B030D-6E8A-4147-A177-3AD203B41FA5}">
                      <a16:colId xmlns:a16="http://schemas.microsoft.com/office/drawing/2014/main" val="2664145411"/>
                    </a:ext>
                  </a:extLst>
                </a:gridCol>
                <a:gridCol w="1272822">
                  <a:extLst>
                    <a:ext uri="{9D8B030D-6E8A-4147-A177-3AD203B41FA5}">
                      <a16:colId xmlns:a16="http://schemas.microsoft.com/office/drawing/2014/main" val="3273018065"/>
                    </a:ext>
                  </a:extLst>
                </a:gridCol>
                <a:gridCol w="1272822">
                  <a:extLst>
                    <a:ext uri="{9D8B030D-6E8A-4147-A177-3AD203B41FA5}">
                      <a16:colId xmlns:a16="http://schemas.microsoft.com/office/drawing/2014/main" val="3701361900"/>
                    </a:ext>
                  </a:extLst>
                </a:gridCol>
                <a:gridCol w="1272822">
                  <a:extLst>
                    <a:ext uri="{9D8B030D-6E8A-4147-A177-3AD203B41FA5}">
                      <a16:colId xmlns:a16="http://schemas.microsoft.com/office/drawing/2014/main" val="3258521543"/>
                    </a:ext>
                  </a:extLst>
                </a:gridCol>
                <a:gridCol w="1272822">
                  <a:extLst>
                    <a:ext uri="{9D8B030D-6E8A-4147-A177-3AD203B41FA5}">
                      <a16:colId xmlns:a16="http://schemas.microsoft.com/office/drawing/2014/main" val="3354525708"/>
                    </a:ext>
                  </a:extLst>
                </a:gridCol>
                <a:gridCol w="1272822">
                  <a:extLst>
                    <a:ext uri="{9D8B030D-6E8A-4147-A177-3AD203B41FA5}">
                      <a16:colId xmlns:a16="http://schemas.microsoft.com/office/drawing/2014/main" val="308073979"/>
                    </a:ext>
                  </a:extLst>
                </a:gridCol>
                <a:gridCol w="1272822">
                  <a:extLst>
                    <a:ext uri="{9D8B030D-6E8A-4147-A177-3AD203B41FA5}">
                      <a16:colId xmlns:a16="http://schemas.microsoft.com/office/drawing/2014/main" val="1064754402"/>
                    </a:ext>
                  </a:extLst>
                </a:gridCol>
              </a:tblGrid>
              <a:tr h="370840">
                <a:tc>
                  <a:txBody>
                    <a:bodyPr/>
                    <a:lstStyle/>
                    <a:p>
                      <a:pPr algn="ctr"/>
                      <a:r>
                        <a:rPr lang="en-US" sz="1050" b="0" dirty="0">
                          <a:solidFill>
                            <a:srgbClr val="8360F2"/>
                          </a:solidFill>
                          <a:latin typeface="Bahnschrift" panose="020B0502040204020203" pitchFamily="34" charset="0"/>
                        </a:rPr>
                        <a:t>Title</a:t>
                      </a:r>
                    </a:p>
                  </a:txBody>
                  <a:tcPr anchor="ctr">
                    <a:solidFill>
                      <a:schemeClr val="bg2"/>
                    </a:solidFill>
                  </a:tcPr>
                </a:tc>
                <a:tc>
                  <a:txBody>
                    <a:bodyPr/>
                    <a:lstStyle/>
                    <a:p>
                      <a:pPr algn="ctr"/>
                      <a:r>
                        <a:rPr lang="en-US" sz="1050" b="0" dirty="0">
                          <a:solidFill>
                            <a:schemeClr val="bg1"/>
                          </a:solidFill>
                          <a:latin typeface="Bahnschrift" panose="020B0502040204020203" pitchFamily="34" charset="0"/>
                        </a:rPr>
                        <a:t>Rationale</a:t>
                      </a:r>
                    </a:p>
                  </a:txBody>
                  <a:tcPr anchor="ctr">
                    <a:solidFill>
                      <a:srgbClr val="8360F2"/>
                    </a:solidFill>
                  </a:tcPr>
                </a:tc>
                <a:tc>
                  <a:txBody>
                    <a:bodyPr/>
                    <a:lstStyle/>
                    <a:p>
                      <a:pPr algn="ctr"/>
                      <a:r>
                        <a:rPr lang="en-US" sz="1050" b="0" dirty="0">
                          <a:solidFill>
                            <a:srgbClr val="8360F2"/>
                          </a:solidFill>
                          <a:latin typeface="Bahnschrift" panose="020B0502040204020203" pitchFamily="34" charset="0"/>
                        </a:rPr>
                        <a:t>Purpose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Eligible services</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Excluded services</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Administration</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Accountability</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Source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Severability</a:t>
                      </a:r>
                    </a:p>
                  </a:txBody>
                  <a:tcPr anchor="ctr">
                    <a:solidFill>
                      <a:schemeClr val="bg2"/>
                    </a:solidFill>
                  </a:tcPr>
                </a:tc>
                <a:extLst>
                  <a:ext uri="{0D108BD9-81ED-4DB2-BD59-A6C34878D82A}">
                    <a16:rowId xmlns:a16="http://schemas.microsoft.com/office/drawing/2014/main" val="1793034129"/>
                  </a:ext>
                </a:extLst>
              </a:tr>
            </a:tbl>
          </a:graphicData>
        </a:graphic>
      </p:graphicFrame>
      <p:sp>
        <p:nvSpPr>
          <p:cNvPr id="7" name="Title 6">
            <a:extLst>
              <a:ext uri="{FF2B5EF4-FFF2-40B4-BE49-F238E27FC236}">
                <a16:creationId xmlns:a16="http://schemas.microsoft.com/office/drawing/2014/main" id="{038369BB-A7FA-485A-9839-9C20BC5DFC39}"/>
              </a:ext>
            </a:extLst>
          </p:cNvPr>
          <p:cNvSpPr>
            <a:spLocks noGrp="1"/>
          </p:cNvSpPr>
          <p:nvPr>
            <p:ph type="title"/>
          </p:nvPr>
        </p:nvSpPr>
        <p:spPr>
          <a:xfrm>
            <a:off x="1232558" y="730785"/>
            <a:ext cx="6218109" cy="1613831"/>
          </a:xfrm>
        </p:spPr>
        <p:txBody>
          <a:bodyPr/>
          <a:lstStyle/>
          <a:p>
            <a:r>
              <a:rPr lang="en-US" dirty="0"/>
              <a:t>Rationale for measure</a:t>
            </a:r>
          </a:p>
        </p:txBody>
      </p:sp>
    </p:spTree>
    <p:extLst>
      <p:ext uri="{BB962C8B-B14F-4D97-AF65-F5344CB8AC3E}">
        <p14:creationId xmlns:p14="http://schemas.microsoft.com/office/powerpoint/2010/main" val="1164991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a:extLst>
              <a:ext uri="{FF2B5EF4-FFF2-40B4-BE49-F238E27FC236}">
                <a16:creationId xmlns:a16="http://schemas.microsoft.com/office/drawing/2014/main" id="{EB2EC523-4CC2-41DB-B7D3-46FC57DC9EAA}"/>
              </a:ext>
            </a:extLst>
          </p:cNvPr>
          <p:cNvGraphicFramePr>
            <a:graphicFrameLocks noGrp="1"/>
          </p:cNvGraphicFramePr>
          <p:nvPr>
            <p:extLst>
              <p:ext uri="{D42A27DB-BD31-4B8C-83A1-F6EECF244321}">
                <p14:modId xmlns:p14="http://schemas.microsoft.com/office/powerpoint/2010/main" val="3050337793"/>
              </p:ext>
            </p:extLst>
          </p:nvPr>
        </p:nvGraphicFramePr>
        <p:xfrm>
          <a:off x="349050" y="6293488"/>
          <a:ext cx="11455398" cy="370840"/>
        </p:xfrm>
        <a:graphic>
          <a:graphicData uri="http://schemas.openxmlformats.org/drawingml/2006/table">
            <a:tbl>
              <a:tblPr firstRow="1" bandRow="1">
                <a:tableStyleId>{5C22544A-7EE6-4342-B048-85BDC9FD1C3A}</a:tableStyleId>
              </a:tblPr>
              <a:tblGrid>
                <a:gridCol w="1272822">
                  <a:extLst>
                    <a:ext uri="{9D8B030D-6E8A-4147-A177-3AD203B41FA5}">
                      <a16:colId xmlns:a16="http://schemas.microsoft.com/office/drawing/2014/main" val="2694816392"/>
                    </a:ext>
                  </a:extLst>
                </a:gridCol>
                <a:gridCol w="1272822">
                  <a:extLst>
                    <a:ext uri="{9D8B030D-6E8A-4147-A177-3AD203B41FA5}">
                      <a16:colId xmlns:a16="http://schemas.microsoft.com/office/drawing/2014/main" val="673227032"/>
                    </a:ext>
                  </a:extLst>
                </a:gridCol>
                <a:gridCol w="1272822">
                  <a:extLst>
                    <a:ext uri="{9D8B030D-6E8A-4147-A177-3AD203B41FA5}">
                      <a16:colId xmlns:a16="http://schemas.microsoft.com/office/drawing/2014/main" val="2664145411"/>
                    </a:ext>
                  </a:extLst>
                </a:gridCol>
                <a:gridCol w="1272822">
                  <a:extLst>
                    <a:ext uri="{9D8B030D-6E8A-4147-A177-3AD203B41FA5}">
                      <a16:colId xmlns:a16="http://schemas.microsoft.com/office/drawing/2014/main" val="3273018065"/>
                    </a:ext>
                  </a:extLst>
                </a:gridCol>
                <a:gridCol w="1272822">
                  <a:extLst>
                    <a:ext uri="{9D8B030D-6E8A-4147-A177-3AD203B41FA5}">
                      <a16:colId xmlns:a16="http://schemas.microsoft.com/office/drawing/2014/main" val="3701361900"/>
                    </a:ext>
                  </a:extLst>
                </a:gridCol>
                <a:gridCol w="1272822">
                  <a:extLst>
                    <a:ext uri="{9D8B030D-6E8A-4147-A177-3AD203B41FA5}">
                      <a16:colId xmlns:a16="http://schemas.microsoft.com/office/drawing/2014/main" val="3258521543"/>
                    </a:ext>
                  </a:extLst>
                </a:gridCol>
                <a:gridCol w="1272822">
                  <a:extLst>
                    <a:ext uri="{9D8B030D-6E8A-4147-A177-3AD203B41FA5}">
                      <a16:colId xmlns:a16="http://schemas.microsoft.com/office/drawing/2014/main" val="3354525708"/>
                    </a:ext>
                  </a:extLst>
                </a:gridCol>
                <a:gridCol w="1272822">
                  <a:extLst>
                    <a:ext uri="{9D8B030D-6E8A-4147-A177-3AD203B41FA5}">
                      <a16:colId xmlns:a16="http://schemas.microsoft.com/office/drawing/2014/main" val="308073979"/>
                    </a:ext>
                  </a:extLst>
                </a:gridCol>
                <a:gridCol w="1272822">
                  <a:extLst>
                    <a:ext uri="{9D8B030D-6E8A-4147-A177-3AD203B41FA5}">
                      <a16:colId xmlns:a16="http://schemas.microsoft.com/office/drawing/2014/main" val="1064754402"/>
                    </a:ext>
                  </a:extLst>
                </a:gridCol>
              </a:tblGrid>
              <a:tr h="370840">
                <a:tc>
                  <a:txBody>
                    <a:bodyPr/>
                    <a:lstStyle/>
                    <a:p>
                      <a:pPr algn="ctr"/>
                      <a:r>
                        <a:rPr lang="en-US" sz="1050" b="0" dirty="0">
                          <a:solidFill>
                            <a:srgbClr val="8360F2"/>
                          </a:solidFill>
                          <a:latin typeface="Bahnschrift" panose="020B0502040204020203" pitchFamily="34" charset="0"/>
                        </a:rPr>
                        <a:t>Title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Rationale</a:t>
                      </a:r>
                    </a:p>
                  </a:txBody>
                  <a:tcPr anchor="ctr">
                    <a:solidFill>
                      <a:schemeClr val="bg2"/>
                    </a:solidFill>
                  </a:tcPr>
                </a:tc>
                <a:tc>
                  <a:txBody>
                    <a:bodyPr/>
                    <a:lstStyle/>
                    <a:p>
                      <a:pPr algn="ctr"/>
                      <a:r>
                        <a:rPr lang="en-US" sz="1050" b="0" dirty="0">
                          <a:solidFill>
                            <a:schemeClr val="bg1"/>
                          </a:solidFill>
                          <a:latin typeface="Bahnschrift" panose="020B0502040204020203" pitchFamily="34" charset="0"/>
                        </a:rPr>
                        <a:t>Purpose</a:t>
                      </a:r>
                    </a:p>
                  </a:txBody>
                  <a:tcPr anchor="ctr">
                    <a:solidFill>
                      <a:srgbClr val="8360F2"/>
                    </a:solidFill>
                  </a:tcPr>
                </a:tc>
                <a:tc>
                  <a:txBody>
                    <a:bodyPr/>
                    <a:lstStyle/>
                    <a:p>
                      <a:pPr algn="ctr"/>
                      <a:r>
                        <a:rPr lang="en-US" sz="1050" b="0" dirty="0">
                          <a:solidFill>
                            <a:srgbClr val="8360F2"/>
                          </a:solidFill>
                          <a:latin typeface="Bahnschrift" panose="020B0502040204020203" pitchFamily="34" charset="0"/>
                        </a:rPr>
                        <a:t>Eligible services</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Excluded services</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Administration</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Accountability</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Source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Severability</a:t>
                      </a:r>
                    </a:p>
                  </a:txBody>
                  <a:tcPr anchor="ctr">
                    <a:solidFill>
                      <a:schemeClr val="bg2"/>
                    </a:solidFill>
                  </a:tcPr>
                </a:tc>
                <a:extLst>
                  <a:ext uri="{0D108BD9-81ED-4DB2-BD59-A6C34878D82A}">
                    <a16:rowId xmlns:a16="http://schemas.microsoft.com/office/drawing/2014/main" val="1793034129"/>
                  </a:ext>
                </a:extLst>
              </a:tr>
            </a:tbl>
          </a:graphicData>
        </a:graphic>
      </p:graphicFrame>
      <p:sp>
        <p:nvSpPr>
          <p:cNvPr id="3" name="Title 2">
            <a:extLst>
              <a:ext uri="{FF2B5EF4-FFF2-40B4-BE49-F238E27FC236}">
                <a16:creationId xmlns:a16="http://schemas.microsoft.com/office/drawing/2014/main" id="{AD67822A-F319-46A4-B968-F7A07AA0B2C4}"/>
              </a:ext>
            </a:extLst>
          </p:cNvPr>
          <p:cNvSpPr>
            <a:spLocks noGrp="1"/>
          </p:cNvSpPr>
          <p:nvPr>
            <p:ph type="title"/>
          </p:nvPr>
        </p:nvSpPr>
        <p:spPr>
          <a:xfrm>
            <a:off x="1232558" y="730785"/>
            <a:ext cx="4723983" cy="1613831"/>
          </a:xfrm>
        </p:spPr>
        <p:txBody>
          <a:bodyPr/>
          <a:lstStyle/>
          <a:p>
            <a:r>
              <a:rPr lang="en-US" dirty="0"/>
              <a:t>Purpose &amp; goals</a:t>
            </a:r>
          </a:p>
        </p:txBody>
      </p:sp>
      <p:sp>
        <p:nvSpPr>
          <p:cNvPr id="22" name="Content Placeholder 2">
            <a:extLst>
              <a:ext uri="{FF2B5EF4-FFF2-40B4-BE49-F238E27FC236}">
                <a16:creationId xmlns:a16="http://schemas.microsoft.com/office/drawing/2014/main" id="{CA7285F6-EB19-4709-A12F-BD4E5373D6ED}"/>
              </a:ext>
            </a:extLst>
          </p:cNvPr>
          <p:cNvSpPr>
            <a:spLocks noGrp="1"/>
          </p:cNvSpPr>
          <p:nvPr>
            <p:ph idx="1"/>
          </p:nvPr>
        </p:nvSpPr>
        <p:spPr/>
        <p:txBody>
          <a:bodyPr>
            <a:normAutofit/>
          </a:bodyPr>
          <a:lstStyle/>
          <a:p>
            <a:pPr marL="0" indent="0">
              <a:buNone/>
            </a:pPr>
            <a:r>
              <a:rPr lang="en-US" sz="2000" dirty="0"/>
              <a:t>Your measure should include </a:t>
            </a:r>
            <a:r>
              <a:rPr lang="en-US" sz="2000" b="1" i="1" dirty="0">
                <a:solidFill>
                  <a:srgbClr val="8360F2"/>
                </a:solidFill>
              </a:rPr>
              <a:t>a compelling statement of purpose</a:t>
            </a:r>
            <a:r>
              <a:rPr lang="en-US" sz="2000" dirty="0"/>
              <a:t> that illuminates the fund’s general principles &amp; goals.</a:t>
            </a:r>
          </a:p>
          <a:p>
            <a:pPr marL="0" indent="0">
              <a:buNone/>
            </a:pPr>
            <a:r>
              <a:rPr lang="en-US" sz="2000" dirty="0"/>
              <a:t>This is one of the most important parts of the measure, because it will be referred to over years as controversies inevitably arise, and as you seek to evaluate whether the purpose of the measure is met.  It will keep the funding stream focused on what is important.</a:t>
            </a:r>
          </a:p>
          <a:p>
            <a:pPr marL="0" indent="0">
              <a:buNone/>
            </a:pPr>
            <a:endParaRPr lang="en-US" sz="2000" dirty="0"/>
          </a:p>
        </p:txBody>
      </p:sp>
      <p:sp>
        <p:nvSpPr>
          <p:cNvPr id="24" name="Content Placeholder 2">
            <a:extLst>
              <a:ext uri="{FF2B5EF4-FFF2-40B4-BE49-F238E27FC236}">
                <a16:creationId xmlns:a16="http://schemas.microsoft.com/office/drawing/2014/main" id="{4FAE2BAB-AA82-4FED-B412-BF6AE496DC53}"/>
              </a:ext>
            </a:extLst>
          </p:cNvPr>
          <p:cNvSpPr txBox="1">
            <a:spLocks/>
          </p:cNvSpPr>
          <p:nvPr/>
        </p:nvSpPr>
        <p:spPr>
          <a:xfrm>
            <a:off x="5956540" y="1174367"/>
            <a:ext cx="5753100" cy="4509265"/>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latin typeface="Bahnschrift" panose="020B0502040204020203" pitchFamily="34" charset="0"/>
              </a:rPr>
              <a:t>This section should answer the questions:</a:t>
            </a:r>
          </a:p>
          <a:p>
            <a:r>
              <a:rPr lang="en-US" dirty="0">
                <a:latin typeface="Bahnschrift" panose="020B0502040204020203" pitchFamily="34" charset="0"/>
              </a:rPr>
              <a:t>What are you committing to? </a:t>
            </a:r>
            <a:r>
              <a:rPr lang="en-US" i="1" dirty="0">
                <a:solidFill>
                  <a:srgbClr val="8360F2"/>
                </a:solidFill>
                <a:latin typeface="Bahnschrift" panose="020B0502040204020203" pitchFamily="34" charset="0"/>
              </a:rPr>
              <a:t>(ex. equity, prevention, civic participation, best practices, the need for collaboration, leveraging resources, and/or accountability)</a:t>
            </a:r>
          </a:p>
          <a:p>
            <a:r>
              <a:rPr lang="en-US" dirty="0">
                <a:latin typeface="Bahnschrift" panose="020B0502040204020203" pitchFamily="34" charset="0"/>
              </a:rPr>
              <a:t>What specific populations will this measure target? </a:t>
            </a:r>
            <a:r>
              <a:rPr lang="en-US" i="1" dirty="0">
                <a:solidFill>
                  <a:srgbClr val="8360F2"/>
                </a:solidFill>
                <a:latin typeface="Bahnschrift" panose="020B0502040204020203" pitchFamily="34" charset="0"/>
              </a:rPr>
              <a:t>(ex. children in poverty)</a:t>
            </a:r>
          </a:p>
          <a:p>
            <a:r>
              <a:rPr lang="en-US" dirty="0">
                <a:latin typeface="Bahnschrift" panose="020B0502040204020203" pitchFamily="34" charset="0"/>
              </a:rPr>
              <a:t>What models of care will be prioritized? </a:t>
            </a:r>
            <a:r>
              <a:rPr lang="en-US" i="1" dirty="0">
                <a:solidFill>
                  <a:srgbClr val="8360F2"/>
                </a:solidFill>
                <a:latin typeface="Bahnschrift" panose="020B0502040204020203" pitchFamily="34" charset="0"/>
              </a:rPr>
              <a:t>(ex. high quality early care and education, workforce development, etc.)</a:t>
            </a:r>
          </a:p>
          <a:p>
            <a:r>
              <a:rPr lang="en-US" dirty="0">
                <a:latin typeface="Bahnschrift" panose="020B0502040204020203" pitchFamily="34" charset="0"/>
              </a:rPr>
              <a:t>What outcomes are anticipated? </a:t>
            </a:r>
            <a:r>
              <a:rPr lang="en-US" i="1" dirty="0">
                <a:solidFill>
                  <a:srgbClr val="8360F2"/>
                </a:solidFill>
                <a:latin typeface="Bahnschrift" panose="020B0502040204020203" pitchFamily="34" charset="0"/>
              </a:rPr>
              <a:t>(ex. all children ready for kindergarten, all youth have opportunities for positive development)</a:t>
            </a:r>
          </a:p>
          <a:p>
            <a:r>
              <a:rPr lang="en-US" dirty="0">
                <a:latin typeface="Bahnschrift" panose="020B0502040204020203" pitchFamily="34" charset="0"/>
              </a:rPr>
              <a:t>What goals will this measure help the community meet? </a:t>
            </a:r>
            <a:r>
              <a:rPr lang="en-US" i="1" dirty="0">
                <a:solidFill>
                  <a:srgbClr val="8360F2"/>
                </a:solidFill>
                <a:latin typeface="Bahnschrift" panose="020B0502040204020203" pitchFamily="34" charset="0"/>
              </a:rPr>
              <a:t>(Ex. the health, safety, and school success for individual children)</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139838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a:extLst>
              <a:ext uri="{FF2B5EF4-FFF2-40B4-BE49-F238E27FC236}">
                <a16:creationId xmlns:a16="http://schemas.microsoft.com/office/drawing/2014/main" id="{EB2EC523-4CC2-41DB-B7D3-46FC57DC9EAA}"/>
              </a:ext>
            </a:extLst>
          </p:cNvPr>
          <p:cNvGraphicFramePr>
            <a:graphicFrameLocks noGrp="1"/>
          </p:cNvGraphicFramePr>
          <p:nvPr>
            <p:extLst>
              <p:ext uri="{D42A27DB-BD31-4B8C-83A1-F6EECF244321}">
                <p14:modId xmlns:p14="http://schemas.microsoft.com/office/powerpoint/2010/main" val="3440179768"/>
              </p:ext>
            </p:extLst>
          </p:nvPr>
        </p:nvGraphicFramePr>
        <p:xfrm>
          <a:off x="349050" y="6293488"/>
          <a:ext cx="11455398" cy="370840"/>
        </p:xfrm>
        <a:graphic>
          <a:graphicData uri="http://schemas.openxmlformats.org/drawingml/2006/table">
            <a:tbl>
              <a:tblPr firstRow="1" bandRow="1">
                <a:tableStyleId>{5C22544A-7EE6-4342-B048-85BDC9FD1C3A}</a:tableStyleId>
              </a:tblPr>
              <a:tblGrid>
                <a:gridCol w="1272822">
                  <a:extLst>
                    <a:ext uri="{9D8B030D-6E8A-4147-A177-3AD203B41FA5}">
                      <a16:colId xmlns:a16="http://schemas.microsoft.com/office/drawing/2014/main" val="2694816392"/>
                    </a:ext>
                  </a:extLst>
                </a:gridCol>
                <a:gridCol w="1272822">
                  <a:extLst>
                    <a:ext uri="{9D8B030D-6E8A-4147-A177-3AD203B41FA5}">
                      <a16:colId xmlns:a16="http://schemas.microsoft.com/office/drawing/2014/main" val="673227032"/>
                    </a:ext>
                  </a:extLst>
                </a:gridCol>
                <a:gridCol w="1272822">
                  <a:extLst>
                    <a:ext uri="{9D8B030D-6E8A-4147-A177-3AD203B41FA5}">
                      <a16:colId xmlns:a16="http://schemas.microsoft.com/office/drawing/2014/main" val="2664145411"/>
                    </a:ext>
                  </a:extLst>
                </a:gridCol>
                <a:gridCol w="1272822">
                  <a:extLst>
                    <a:ext uri="{9D8B030D-6E8A-4147-A177-3AD203B41FA5}">
                      <a16:colId xmlns:a16="http://schemas.microsoft.com/office/drawing/2014/main" val="3273018065"/>
                    </a:ext>
                  </a:extLst>
                </a:gridCol>
                <a:gridCol w="1272822">
                  <a:extLst>
                    <a:ext uri="{9D8B030D-6E8A-4147-A177-3AD203B41FA5}">
                      <a16:colId xmlns:a16="http://schemas.microsoft.com/office/drawing/2014/main" val="3701361900"/>
                    </a:ext>
                  </a:extLst>
                </a:gridCol>
                <a:gridCol w="1272822">
                  <a:extLst>
                    <a:ext uri="{9D8B030D-6E8A-4147-A177-3AD203B41FA5}">
                      <a16:colId xmlns:a16="http://schemas.microsoft.com/office/drawing/2014/main" val="3258521543"/>
                    </a:ext>
                  </a:extLst>
                </a:gridCol>
                <a:gridCol w="1272822">
                  <a:extLst>
                    <a:ext uri="{9D8B030D-6E8A-4147-A177-3AD203B41FA5}">
                      <a16:colId xmlns:a16="http://schemas.microsoft.com/office/drawing/2014/main" val="3354525708"/>
                    </a:ext>
                  </a:extLst>
                </a:gridCol>
                <a:gridCol w="1272822">
                  <a:extLst>
                    <a:ext uri="{9D8B030D-6E8A-4147-A177-3AD203B41FA5}">
                      <a16:colId xmlns:a16="http://schemas.microsoft.com/office/drawing/2014/main" val="308073979"/>
                    </a:ext>
                  </a:extLst>
                </a:gridCol>
                <a:gridCol w="1272822">
                  <a:extLst>
                    <a:ext uri="{9D8B030D-6E8A-4147-A177-3AD203B41FA5}">
                      <a16:colId xmlns:a16="http://schemas.microsoft.com/office/drawing/2014/main" val="1064754402"/>
                    </a:ext>
                  </a:extLst>
                </a:gridCol>
              </a:tblGrid>
              <a:tr h="370840">
                <a:tc>
                  <a:txBody>
                    <a:bodyPr/>
                    <a:lstStyle/>
                    <a:p>
                      <a:pPr algn="ctr"/>
                      <a:r>
                        <a:rPr lang="en-US" sz="1050" b="0" dirty="0">
                          <a:solidFill>
                            <a:srgbClr val="8360F2"/>
                          </a:solidFill>
                          <a:latin typeface="Bahnschrift" panose="020B0502040204020203" pitchFamily="34" charset="0"/>
                        </a:rPr>
                        <a:t>Title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Rationale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Purpose</a:t>
                      </a:r>
                    </a:p>
                  </a:txBody>
                  <a:tcPr anchor="ctr">
                    <a:solidFill>
                      <a:schemeClr val="bg2"/>
                    </a:solidFill>
                  </a:tcPr>
                </a:tc>
                <a:tc>
                  <a:txBody>
                    <a:bodyPr/>
                    <a:lstStyle/>
                    <a:p>
                      <a:pPr algn="ctr"/>
                      <a:r>
                        <a:rPr lang="en-US" sz="1050" b="0" dirty="0">
                          <a:solidFill>
                            <a:schemeClr val="bg1"/>
                          </a:solidFill>
                          <a:latin typeface="Bahnschrift" panose="020B0502040204020203" pitchFamily="34" charset="0"/>
                        </a:rPr>
                        <a:t>Eligible services</a:t>
                      </a:r>
                    </a:p>
                  </a:txBody>
                  <a:tcPr anchor="ctr">
                    <a:solidFill>
                      <a:srgbClr val="8360F2"/>
                    </a:solidFill>
                  </a:tcPr>
                </a:tc>
                <a:tc>
                  <a:txBody>
                    <a:bodyPr/>
                    <a:lstStyle/>
                    <a:p>
                      <a:pPr algn="ctr"/>
                      <a:r>
                        <a:rPr lang="en-US" sz="1050" b="0" dirty="0">
                          <a:solidFill>
                            <a:srgbClr val="8360F2"/>
                          </a:solidFill>
                          <a:latin typeface="Bahnschrift" panose="020B0502040204020203" pitchFamily="34" charset="0"/>
                        </a:rPr>
                        <a:t>Excluded services</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Administration</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Accountability</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Source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Severability</a:t>
                      </a:r>
                    </a:p>
                  </a:txBody>
                  <a:tcPr anchor="ctr">
                    <a:solidFill>
                      <a:schemeClr val="bg2"/>
                    </a:solidFill>
                  </a:tcPr>
                </a:tc>
                <a:extLst>
                  <a:ext uri="{0D108BD9-81ED-4DB2-BD59-A6C34878D82A}">
                    <a16:rowId xmlns:a16="http://schemas.microsoft.com/office/drawing/2014/main" val="1793034129"/>
                  </a:ext>
                </a:extLst>
              </a:tr>
            </a:tbl>
          </a:graphicData>
        </a:graphic>
      </p:graphicFrame>
      <p:sp>
        <p:nvSpPr>
          <p:cNvPr id="2" name="Title 1">
            <a:extLst>
              <a:ext uri="{FF2B5EF4-FFF2-40B4-BE49-F238E27FC236}">
                <a16:creationId xmlns:a16="http://schemas.microsoft.com/office/drawing/2014/main" id="{C5EFC07D-A64D-4174-8751-A0A9CA5171ED}"/>
              </a:ext>
            </a:extLst>
          </p:cNvPr>
          <p:cNvSpPr>
            <a:spLocks noGrp="1"/>
          </p:cNvSpPr>
          <p:nvPr>
            <p:ph type="title"/>
          </p:nvPr>
        </p:nvSpPr>
        <p:spPr>
          <a:xfrm>
            <a:off x="1232558" y="730785"/>
            <a:ext cx="6218109" cy="1613831"/>
          </a:xfrm>
        </p:spPr>
        <p:txBody>
          <a:bodyPr/>
          <a:lstStyle/>
          <a:p>
            <a:r>
              <a:rPr lang="en-US" dirty="0"/>
              <a:t>Services eligible for funding</a:t>
            </a:r>
          </a:p>
        </p:txBody>
      </p:sp>
      <p:sp>
        <p:nvSpPr>
          <p:cNvPr id="22" name="Content Placeholder 2">
            <a:extLst>
              <a:ext uri="{FF2B5EF4-FFF2-40B4-BE49-F238E27FC236}">
                <a16:creationId xmlns:a16="http://schemas.microsoft.com/office/drawing/2014/main" id="{CA7285F6-EB19-4709-A12F-BD4E5373D6ED}"/>
              </a:ext>
            </a:extLst>
          </p:cNvPr>
          <p:cNvSpPr>
            <a:spLocks noGrp="1"/>
          </p:cNvSpPr>
          <p:nvPr>
            <p:ph idx="1"/>
          </p:nvPr>
        </p:nvSpPr>
        <p:spPr>
          <a:xfrm>
            <a:off x="905932" y="2344617"/>
            <a:ext cx="4723982" cy="3832345"/>
          </a:xfrm>
        </p:spPr>
        <p:txBody>
          <a:bodyPr>
            <a:normAutofit/>
          </a:bodyPr>
          <a:lstStyle/>
          <a:p>
            <a:pPr marL="0" indent="0">
              <a:buNone/>
            </a:pPr>
            <a:r>
              <a:rPr lang="en-US" sz="2000" dirty="0"/>
              <a:t>It is very important to include a definition of children’s services and some parameters for those services.  Otherwise, it becomes too easy to include almost anything (such as fire protection) as a service to children.</a:t>
            </a:r>
          </a:p>
          <a:p>
            <a:pPr marL="0" indent="0">
              <a:buNone/>
            </a:pPr>
            <a:r>
              <a:rPr lang="en-US" sz="2000" i="1" dirty="0">
                <a:solidFill>
                  <a:srgbClr val="8360F2"/>
                </a:solidFill>
              </a:rPr>
              <a:t>Example: A children’s service benefits children directly and does not include services that benefit children incidentally or as members of a larger class including adults.</a:t>
            </a:r>
          </a:p>
        </p:txBody>
      </p:sp>
      <p:grpSp>
        <p:nvGrpSpPr>
          <p:cNvPr id="8" name="Group 7">
            <a:extLst>
              <a:ext uri="{FF2B5EF4-FFF2-40B4-BE49-F238E27FC236}">
                <a16:creationId xmlns:a16="http://schemas.microsoft.com/office/drawing/2014/main" id="{C2325636-319E-4A93-BD46-435EB6387543}"/>
              </a:ext>
            </a:extLst>
          </p:cNvPr>
          <p:cNvGrpSpPr/>
          <p:nvPr/>
        </p:nvGrpSpPr>
        <p:grpSpPr>
          <a:xfrm>
            <a:off x="6239109" y="1546049"/>
            <a:ext cx="609599" cy="609599"/>
            <a:chOff x="5791200" y="3552825"/>
            <a:chExt cx="904875" cy="904875"/>
          </a:xfrm>
        </p:grpSpPr>
        <p:sp>
          <p:nvSpPr>
            <p:cNvPr id="9" name="Oval 8">
              <a:extLst>
                <a:ext uri="{FF2B5EF4-FFF2-40B4-BE49-F238E27FC236}">
                  <a16:creationId xmlns:a16="http://schemas.microsoft.com/office/drawing/2014/main" id="{1ED1C1A7-E8D1-4956-AB56-1E362524EC2A}"/>
                </a:ext>
              </a:extLst>
            </p:cNvPr>
            <p:cNvSpPr/>
            <p:nvPr/>
          </p:nvSpPr>
          <p:spPr>
            <a:xfrm>
              <a:off x="5791200" y="3552825"/>
              <a:ext cx="904875" cy="904875"/>
            </a:xfrm>
            <a:prstGeom prst="ellips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descr="Send">
              <a:extLst>
                <a:ext uri="{FF2B5EF4-FFF2-40B4-BE49-F238E27FC236}">
                  <a16:creationId xmlns:a16="http://schemas.microsoft.com/office/drawing/2014/main" id="{0C83D953-B0C7-4C83-A323-C7B686A67A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883753">
              <a:off x="5865544" y="3646220"/>
              <a:ext cx="675463" cy="675463"/>
            </a:xfrm>
            <a:prstGeom prst="rect">
              <a:avLst/>
            </a:prstGeom>
          </p:spPr>
        </p:pic>
      </p:grpSp>
      <p:graphicFrame>
        <p:nvGraphicFramePr>
          <p:cNvPr id="11" name="Table 10">
            <a:extLst>
              <a:ext uri="{FF2B5EF4-FFF2-40B4-BE49-F238E27FC236}">
                <a16:creationId xmlns:a16="http://schemas.microsoft.com/office/drawing/2014/main" id="{B5C4B55F-4216-4E39-B0E4-48C1CC6B0F15}"/>
              </a:ext>
            </a:extLst>
          </p:cNvPr>
          <p:cNvGraphicFramePr>
            <a:graphicFrameLocks noGrp="1"/>
          </p:cNvGraphicFramePr>
          <p:nvPr>
            <p:extLst>
              <p:ext uri="{D42A27DB-BD31-4B8C-83A1-F6EECF244321}">
                <p14:modId xmlns:p14="http://schemas.microsoft.com/office/powerpoint/2010/main" val="3413809634"/>
              </p:ext>
            </p:extLst>
          </p:nvPr>
        </p:nvGraphicFramePr>
        <p:xfrm>
          <a:off x="6918326" y="1454697"/>
          <a:ext cx="4723982" cy="4838791"/>
        </p:xfrm>
        <a:graphic>
          <a:graphicData uri="http://schemas.openxmlformats.org/drawingml/2006/table">
            <a:tbl>
              <a:tblPr firstRow="1" bandRow="1">
                <a:tableStyleId>{2D5ABB26-0587-4C30-8999-92F81FD0307C}</a:tableStyleId>
              </a:tblPr>
              <a:tblGrid>
                <a:gridCol w="4723982">
                  <a:extLst>
                    <a:ext uri="{9D8B030D-6E8A-4147-A177-3AD203B41FA5}">
                      <a16:colId xmlns:a16="http://schemas.microsoft.com/office/drawing/2014/main" val="2521146949"/>
                    </a:ext>
                  </a:extLst>
                </a:gridCol>
              </a:tblGrid>
              <a:tr h="1283761">
                <a:tc>
                  <a:txBody>
                    <a:bodyPr/>
                    <a:lstStyle/>
                    <a:p>
                      <a:r>
                        <a:rPr lang="en-US" sz="1800" b="0" dirty="0">
                          <a:latin typeface="Bahnschrift" panose="020B0502040204020203" pitchFamily="34" charset="0"/>
                        </a:rPr>
                        <a:t>Include a list of the specific services that can be funded (such as childcare or afterschool programs), including very short definitions. </a:t>
                      </a:r>
                    </a:p>
                  </a:txBody>
                  <a:tcPr/>
                </a:tc>
                <a:extLst>
                  <a:ext uri="{0D108BD9-81ED-4DB2-BD59-A6C34878D82A}">
                    <a16:rowId xmlns:a16="http://schemas.microsoft.com/office/drawing/2014/main" val="2573139665"/>
                  </a:ext>
                </a:extLst>
              </a:tr>
              <a:tr h="1283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Bahnschrift" panose="020B0502040204020203" pitchFamily="34" charset="0"/>
                        </a:rPr>
                        <a:t>Define the population that can be served, either by directly stating or implying the age group. This might look like “ages 0 – 24” or like “early care,” “youth,” or “preschool.” </a:t>
                      </a:r>
                    </a:p>
                  </a:txBody>
                  <a:tcPr/>
                </a:tc>
                <a:extLst>
                  <a:ext uri="{0D108BD9-81ED-4DB2-BD59-A6C34878D82A}">
                    <a16:rowId xmlns:a16="http://schemas.microsoft.com/office/drawing/2014/main" val="1609410551"/>
                  </a:ext>
                </a:extLst>
              </a:tr>
              <a:tr h="9875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Bahnschrift" panose="020B0502040204020203" pitchFamily="34" charset="0"/>
                        </a:rPr>
                        <a:t>Explicitly define and limit allowable services to families  if you want to provide parenting and family support services.</a:t>
                      </a:r>
                    </a:p>
                  </a:txBody>
                  <a:tcPr/>
                </a:tc>
                <a:extLst>
                  <a:ext uri="{0D108BD9-81ED-4DB2-BD59-A6C34878D82A}">
                    <a16:rowId xmlns:a16="http://schemas.microsoft.com/office/drawing/2014/main" val="433635801"/>
                  </a:ext>
                </a:extLst>
              </a:tr>
              <a:tr h="1283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Bahnschrift" panose="020B0502040204020203" pitchFamily="34" charset="0"/>
                        </a:rPr>
                        <a:t>Be clear about what agencies are eligible to apply for funds (e.g. government, non-profits, schools) </a:t>
                      </a:r>
                    </a:p>
                  </a:txBody>
                  <a:tcPr/>
                </a:tc>
                <a:extLst>
                  <a:ext uri="{0D108BD9-81ED-4DB2-BD59-A6C34878D82A}">
                    <a16:rowId xmlns:a16="http://schemas.microsoft.com/office/drawing/2014/main" val="1544250376"/>
                  </a:ext>
                </a:extLst>
              </a:tr>
            </a:tbl>
          </a:graphicData>
        </a:graphic>
      </p:graphicFrame>
      <p:grpSp>
        <p:nvGrpSpPr>
          <p:cNvPr id="12" name="Group 11">
            <a:extLst>
              <a:ext uri="{FF2B5EF4-FFF2-40B4-BE49-F238E27FC236}">
                <a16:creationId xmlns:a16="http://schemas.microsoft.com/office/drawing/2014/main" id="{35AA9631-2426-479C-AE3D-FA4AF153E187}"/>
              </a:ext>
            </a:extLst>
          </p:cNvPr>
          <p:cNvGrpSpPr/>
          <p:nvPr/>
        </p:nvGrpSpPr>
        <p:grpSpPr>
          <a:xfrm>
            <a:off x="6239108" y="2842833"/>
            <a:ext cx="609599" cy="609599"/>
            <a:chOff x="5791200" y="3552825"/>
            <a:chExt cx="904875" cy="904875"/>
          </a:xfrm>
        </p:grpSpPr>
        <p:sp>
          <p:nvSpPr>
            <p:cNvPr id="13" name="Oval 12">
              <a:extLst>
                <a:ext uri="{FF2B5EF4-FFF2-40B4-BE49-F238E27FC236}">
                  <a16:creationId xmlns:a16="http://schemas.microsoft.com/office/drawing/2014/main" id="{A4E6CBF8-C927-4ADD-B549-01421F9949E5}"/>
                </a:ext>
              </a:extLst>
            </p:cNvPr>
            <p:cNvSpPr/>
            <p:nvPr/>
          </p:nvSpPr>
          <p:spPr>
            <a:xfrm>
              <a:off x="5791200" y="3552825"/>
              <a:ext cx="904875" cy="904875"/>
            </a:xfrm>
            <a:prstGeom prst="ellips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descr="Send">
              <a:extLst>
                <a:ext uri="{FF2B5EF4-FFF2-40B4-BE49-F238E27FC236}">
                  <a16:creationId xmlns:a16="http://schemas.microsoft.com/office/drawing/2014/main" id="{28D09534-9420-4C72-BE36-30062EEE701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883753">
              <a:off x="5865544" y="3646220"/>
              <a:ext cx="675463" cy="675463"/>
            </a:xfrm>
            <a:prstGeom prst="rect">
              <a:avLst/>
            </a:prstGeom>
          </p:spPr>
        </p:pic>
      </p:grpSp>
      <p:grpSp>
        <p:nvGrpSpPr>
          <p:cNvPr id="15" name="Group 14">
            <a:extLst>
              <a:ext uri="{FF2B5EF4-FFF2-40B4-BE49-F238E27FC236}">
                <a16:creationId xmlns:a16="http://schemas.microsoft.com/office/drawing/2014/main" id="{570A2EDB-46F3-49FA-ACC5-060688BE9B67}"/>
              </a:ext>
            </a:extLst>
          </p:cNvPr>
          <p:cNvGrpSpPr/>
          <p:nvPr/>
        </p:nvGrpSpPr>
        <p:grpSpPr>
          <a:xfrm>
            <a:off x="6242116" y="4084013"/>
            <a:ext cx="609599" cy="609599"/>
            <a:chOff x="5791200" y="3552825"/>
            <a:chExt cx="904875" cy="904875"/>
          </a:xfrm>
        </p:grpSpPr>
        <p:sp>
          <p:nvSpPr>
            <p:cNvPr id="16" name="Oval 15">
              <a:extLst>
                <a:ext uri="{FF2B5EF4-FFF2-40B4-BE49-F238E27FC236}">
                  <a16:creationId xmlns:a16="http://schemas.microsoft.com/office/drawing/2014/main" id="{D9E6E70B-90DF-4ACA-A62B-81041BBCC15D}"/>
                </a:ext>
              </a:extLst>
            </p:cNvPr>
            <p:cNvSpPr/>
            <p:nvPr/>
          </p:nvSpPr>
          <p:spPr>
            <a:xfrm>
              <a:off x="5791200" y="3552825"/>
              <a:ext cx="904875" cy="904875"/>
            </a:xfrm>
            <a:prstGeom prst="ellips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descr="Send">
              <a:extLst>
                <a:ext uri="{FF2B5EF4-FFF2-40B4-BE49-F238E27FC236}">
                  <a16:creationId xmlns:a16="http://schemas.microsoft.com/office/drawing/2014/main" id="{C23CAEE9-2938-4179-800C-859F45ABEA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883753">
              <a:off x="5865544" y="3646220"/>
              <a:ext cx="675463" cy="675463"/>
            </a:xfrm>
            <a:prstGeom prst="rect">
              <a:avLst/>
            </a:prstGeom>
          </p:spPr>
        </p:pic>
      </p:grpSp>
      <p:grpSp>
        <p:nvGrpSpPr>
          <p:cNvPr id="18" name="Group 17">
            <a:extLst>
              <a:ext uri="{FF2B5EF4-FFF2-40B4-BE49-F238E27FC236}">
                <a16:creationId xmlns:a16="http://schemas.microsoft.com/office/drawing/2014/main" id="{AA679103-04F7-475B-AD0B-664EE6CE6E08}"/>
              </a:ext>
            </a:extLst>
          </p:cNvPr>
          <p:cNvGrpSpPr/>
          <p:nvPr/>
        </p:nvGrpSpPr>
        <p:grpSpPr>
          <a:xfrm>
            <a:off x="6251407" y="5051891"/>
            <a:ext cx="609599" cy="609599"/>
            <a:chOff x="5791200" y="3552825"/>
            <a:chExt cx="904875" cy="904875"/>
          </a:xfrm>
        </p:grpSpPr>
        <p:sp>
          <p:nvSpPr>
            <p:cNvPr id="19" name="Oval 18">
              <a:extLst>
                <a:ext uri="{FF2B5EF4-FFF2-40B4-BE49-F238E27FC236}">
                  <a16:creationId xmlns:a16="http://schemas.microsoft.com/office/drawing/2014/main" id="{668FE7FC-2AFD-4393-999D-C4275335D2C6}"/>
                </a:ext>
              </a:extLst>
            </p:cNvPr>
            <p:cNvSpPr/>
            <p:nvPr/>
          </p:nvSpPr>
          <p:spPr>
            <a:xfrm>
              <a:off x="5791200" y="3552825"/>
              <a:ext cx="904875" cy="904875"/>
            </a:xfrm>
            <a:prstGeom prst="ellipse">
              <a:avLst/>
            </a:prstGeom>
            <a:solidFill>
              <a:srgbClr val="836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Send">
              <a:extLst>
                <a:ext uri="{FF2B5EF4-FFF2-40B4-BE49-F238E27FC236}">
                  <a16:creationId xmlns:a16="http://schemas.microsoft.com/office/drawing/2014/main" id="{D2B6AE3B-0B16-4A30-9187-69B1CF53E78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883753">
              <a:off x="5865544" y="3646220"/>
              <a:ext cx="675463" cy="675463"/>
            </a:xfrm>
            <a:prstGeom prst="rect">
              <a:avLst/>
            </a:prstGeom>
          </p:spPr>
        </p:pic>
      </p:grpSp>
    </p:spTree>
    <p:extLst>
      <p:ext uri="{BB962C8B-B14F-4D97-AF65-F5344CB8AC3E}">
        <p14:creationId xmlns:p14="http://schemas.microsoft.com/office/powerpoint/2010/main" val="2877087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a:extLst>
              <a:ext uri="{FF2B5EF4-FFF2-40B4-BE49-F238E27FC236}">
                <a16:creationId xmlns:a16="http://schemas.microsoft.com/office/drawing/2014/main" id="{EB2EC523-4CC2-41DB-B7D3-46FC57DC9EAA}"/>
              </a:ext>
            </a:extLst>
          </p:cNvPr>
          <p:cNvGraphicFramePr>
            <a:graphicFrameLocks noGrp="1"/>
          </p:cNvGraphicFramePr>
          <p:nvPr>
            <p:extLst>
              <p:ext uri="{D42A27DB-BD31-4B8C-83A1-F6EECF244321}">
                <p14:modId xmlns:p14="http://schemas.microsoft.com/office/powerpoint/2010/main" val="2225819667"/>
              </p:ext>
            </p:extLst>
          </p:nvPr>
        </p:nvGraphicFramePr>
        <p:xfrm>
          <a:off x="349050" y="6293488"/>
          <a:ext cx="11455398" cy="370840"/>
        </p:xfrm>
        <a:graphic>
          <a:graphicData uri="http://schemas.openxmlformats.org/drawingml/2006/table">
            <a:tbl>
              <a:tblPr firstRow="1" bandRow="1">
                <a:tableStyleId>{5C22544A-7EE6-4342-B048-85BDC9FD1C3A}</a:tableStyleId>
              </a:tblPr>
              <a:tblGrid>
                <a:gridCol w="1272822">
                  <a:extLst>
                    <a:ext uri="{9D8B030D-6E8A-4147-A177-3AD203B41FA5}">
                      <a16:colId xmlns:a16="http://schemas.microsoft.com/office/drawing/2014/main" val="2694816392"/>
                    </a:ext>
                  </a:extLst>
                </a:gridCol>
                <a:gridCol w="1272822">
                  <a:extLst>
                    <a:ext uri="{9D8B030D-6E8A-4147-A177-3AD203B41FA5}">
                      <a16:colId xmlns:a16="http://schemas.microsoft.com/office/drawing/2014/main" val="673227032"/>
                    </a:ext>
                  </a:extLst>
                </a:gridCol>
                <a:gridCol w="1272822">
                  <a:extLst>
                    <a:ext uri="{9D8B030D-6E8A-4147-A177-3AD203B41FA5}">
                      <a16:colId xmlns:a16="http://schemas.microsoft.com/office/drawing/2014/main" val="2664145411"/>
                    </a:ext>
                  </a:extLst>
                </a:gridCol>
                <a:gridCol w="1272822">
                  <a:extLst>
                    <a:ext uri="{9D8B030D-6E8A-4147-A177-3AD203B41FA5}">
                      <a16:colId xmlns:a16="http://schemas.microsoft.com/office/drawing/2014/main" val="3273018065"/>
                    </a:ext>
                  </a:extLst>
                </a:gridCol>
                <a:gridCol w="1272822">
                  <a:extLst>
                    <a:ext uri="{9D8B030D-6E8A-4147-A177-3AD203B41FA5}">
                      <a16:colId xmlns:a16="http://schemas.microsoft.com/office/drawing/2014/main" val="3701361900"/>
                    </a:ext>
                  </a:extLst>
                </a:gridCol>
                <a:gridCol w="1272822">
                  <a:extLst>
                    <a:ext uri="{9D8B030D-6E8A-4147-A177-3AD203B41FA5}">
                      <a16:colId xmlns:a16="http://schemas.microsoft.com/office/drawing/2014/main" val="3258521543"/>
                    </a:ext>
                  </a:extLst>
                </a:gridCol>
                <a:gridCol w="1272822">
                  <a:extLst>
                    <a:ext uri="{9D8B030D-6E8A-4147-A177-3AD203B41FA5}">
                      <a16:colId xmlns:a16="http://schemas.microsoft.com/office/drawing/2014/main" val="3354525708"/>
                    </a:ext>
                  </a:extLst>
                </a:gridCol>
                <a:gridCol w="1272822">
                  <a:extLst>
                    <a:ext uri="{9D8B030D-6E8A-4147-A177-3AD203B41FA5}">
                      <a16:colId xmlns:a16="http://schemas.microsoft.com/office/drawing/2014/main" val="308073979"/>
                    </a:ext>
                  </a:extLst>
                </a:gridCol>
                <a:gridCol w="1272822">
                  <a:extLst>
                    <a:ext uri="{9D8B030D-6E8A-4147-A177-3AD203B41FA5}">
                      <a16:colId xmlns:a16="http://schemas.microsoft.com/office/drawing/2014/main" val="1064754402"/>
                    </a:ext>
                  </a:extLst>
                </a:gridCol>
              </a:tblGrid>
              <a:tr h="370840">
                <a:tc>
                  <a:txBody>
                    <a:bodyPr/>
                    <a:lstStyle/>
                    <a:p>
                      <a:pPr algn="ctr"/>
                      <a:r>
                        <a:rPr lang="en-US" sz="1050" b="0" dirty="0">
                          <a:solidFill>
                            <a:srgbClr val="8360F2"/>
                          </a:solidFill>
                          <a:latin typeface="Bahnschrift" panose="020B0502040204020203" pitchFamily="34" charset="0"/>
                        </a:rPr>
                        <a:t>Title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Rationale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Purpose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Eligible services</a:t>
                      </a:r>
                    </a:p>
                  </a:txBody>
                  <a:tcPr anchor="ctr">
                    <a:solidFill>
                      <a:schemeClr val="bg2"/>
                    </a:solidFill>
                  </a:tcPr>
                </a:tc>
                <a:tc>
                  <a:txBody>
                    <a:bodyPr/>
                    <a:lstStyle/>
                    <a:p>
                      <a:pPr algn="ctr"/>
                      <a:r>
                        <a:rPr lang="en-US" sz="1050" b="0" dirty="0">
                          <a:solidFill>
                            <a:schemeClr val="bg1"/>
                          </a:solidFill>
                          <a:latin typeface="Bahnschrift" panose="020B0502040204020203" pitchFamily="34" charset="0"/>
                        </a:rPr>
                        <a:t>Excluded services</a:t>
                      </a:r>
                    </a:p>
                  </a:txBody>
                  <a:tcPr anchor="ctr">
                    <a:solidFill>
                      <a:srgbClr val="8360F2"/>
                    </a:solidFill>
                  </a:tcPr>
                </a:tc>
                <a:tc>
                  <a:txBody>
                    <a:bodyPr/>
                    <a:lstStyle/>
                    <a:p>
                      <a:pPr algn="ctr"/>
                      <a:r>
                        <a:rPr lang="en-US" sz="1050" b="0" dirty="0">
                          <a:solidFill>
                            <a:srgbClr val="8360F2"/>
                          </a:solidFill>
                          <a:latin typeface="Bahnschrift" panose="020B0502040204020203" pitchFamily="34" charset="0"/>
                        </a:rPr>
                        <a:t>Administration</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Accountability</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Source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Severability</a:t>
                      </a:r>
                    </a:p>
                  </a:txBody>
                  <a:tcPr anchor="ctr">
                    <a:solidFill>
                      <a:schemeClr val="bg2"/>
                    </a:solidFill>
                  </a:tcPr>
                </a:tc>
                <a:extLst>
                  <a:ext uri="{0D108BD9-81ED-4DB2-BD59-A6C34878D82A}">
                    <a16:rowId xmlns:a16="http://schemas.microsoft.com/office/drawing/2014/main" val="1793034129"/>
                  </a:ext>
                </a:extLst>
              </a:tr>
            </a:tbl>
          </a:graphicData>
        </a:graphic>
      </p:graphicFrame>
      <p:sp>
        <p:nvSpPr>
          <p:cNvPr id="5" name="Title 4">
            <a:extLst>
              <a:ext uri="{FF2B5EF4-FFF2-40B4-BE49-F238E27FC236}">
                <a16:creationId xmlns:a16="http://schemas.microsoft.com/office/drawing/2014/main" id="{BDAF8728-12F8-424F-B66F-2831529A092D}"/>
              </a:ext>
            </a:extLst>
          </p:cNvPr>
          <p:cNvSpPr>
            <a:spLocks noGrp="1"/>
          </p:cNvSpPr>
          <p:nvPr>
            <p:ph type="title"/>
          </p:nvPr>
        </p:nvSpPr>
        <p:spPr>
          <a:xfrm>
            <a:off x="1232559" y="730785"/>
            <a:ext cx="4723982" cy="1613831"/>
          </a:xfrm>
        </p:spPr>
        <p:txBody>
          <a:bodyPr/>
          <a:lstStyle/>
          <a:p>
            <a:r>
              <a:rPr lang="en-US" dirty="0"/>
              <a:t>Excluded services</a:t>
            </a:r>
          </a:p>
        </p:txBody>
      </p:sp>
      <p:sp>
        <p:nvSpPr>
          <p:cNvPr id="3" name="Content Placeholder 2">
            <a:extLst>
              <a:ext uri="{FF2B5EF4-FFF2-40B4-BE49-F238E27FC236}">
                <a16:creationId xmlns:a16="http://schemas.microsoft.com/office/drawing/2014/main" id="{CB2D30AD-970C-4BD9-AD10-B4F947F9C400}"/>
              </a:ext>
            </a:extLst>
          </p:cNvPr>
          <p:cNvSpPr>
            <a:spLocks noGrp="1"/>
          </p:cNvSpPr>
          <p:nvPr>
            <p:ph idx="1"/>
          </p:nvPr>
        </p:nvSpPr>
        <p:spPr/>
        <p:txBody>
          <a:bodyPr>
            <a:normAutofit fontScale="92500" lnSpcReduction="10000"/>
          </a:bodyPr>
          <a:lstStyle/>
          <a:p>
            <a:pPr marL="0" indent="0">
              <a:buNone/>
            </a:pPr>
            <a:r>
              <a:rPr lang="en-US" sz="2400" dirty="0"/>
              <a:t>In order to protect the integrity of the Fund, you may wish to list services that CANNOT receive funding. Each community will have something specific that they can foresee taking a chunk out of the fund if not excluded. </a:t>
            </a:r>
            <a:endParaRPr lang="en-US" sz="2400" dirty="0">
              <a:solidFill>
                <a:srgbClr val="8360F2"/>
              </a:solidFill>
            </a:endParaRPr>
          </a:p>
          <a:p>
            <a:pPr marL="0" indent="0">
              <a:buNone/>
            </a:pPr>
            <a:r>
              <a:rPr lang="en-US" sz="2400" dirty="0">
                <a:solidFill>
                  <a:srgbClr val="8360F2"/>
                </a:solidFill>
              </a:rPr>
              <a:t>This also may be where you prevent SUPPLANTATION of existing funding with these new funds by clearly stating that the goal is to create new or expanded services, not to replace funding for existing services.</a:t>
            </a:r>
          </a:p>
          <a:p>
            <a:pPr marL="0" indent="0">
              <a:buNone/>
            </a:pPr>
            <a:endParaRPr lang="en-US" sz="2400" dirty="0"/>
          </a:p>
          <a:p>
            <a:pPr marL="0" indent="0">
              <a:buNone/>
            </a:pPr>
            <a:endParaRPr lang="en-US" sz="2400" dirty="0"/>
          </a:p>
        </p:txBody>
      </p:sp>
      <p:sp>
        <p:nvSpPr>
          <p:cNvPr id="6" name="Rectangle 5">
            <a:extLst>
              <a:ext uri="{FF2B5EF4-FFF2-40B4-BE49-F238E27FC236}">
                <a16:creationId xmlns:a16="http://schemas.microsoft.com/office/drawing/2014/main" id="{B6B0F6DA-C8D0-49DC-8CBE-5AA829299D1A}"/>
              </a:ext>
            </a:extLst>
          </p:cNvPr>
          <p:cNvSpPr/>
          <p:nvPr/>
        </p:nvSpPr>
        <p:spPr>
          <a:xfrm>
            <a:off x="5956541" y="730784"/>
            <a:ext cx="5284098" cy="5078313"/>
          </a:xfrm>
          <a:prstGeom prst="rect">
            <a:avLst/>
          </a:prstGeom>
        </p:spPr>
        <p:txBody>
          <a:bodyPr wrap="square">
            <a:spAutoFit/>
          </a:bodyPr>
          <a:lstStyle/>
          <a:p>
            <a:r>
              <a:rPr lang="en-US" sz="2400" dirty="0">
                <a:latin typeface="Bahnschrift" panose="020B0502040204020203" pitchFamily="34" charset="0"/>
              </a:rPr>
              <a:t>Some examples include:</a:t>
            </a:r>
          </a:p>
          <a:p>
            <a:pPr marL="800100" lvl="1" indent="-342900">
              <a:buClr>
                <a:srgbClr val="8360F2"/>
              </a:buClr>
              <a:buFont typeface="Courier New" panose="02070309020205020404" pitchFamily="49" charset="0"/>
              <a:buChar char="o"/>
            </a:pPr>
            <a:r>
              <a:rPr lang="en-US" sz="2000" b="1" dirty="0">
                <a:latin typeface="Bahnschrift" panose="020B0502040204020203" pitchFamily="34" charset="0"/>
              </a:rPr>
              <a:t>Law enforcement </a:t>
            </a:r>
            <a:r>
              <a:rPr lang="en-US" sz="2000" dirty="0">
                <a:latin typeface="Bahnschrift" panose="020B0502040204020203" pitchFamily="34" charset="0"/>
              </a:rPr>
              <a:t>(often listed as specific agencies, such as Police or District Attorneys)</a:t>
            </a:r>
          </a:p>
          <a:p>
            <a:pPr marL="800100" lvl="1" indent="-342900">
              <a:buClr>
                <a:srgbClr val="8360F2"/>
              </a:buClr>
              <a:buFont typeface="Courier New" panose="02070309020205020404" pitchFamily="49" charset="0"/>
              <a:buChar char="o"/>
            </a:pPr>
            <a:r>
              <a:rPr lang="en-US" sz="2000" dirty="0">
                <a:latin typeface="Bahnschrift" panose="020B0502040204020203" pitchFamily="34" charset="0"/>
              </a:rPr>
              <a:t>any service that </a:t>
            </a:r>
            <a:r>
              <a:rPr lang="en-US" sz="2000" b="1" dirty="0">
                <a:latin typeface="Bahnschrift" panose="020B0502040204020203" pitchFamily="34" charset="0"/>
              </a:rPr>
              <a:t>benefits children incidentally</a:t>
            </a:r>
            <a:r>
              <a:rPr lang="en-US" sz="2000" dirty="0">
                <a:latin typeface="Bahnschrift" panose="020B0502040204020203" pitchFamily="34" charset="0"/>
              </a:rPr>
              <a:t> or as members of a larger class including adults</a:t>
            </a:r>
          </a:p>
          <a:p>
            <a:pPr marL="800100" lvl="1" indent="-342900">
              <a:buClr>
                <a:srgbClr val="8360F2"/>
              </a:buClr>
              <a:buFont typeface="Courier New" panose="02070309020205020404" pitchFamily="49" charset="0"/>
              <a:buChar char="o"/>
            </a:pPr>
            <a:r>
              <a:rPr lang="en-US" sz="2000" b="1" dirty="0">
                <a:latin typeface="Bahnschrift" panose="020B0502040204020203" pitchFamily="34" charset="0"/>
              </a:rPr>
              <a:t>Capital expenses </a:t>
            </a:r>
            <a:r>
              <a:rPr lang="en-US" sz="2000" dirty="0">
                <a:latin typeface="Bahnschrift" panose="020B0502040204020203" pitchFamily="34" charset="0"/>
              </a:rPr>
              <a:t>(should be the express purpose of the fund OR be limited or excluded)</a:t>
            </a:r>
          </a:p>
          <a:p>
            <a:pPr marL="800100" lvl="1" indent="-342900">
              <a:buClr>
                <a:srgbClr val="8360F2"/>
              </a:buClr>
              <a:buFont typeface="Courier New" panose="02070309020205020404" pitchFamily="49" charset="0"/>
              <a:buChar char="o"/>
            </a:pPr>
            <a:r>
              <a:rPr lang="en-US" sz="2000" dirty="0">
                <a:latin typeface="Bahnschrift" panose="020B0502040204020203" pitchFamily="34" charset="0"/>
              </a:rPr>
              <a:t>The </a:t>
            </a:r>
            <a:r>
              <a:rPr lang="en-US" sz="2000" b="1" dirty="0">
                <a:latin typeface="Bahnschrift" panose="020B0502040204020203" pitchFamily="34" charset="0"/>
              </a:rPr>
              <a:t>core functions of local school districts </a:t>
            </a:r>
            <a:r>
              <a:rPr lang="en-US" sz="2000" dirty="0">
                <a:latin typeface="Bahnschrift" panose="020B0502040204020203" pitchFamily="34" charset="0"/>
              </a:rPr>
              <a:t>(school districts may still be a fund recipient)</a:t>
            </a:r>
          </a:p>
          <a:p>
            <a:pPr marL="800100" lvl="1" indent="-342900">
              <a:buClr>
                <a:srgbClr val="8360F2"/>
              </a:buClr>
              <a:buFont typeface="Courier New" panose="02070309020205020404" pitchFamily="49" charset="0"/>
              <a:buChar char="o"/>
            </a:pPr>
            <a:r>
              <a:rPr lang="en-US" sz="2000" b="1" dirty="0">
                <a:latin typeface="Bahnschrift" panose="020B0502040204020203" pitchFamily="34" charset="0"/>
              </a:rPr>
              <a:t>Basic operations of other special districts </a:t>
            </a:r>
            <a:r>
              <a:rPr lang="en-US" sz="2000" dirty="0">
                <a:latin typeface="Bahnschrift" panose="020B0502040204020203" pitchFamily="34" charset="0"/>
              </a:rPr>
              <a:t>or purposes such as zoos or libraries. </a:t>
            </a:r>
          </a:p>
        </p:txBody>
      </p:sp>
    </p:spTree>
    <p:extLst>
      <p:ext uri="{BB962C8B-B14F-4D97-AF65-F5344CB8AC3E}">
        <p14:creationId xmlns:p14="http://schemas.microsoft.com/office/powerpoint/2010/main" val="3416122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DBC1899D-D9B7-4A54-8A59-C4DFC7A5CDF9}"/>
              </a:ext>
            </a:extLst>
          </p:cNvPr>
          <p:cNvGraphicFramePr>
            <a:graphicFrameLocks noGrp="1"/>
          </p:cNvGraphicFramePr>
          <p:nvPr>
            <p:extLst>
              <p:ext uri="{D42A27DB-BD31-4B8C-83A1-F6EECF244321}">
                <p14:modId xmlns:p14="http://schemas.microsoft.com/office/powerpoint/2010/main" val="2860008586"/>
              </p:ext>
            </p:extLst>
          </p:nvPr>
        </p:nvGraphicFramePr>
        <p:xfrm>
          <a:off x="6434150" y="1010211"/>
          <a:ext cx="4988377" cy="4846320"/>
        </p:xfrm>
        <a:graphic>
          <a:graphicData uri="http://schemas.openxmlformats.org/drawingml/2006/table">
            <a:tbl>
              <a:tblPr firstRow="1" bandRow="1">
                <a:tableStyleId>{2D5ABB26-0587-4C30-8999-92F81FD0307C}</a:tableStyleId>
              </a:tblPr>
              <a:tblGrid>
                <a:gridCol w="4988377">
                  <a:extLst>
                    <a:ext uri="{9D8B030D-6E8A-4147-A177-3AD203B41FA5}">
                      <a16:colId xmlns:a16="http://schemas.microsoft.com/office/drawing/2014/main" val="2521146949"/>
                    </a:ext>
                  </a:extLst>
                </a:gridCol>
              </a:tblGrid>
              <a:tr h="4541092">
                <a:tc>
                  <a:txBody>
                    <a:bodyPr/>
                    <a:lstStyle/>
                    <a:p>
                      <a:r>
                        <a:rPr lang="en-US" sz="2000" b="1" dirty="0">
                          <a:latin typeface="Bahnschrift" panose="020B0502040204020203" pitchFamily="34" charset="0"/>
                        </a:rPr>
                        <a:t>Define the composition of the body:</a:t>
                      </a:r>
                    </a:p>
                    <a:p>
                      <a:endParaRPr lang="en-US" sz="2000" b="1" dirty="0">
                        <a:latin typeface="Bahnschrift" panose="020B0502040204020203" pitchFamily="34" charset="0"/>
                      </a:endParaRPr>
                    </a:p>
                    <a:p>
                      <a:pPr marL="742950" lvl="1" indent="-285750">
                        <a:buClr>
                          <a:srgbClr val="8360F2"/>
                        </a:buClr>
                        <a:buFont typeface="Wingdings" panose="05000000000000000000" pitchFamily="2" charset="2"/>
                        <a:buChar char="Ø"/>
                      </a:pPr>
                      <a:r>
                        <a:rPr lang="en-US" sz="1800" dirty="0">
                          <a:latin typeface="Bahnschrift" panose="020B0502040204020203" pitchFamily="34" charset="0"/>
                        </a:rPr>
                        <a:t>Is this a new or existing body?</a:t>
                      </a:r>
                    </a:p>
                    <a:p>
                      <a:pPr marL="742950" lvl="1" indent="-285750">
                        <a:buClr>
                          <a:srgbClr val="8360F2"/>
                        </a:buClr>
                        <a:buFont typeface="Wingdings" panose="05000000000000000000" pitchFamily="2" charset="2"/>
                        <a:buChar char="Ø"/>
                      </a:pPr>
                      <a:r>
                        <a:rPr lang="en-US" sz="1800" dirty="0">
                          <a:latin typeface="Bahnschrift" panose="020B0502040204020203" pitchFamily="34" charset="0"/>
                        </a:rPr>
                        <a:t>Who has power to appoint members? (legislative body, city or county executive, some combination, others?)</a:t>
                      </a:r>
                    </a:p>
                    <a:p>
                      <a:pPr marL="742950" lvl="1" indent="-285750">
                        <a:buClr>
                          <a:srgbClr val="8360F2"/>
                        </a:buClr>
                        <a:buFont typeface="Wingdings" panose="05000000000000000000" pitchFamily="2" charset="2"/>
                        <a:buChar char="Ø"/>
                      </a:pPr>
                      <a:r>
                        <a:rPr lang="en-US" sz="1800" dirty="0">
                          <a:latin typeface="Bahnschrift" panose="020B0502040204020203" pitchFamily="34" charset="0"/>
                        </a:rPr>
                        <a:t>What are background requirements for members? </a:t>
                      </a:r>
                    </a:p>
                    <a:p>
                      <a:pPr marL="742950" lvl="1" indent="-285750">
                        <a:buClr>
                          <a:srgbClr val="8360F2"/>
                        </a:buClr>
                        <a:buFont typeface="Wingdings" panose="05000000000000000000" pitchFamily="2" charset="2"/>
                        <a:buChar char="Ø"/>
                      </a:pPr>
                      <a:r>
                        <a:rPr lang="en-US" sz="1800" dirty="0">
                          <a:latin typeface="Bahnschrift" panose="020B0502040204020203" pitchFamily="34" charset="0"/>
                        </a:rPr>
                        <a:t>How many seats?</a:t>
                      </a:r>
                    </a:p>
                    <a:p>
                      <a:pPr marL="742950" lvl="1" indent="-285750">
                        <a:buClr>
                          <a:srgbClr val="8360F2"/>
                        </a:buClr>
                        <a:buFont typeface="Wingdings" panose="05000000000000000000" pitchFamily="2" charset="2"/>
                        <a:buChar char="Ø"/>
                      </a:pPr>
                      <a:r>
                        <a:rPr lang="en-US" sz="1800" dirty="0">
                          <a:latin typeface="Bahnschrift" panose="020B0502040204020203" pitchFamily="34" charset="0"/>
                        </a:rPr>
                        <a:t>What is the term length?</a:t>
                      </a:r>
                    </a:p>
                    <a:p>
                      <a:pPr marL="742950" lvl="1" indent="-285750">
                        <a:buClr>
                          <a:srgbClr val="8360F2"/>
                        </a:buClr>
                        <a:buFont typeface="Wingdings" panose="05000000000000000000" pitchFamily="2" charset="2"/>
                        <a:buChar char="Ø"/>
                      </a:pPr>
                      <a:r>
                        <a:rPr lang="en-US" sz="1800" dirty="0">
                          <a:latin typeface="Bahnschrift" panose="020B0502040204020203" pitchFamily="34" charset="0"/>
                        </a:rPr>
                        <a:t>What specific representation do you want to ensure? (ex. youth voice, geographic representation, provider voice, expertise in certain fields, etc.)</a:t>
                      </a:r>
                    </a:p>
                    <a:p>
                      <a:pPr marL="742950" lvl="1" indent="-285750">
                        <a:buClr>
                          <a:srgbClr val="8360F2"/>
                        </a:buClr>
                        <a:buFont typeface="Wingdings" panose="05000000000000000000" pitchFamily="2" charset="2"/>
                        <a:buChar char="Ø"/>
                      </a:pPr>
                      <a:r>
                        <a:rPr lang="en-US" sz="1800" dirty="0">
                          <a:latin typeface="Bahnschrift" panose="020B0502040204020203" pitchFamily="34" charset="0"/>
                        </a:rPr>
                        <a:t>Reimbursement &amp; conflict-of-interest requirements of oversight body</a:t>
                      </a:r>
                    </a:p>
                    <a:p>
                      <a:endParaRPr lang="en-US" sz="2000" b="0" dirty="0">
                        <a:latin typeface="Bahnschrift" panose="020B0502040204020203" pitchFamily="34" charset="0"/>
                      </a:endParaRPr>
                    </a:p>
                  </a:txBody>
                  <a:tcPr/>
                </a:tc>
                <a:extLst>
                  <a:ext uri="{0D108BD9-81ED-4DB2-BD59-A6C34878D82A}">
                    <a16:rowId xmlns:a16="http://schemas.microsoft.com/office/drawing/2014/main" val="433635801"/>
                  </a:ext>
                </a:extLst>
              </a:tr>
            </a:tbl>
          </a:graphicData>
        </a:graphic>
      </p:graphicFrame>
      <p:graphicFrame>
        <p:nvGraphicFramePr>
          <p:cNvPr id="20" name="Table 19">
            <a:extLst>
              <a:ext uri="{FF2B5EF4-FFF2-40B4-BE49-F238E27FC236}">
                <a16:creationId xmlns:a16="http://schemas.microsoft.com/office/drawing/2014/main" id="{EB2EC523-4CC2-41DB-B7D3-46FC57DC9EAA}"/>
              </a:ext>
            </a:extLst>
          </p:cNvPr>
          <p:cNvGraphicFramePr>
            <a:graphicFrameLocks noGrp="1"/>
          </p:cNvGraphicFramePr>
          <p:nvPr>
            <p:extLst>
              <p:ext uri="{D42A27DB-BD31-4B8C-83A1-F6EECF244321}">
                <p14:modId xmlns:p14="http://schemas.microsoft.com/office/powerpoint/2010/main" val="214557023"/>
              </p:ext>
            </p:extLst>
          </p:nvPr>
        </p:nvGraphicFramePr>
        <p:xfrm>
          <a:off x="349050" y="6293488"/>
          <a:ext cx="11455398" cy="370840"/>
        </p:xfrm>
        <a:graphic>
          <a:graphicData uri="http://schemas.openxmlformats.org/drawingml/2006/table">
            <a:tbl>
              <a:tblPr firstRow="1" bandRow="1">
                <a:tableStyleId>{5C22544A-7EE6-4342-B048-85BDC9FD1C3A}</a:tableStyleId>
              </a:tblPr>
              <a:tblGrid>
                <a:gridCol w="1272822">
                  <a:extLst>
                    <a:ext uri="{9D8B030D-6E8A-4147-A177-3AD203B41FA5}">
                      <a16:colId xmlns:a16="http://schemas.microsoft.com/office/drawing/2014/main" val="2694816392"/>
                    </a:ext>
                  </a:extLst>
                </a:gridCol>
                <a:gridCol w="1272822">
                  <a:extLst>
                    <a:ext uri="{9D8B030D-6E8A-4147-A177-3AD203B41FA5}">
                      <a16:colId xmlns:a16="http://schemas.microsoft.com/office/drawing/2014/main" val="673227032"/>
                    </a:ext>
                  </a:extLst>
                </a:gridCol>
                <a:gridCol w="1272822">
                  <a:extLst>
                    <a:ext uri="{9D8B030D-6E8A-4147-A177-3AD203B41FA5}">
                      <a16:colId xmlns:a16="http://schemas.microsoft.com/office/drawing/2014/main" val="2664145411"/>
                    </a:ext>
                  </a:extLst>
                </a:gridCol>
                <a:gridCol w="1272822">
                  <a:extLst>
                    <a:ext uri="{9D8B030D-6E8A-4147-A177-3AD203B41FA5}">
                      <a16:colId xmlns:a16="http://schemas.microsoft.com/office/drawing/2014/main" val="3273018065"/>
                    </a:ext>
                  </a:extLst>
                </a:gridCol>
                <a:gridCol w="1272822">
                  <a:extLst>
                    <a:ext uri="{9D8B030D-6E8A-4147-A177-3AD203B41FA5}">
                      <a16:colId xmlns:a16="http://schemas.microsoft.com/office/drawing/2014/main" val="3701361900"/>
                    </a:ext>
                  </a:extLst>
                </a:gridCol>
                <a:gridCol w="1272822">
                  <a:extLst>
                    <a:ext uri="{9D8B030D-6E8A-4147-A177-3AD203B41FA5}">
                      <a16:colId xmlns:a16="http://schemas.microsoft.com/office/drawing/2014/main" val="3258521543"/>
                    </a:ext>
                  </a:extLst>
                </a:gridCol>
                <a:gridCol w="1272822">
                  <a:extLst>
                    <a:ext uri="{9D8B030D-6E8A-4147-A177-3AD203B41FA5}">
                      <a16:colId xmlns:a16="http://schemas.microsoft.com/office/drawing/2014/main" val="3354525708"/>
                    </a:ext>
                  </a:extLst>
                </a:gridCol>
                <a:gridCol w="1272822">
                  <a:extLst>
                    <a:ext uri="{9D8B030D-6E8A-4147-A177-3AD203B41FA5}">
                      <a16:colId xmlns:a16="http://schemas.microsoft.com/office/drawing/2014/main" val="308073979"/>
                    </a:ext>
                  </a:extLst>
                </a:gridCol>
                <a:gridCol w="1272822">
                  <a:extLst>
                    <a:ext uri="{9D8B030D-6E8A-4147-A177-3AD203B41FA5}">
                      <a16:colId xmlns:a16="http://schemas.microsoft.com/office/drawing/2014/main" val="1064754402"/>
                    </a:ext>
                  </a:extLst>
                </a:gridCol>
              </a:tblGrid>
              <a:tr h="370840">
                <a:tc>
                  <a:txBody>
                    <a:bodyPr/>
                    <a:lstStyle/>
                    <a:p>
                      <a:pPr algn="ctr"/>
                      <a:r>
                        <a:rPr lang="en-US" sz="1050" b="0" dirty="0">
                          <a:solidFill>
                            <a:srgbClr val="8360F2"/>
                          </a:solidFill>
                          <a:latin typeface="Bahnschrift" panose="020B0502040204020203" pitchFamily="34" charset="0"/>
                        </a:rPr>
                        <a:t>Title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Rationale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Purpose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Eligible services</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Excluded services</a:t>
                      </a:r>
                    </a:p>
                  </a:txBody>
                  <a:tcPr anchor="ctr">
                    <a:solidFill>
                      <a:schemeClr val="bg2"/>
                    </a:solidFill>
                  </a:tcPr>
                </a:tc>
                <a:tc>
                  <a:txBody>
                    <a:bodyPr/>
                    <a:lstStyle/>
                    <a:p>
                      <a:pPr algn="ctr"/>
                      <a:r>
                        <a:rPr lang="en-US" sz="1050" b="0" dirty="0">
                          <a:solidFill>
                            <a:schemeClr val="bg1"/>
                          </a:solidFill>
                          <a:latin typeface="Bahnschrift" panose="020B0502040204020203" pitchFamily="34" charset="0"/>
                        </a:rPr>
                        <a:t>Administration</a:t>
                      </a:r>
                    </a:p>
                  </a:txBody>
                  <a:tcPr anchor="ctr">
                    <a:solidFill>
                      <a:srgbClr val="8360F2"/>
                    </a:solidFill>
                  </a:tcPr>
                </a:tc>
                <a:tc>
                  <a:txBody>
                    <a:bodyPr/>
                    <a:lstStyle/>
                    <a:p>
                      <a:pPr algn="ctr"/>
                      <a:r>
                        <a:rPr lang="en-US" sz="1050" b="0" dirty="0">
                          <a:solidFill>
                            <a:srgbClr val="8360F2"/>
                          </a:solidFill>
                          <a:latin typeface="Bahnschrift" panose="020B0502040204020203" pitchFamily="34" charset="0"/>
                        </a:rPr>
                        <a:t>Accountability</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Source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Severability</a:t>
                      </a:r>
                    </a:p>
                  </a:txBody>
                  <a:tcPr anchor="ctr">
                    <a:solidFill>
                      <a:schemeClr val="bg2"/>
                    </a:solidFill>
                  </a:tcPr>
                </a:tc>
                <a:extLst>
                  <a:ext uri="{0D108BD9-81ED-4DB2-BD59-A6C34878D82A}">
                    <a16:rowId xmlns:a16="http://schemas.microsoft.com/office/drawing/2014/main" val="1793034129"/>
                  </a:ext>
                </a:extLst>
              </a:tr>
            </a:tbl>
          </a:graphicData>
        </a:graphic>
      </p:graphicFrame>
      <p:sp>
        <p:nvSpPr>
          <p:cNvPr id="2" name="Title 1">
            <a:extLst>
              <a:ext uri="{FF2B5EF4-FFF2-40B4-BE49-F238E27FC236}">
                <a16:creationId xmlns:a16="http://schemas.microsoft.com/office/drawing/2014/main" id="{55A5E4ED-2D65-4DE5-987D-B6A5E12A94A1}"/>
              </a:ext>
            </a:extLst>
          </p:cNvPr>
          <p:cNvSpPr>
            <a:spLocks noGrp="1"/>
          </p:cNvSpPr>
          <p:nvPr>
            <p:ph type="title"/>
          </p:nvPr>
        </p:nvSpPr>
        <p:spPr/>
        <p:txBody>
          <a:bodyPr/>
          <a:lstStyle/>
          <a:p>
            <a:r>
              <a:rPr lang="en-US" dirty="0"/>
              <a:t>Oversight &amp; administration</a:t>
            </a:r>
          </a:p>
        </p:txBody>
      </p:sp>
      <p:sp>
        <p:nvSpPr>
          <p:cNvPr id="22" name="Content Placeholder 2">
            <a:extLst>
              <a:ext uri="{FF2B5EF4-FFF2-40B4-BE49-F238E27FC236}">
                <a16:creationId xmlns:a16="http://schemas.microsoft.com/office/drawing/2014/main" id="{CA7285F6-EB19-4709-A12F-BD4E5373D6ED}"/>
              </a:ext>
            </a:extLst>
          </p:cNvPr>
          <p:cNvSpPr>
            <a:spLocks noGrp="1"/>
          </p:cNvSpPr>
          <p:nvPr>
            <p:ph idx="1"/>
          </p:nvPr>
        </p:nvSpPr>
        <p:spPr/>
        <p:txBody>
          <a:bodyPr>
            <a:normAutofit fontScale="92500" lnSpcReduction="10000"/>
          </a:bodyPr>
          <a:lstStyle/>
          <a:p>
            <a:pPr marL="0" indent="0">
              <a:buNone/>
            </a:pPr>
            <a:r>
              <a:rPr lang="en-US" sz="2000" dirty="0"/>
              <a:t>Your measure will need to outline an administering entity and an </a:t>
            </a:r>
            <a:r>
              <a:rPr lang="en-US" sz="2000" b="1" dirty="0">
                <a:solidFill>
                  <a:srgbClr val="8360F2"/>
                </a:solidFill>
              </a:rPr>
              <a:t>oversight body</a:t>
            </a:r>
            <a:r>
              <a:rPr lang="en-US" sz="2000" dirty="0"/>
              <a:t>.</a:t>
            </a:r>
          </a:p>
          <a:p>
            <a:pPr marL="0" indent="0">
              <a:buNone/>
            </a:pPr>
            <a:endParaRPr lang="en-US" sz="2000" dirty="0"/>
          </a:p>
          <a:p>
            <a:pPr marL="0" indent="0">
              <a:lnSpc>
                <a:spcPct val="100000"/>
              </a:lnSpc>
              <a:spcBef>
                <a:spcPts val="0"/>
              </a:spcBef>
              <a:buNone/>
            </a:pPr>
            <a:r>
              <a:rPr lang="en-US" sz="2000" dirty="0"/>
              <a:t>Your measure should outline aspects of the body that will oversee the governance of the fund and ensure that it is implemented in a way that is consistent with the goals stated in the measure. It should clarify the power of the body (on a continuum from advisory to decision-making) and lay out the oversight body’s functions and responsibilities (such as funding approval, and reviewing finances of the administering entity).</a:t>
            </a:r>
          </a:p>
          <a:p>
            <a:pPr marL="0" indent="0">
              <a:buNone/>
            </a:pPr>
            <a:endParaRPr lang="en-US" sz="2000" dirty="0"/>
          </a:p>
        </p:txBody>
      </p:sp>
    </p:spTree>
    <p:extLst>
      <p:ext uri="{BB962C8B-B14F-4D97-AF65-F5344CB8AC3E}">
        <p14:creationId xmlns:p14="http://schemas.microsoft.com/office/powerpoint/2010/main" val="2047675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DFC84E86-065F-4871-B530-239B3DED3728}"/>
              </a:ext>
            </a:extLst>
          </p:cNvPr>
          <p:cNvSpPr/>
          <p:nvPr/>
        </p:nvSpPr>
        <p:spPr>
          <a:xfrm>
            <a:off x="3463485" y="4863261"/>
            <a:ext cx="2613264" cy="781274"/>
          </a:xfrm>
          <a:prstGeom prst="rect">
            <a:avLst/>
          </a:prstGeom>
          <a:solidFill>
            <a:srgbClr val="8360F2"/>
          </a:solidFill>
          <a:ln>
            <a:solidFill>
              <a:srgbClr val="8360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9">
            <a:extLst>
              <a:ext uri="{FF2B5EF4-FFF2-40B4-BE49-F238E27FC236}">
                <a16:creationId xmlns:a16="http://schemas.microsoft.com/office/drawing/2014/main" id="{DBC1899D-D9B7-4A54-8A59-C4DFC7A5CDF9}"/>
              </a:ext>
            </a:extLst>
          </p:cNvPr>
          <p:cNvGraphicFramePr>
            <a:graphicFrameLocks noGrp="1"/>
          </p:cNvGraphicFramePr>
          <p:nvPr>
            <p:extLst>
              <p:ext uri="{D42A27DB-BD31-4B8C-83A1-F6EECF244321}">
                <p14:modId xmlns:p14="http://schemas.microsoft.com/office/powerpoint/2010/main" val="2010336538"/>
              </p:ext>
            </p:extLst>
          </p:nvPr>
        </p:nvGraphicFramePr>
        <p:xfrm>
          <a:off x="6434150" y="1053750"/>
          <a:ext cx="4988377" cy="4846320"/>
        </p:xfrm>
        <a:graphic>
          <a:graphicData uri="http://schemas.openxmlformats.org/drawingml/2006/table">
            <a:tbl>
              <a:tblPr firstRow="1" bandRow="1">
                <a:tableStyleId>{2D5ABB26-0587-4C30-8999-92F81FD0307C}</a:tableStyleId>
              </a:tblPr>
              <a:tblGrid>
                <a:gridCol w="4988377">
                  <a:extLst>
                    <a:ext uri="{9D8B030D-6E8A-4147-A177-3AD203B41FA5}">
                      <a16:colId xmlns:a16="http://schemas.microsoft.com/office/drawing/2014/main" val="2521146949"/>
                    </a:ext>
                  </a:extLst>
                </a:gridCol>
              </a:tblGrid>
              <a:tr h="4541092">
                <a:tc>
                  <a:txBody>
                    <a:bodyPr/>
                    <a:lstStyle/>
                    <a:p>
                      <a:r>
                        <a:rPr lang="en-US" sz="2000" b="1" dirty="0">
                          <a:latin typeface="Bahnschrift" panose="020B0502040204020203" pitchFamily="34" charset="0"/>
                        </a:rPr>
                        <a:t>Define the composition of the body:</a:t>
                      </a:r>
                    </a:p>
                    <a:p>
                      <a:endParaRPr lang="en-US" sz="2000" b="1" dirty="0">
                        <a:latin typeface="Bahnschrift" panose="020B0502040204020203" pitchFamily="34" charset="0"/>
                      </a:endParaRPr>
                    </a:p>
                    <a:p>
                      <a:pPr marL="742950" lvl="1" indent="-285750">
                        <a:buClr>
                          <a:srgbClr val="8360F2"/>
                        </a:buClr>
                        <a:buFont typeface="Wingdings" panose="05000000000000000000" pitchFamily="2" charset="2"/>
                        <a:buChar char="Ø"/>
                      </a:pPr>
                      <a:r>
                        <a:rPr lang="en-US" sz="1800" dirty="0">
                          <a:latin typeface="Bahnschrift" panose="020B0502040204020203" pitchFamily="34" charset="0"/>
                        </a:rPr>
                        <a:t>Is this a new or existing body?</a:t>
                      </a:r>
                    </a:p>
                    <a:p>
                      <a:pPr marL="742950" lvl="1" indent="-285750">
                        <a:buClr>
                          <a:srgbClr val="8360F2"/>
                        </a:buClr>
                        <a:buFont typeface="Wingdings" panose="05000000000000000000" pitchFamily="2" charset="2"/>
                        <a:buChar char="Ø"/>
                      </a:pPr>
                      <a:r>
                        <a:rPr lang="en-US" sz="1800" dirty="0">
                          <a:latin typeface="Bahnschrift" panose="020B0502040204020203" pitchFamily="34" charset="0"/>
                        </a:rPr>
                        <a:t>Who has power to appoint members? (legislative body, city or county executive, some combination, others?)</a:t>
                      </a:r>
                    </a:p>
                    <a:p>
                      <a:pPr marL="742950" lvl="1" indent="-285750">
                        <a:buClr>
                          <a:srgbClr val="8360F2"/>
                        </a:buClr>
                        <a:buFont typeface="Wingdings" panose="05000000000000000000" pitchFamily="2" charset="2"/>
                        <a:buChar char="Ø"/>
                      </a:pPr>
                      <a:r>
                        <a:rPr lang="en-US" sz="1800" dirty="0">
                          <a:latin typeface="Bahnschrift" panose="020B0502040204020203" pitchFamily="34" charset="0"/>
                        </a:rPr>
                        <a:t>What are background requirements for members? </a:t>
                      </a:r>
                    </a:p>
                    <a:p>
                      <a:pPr marL="742950" lvl="1" indent="-285750">
                        <a:buClr>
                          <a:srgbClr val="8360F2"/>
                        </a:buClr>
                        <a:buFont typeface="Wingdings" panose="05000000000000000000" pitchFamily="2" charset="2"/>
                        <a:buChar char="Ø"/>
                      </a:pPr>
                      <a:r>
                        <a:rPr lang="en-US" sz="1800" dirty="0">
                          <a:latin typeface="Bahnschrift" panose="020B0502040204020203" pitchFamily="34" charset="0"/>
                        </a:rPr>
                        <a:t>How many seats?</a:t>
                      </a:r>
                    </a:p>
                    <a:p>
                      <a:pPr marL="742950" lvl="1" indent="-285750">
                        <a:buClr>
                          <a:srgbClr val="8360F2"/>
                        </a:buClr>
                        <a:buFont typeface="Wingdings" panose="05000000000000000000" pitchFamily="2" charset="2"/>
                        <a:buChar char="Ø"/>
                      </a:pPr>
                      <a:r>
                        <a:rPr lang="en-US" sz="1800" dirty="0">
                          <a:latin typeface="Bahnschrift" panose="020B0502040204020203" pitchFamily="34" charset="0"/>
                        </a:rPr>
                        <a:t>What is the term length?</a:t>
                      </a:r>
                    </a:p>
                    <a:p>
                      <a:pPr marL="742950" lvl="1" indent="-285750">
                        <a:buClr>
                          <a:srgbClr val="8360F2"/>
                        </a:buClr>
                        <a:buFont typeface="Wingdings" panose="05000000000000000000" pitchFamily="2" charset="2"/>
                        <a:buChar char="Ø"/>
                      </a:pPr>
                      <a:r>
                        <a:rPr lang="en-US" sz="1800" dirty="0">
                          <a:latin typeface="Bahnschrift" panose="020B0502040204020203" pitchFamily="34" charset="0"/>
                        </a:rPr>
                        <a:t>What specific representation do you want to ensure? (ex. youth voice, geographic representation, provider voice, expertise in certain fields, etc.)</a:t>
                      </a:r>
                    </a:p>
                    <a:p>
                      <a:pPr marL="742950" lvl="1" indent="-285750">
                        <a:buClr>
                          <a:srgbClr val="8360F2"/>
                        </a:buClr>
                        <a:buFont typeface="Wingdings" panose="05000000000000000000" pitchFamily="2" charset="2"/>
                        <a:buChar char="Ø"/>
                      </a:pPr>
                      <a:r>
                        <a:rPr lang="en-US" sz="1800" dirty="0">
                          <a:latin typeface="Bahnschrift" panose="020B0502040204020203" pitchFamily="34" charset="0"/>
                        </a:rPr>
                        <a:t>Reimbursement &amp; conflict-of-interest requirements of oversight body</a:t>
                      </a:r>
                    </a:p>
                    <a:p>
                      <a:endParaRPr lang="en-US" sz="2000" b="0" dirty="0">
                        <a:latin typeface="Bahnschrift" panose="020B0502040204020203" pitchFamily="34" charset="0"/>
                      </a:endParaRPr>
                    </a:p>
                  </a:txBody>
                  <a:tcPr/>
                </a:tc>
                <a:extLst>
                  <a:ext uri="{0D108BD9-81ED-4DB2-BD59-A6C34878D82A}">
                    <a16:rowId xmlns:a16="http://schemas.microsoft.com/office/drawing/2014/main" val="433635801"/>
                  </a:ext>
                </a:extLst>
              </a:tr>
            </a:tbl>
          </a:graphicData>
        </a:graphic>
      </p:graphicFrame>
      <p:sp>
        <p:nvSpPr>
          <p:cNvPr id="22" name="Content Placeholder 2">
            <a:extLst>
              <a:ext uri="{FF2B5EF4-FFF2-40B4-BE49-F238E27FC236}">
                <a16:creationId xmlns:a16="http://schemas.microsoft.com/office/drawing/2014/main" id="{CA7285F6-EB19-4709-A12F-BD4E5373D6ED}"/>
              </a:ext>
            </a:extLst>
          </p:cNvPr>
          <p:cNvSpPr>
            <a:spLocks noGrp="1"/>
          </p:cNvSpPr>
          <p:nvPr>
            <p:ph idx="1"/>
          </p:nvPr>
        </p:nvSpPr>
        <p:spPr>
          <a:xfrm>
            <a:off x="766750" y="2247164"/>
            <a:ext cx="5157800" cy="2682969"/>
          </a:xfrm>
        </p:spPr>
        <p:txBody>
          <a:bodyPr>
            <a:normAutofit/>
          </a:bodyPr>
          <a:lstStyle/>
          <a:p>
            <a:pPr marL="0" indent="0">
              <a:lnSpc>
                <a:spcPct val="100000"/>
              </a:lnSpc>
              <a:spcBef>
                <a:spcPts val="0"/>
              </a:spcBef>
              <a:buNone/>
            </a:pPr>
            <a:r>
              <a:rPr lang="en-US" sz="2000" dirty="0"/>
              <a:t>Your measure will need to outline an </a:t>
            </a:r>
            <a:r>
              <a:rPr lang="en-US" sz="2000" b="1" dirty="0">
                <a:solidFill>
                  <a:srgbClr val="8360F2"/>
                </a:solidFill>
              </a:rPr>
              <a:t>administering entity </a:t>
            </a:r>
            <a:r>
              <a:rPr lang="en-US" sz="2000" dirty="0"/>
              <a:t>and an oversight body.</a:t>
            </a:r>
          </a:p>
          <a:p>
            <a:pPr marL="0" indent="0">
              <a:lnSpc>
                <a:spcPct val="100000"/>
              </a:lnSpc>
              <a:spcBef>
                <a:spcPts val="0"/>
              </a:spcBef>
              <a:buNone/>
            </a:pPr>
            <a:endParaRPr lang="en-US" sz="2000" dirty="0"/>
          </a:p>
          <a:p>
            <a:pPr marL="0" indent="0">
              <a:lnSpc>
                <a:spcPct val="100000"/>
              </a:lnSpc>
              <a:spcBef>
                <a:spcPts val="0"/>
              </a:spcBef>
              <a:buNone/>
            </a:pPr>
            <a:r>
              <a:rPr lang="en-US" sz="2000" dirty="0"/>
              <a:t>Your measure should either identify the entity that will administer the Fund or provide criteria for creating/selecting this entity. </a:t>
            </a:r>
          </a:p>
          <a:p>
            <a:pPr marL="0" indent="0">
              <a:lnSpc>
                <a:spcPct val="100000"/>
              </a:lnSpc>
              <a:spcBef>
                <a:spcPts val="0"/>
              </a:spcBef>
              <a:buNone/>
            </a:pPr>
            <a:endParaRPr lang="en-US" sz="2000" dirty="0"/>
          </a:p>
          <a:p>
            <a:pPr marL="0" indent="0">
              <a:lnSpc>
                <a:spcPct val="100000"/>
              </a:lnSpc>
              <a:spcBef>
                <a:spcPts val="0"/>
              </a:spcBef>
              <a:buNone/>
            </a:pPr>
            <a:r>
              <a:rPr lang="en-US" sz="2000" dirty="0"/>
              <a:t>The entity might be:</a:t>
            </a:r>
          </a:p>
        </p:txBody>
      </p:sp>
      <p:sp>
        <p:nvSpPr>
          <p:cNvPr id="24" name="Title 1">
            <a:extLst>
              <a:ext uri="{FF2B5EF4-FFF2-40B4-BE49-F238E27FC236}">
                <a16:creationId xmlns:a16="http://schemas.microsoft.com/office/drawing/2014/main" id="{905471E1-7CF6-447B-B66E-A6FCADBA6B84}"/>
              </a:ext>
            </a:extLst>
          </p:cNvPr>
          <p:cNvSpPr txBox="1">
            <a:spLocks/>
          </p:cNvSpPr>
          <p:nvPr/>
        </p:nvSpPr>
        <p:spPr>
          <a:xfrm>
            <a:off x="1276350" y="566036"/>
            <a:ext cx="5265964" cy="185713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latin typeface="Arial Black" panose="020B0A04020102020204" pitchFamily="34" charset="0"/>
              </a:rPr>
              <a:t>Oversight &amp; Administration</a:t>
            </a:r>
          </a:p>
        </p:txBody>
      </p:sp>
      <p:sp>
        <p:nvSpPr>
          <p:cNvPr id="25" name="Rectangle 24">
            <a:extLst>
              <a:ext uri="{FF2B5EF4-FFF2-40B4-BE49-F238E27FC236}">
                <a16:creationId xmlns:a16="http://schemas.microsoft.com/office/drawing/2014/main" id="{008772FB-9F36-46E9-8C6C-320058DF0890}"/>
              </a:ext>
            </a:extLst>
          </p:cNvPr>
          <p:cNvSpPr/>
          <p:nvPr/>
        </p:nvSpPr>
        <p:spPr>
          <a:xfrm>
            <a:off x="686935" y="4867665"/>
            <a:ext cx="2613264" cy="781274"/>
          </a:xfrm>
          <a:prstGeom prst="rect">
            <a:avLst/>
          </a:prstGeom>
          <a:solidFill>
            <a:srgbClr val="8360F2"/>
          </a:solidFill>
          <a:ln>
            <a:solidFill>
              <a:srgbClr val="8360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6" name="Table 25">
            <a:extLst>
              <a:ext uri="{FF2B5EF4-FFF2-40B4-BE49-F238E27FC236}">
                <a16:creationId xmlns:a16="http://schemas.microsoft.com/office/drawing/2014/main" id="{BF62F37B-FEBB-446E-B0AB-EBB0202C777A}"/>
              </a:ext>
            </a:extLst>
          </p:cNvPr>
          <p:cNvGraphicFramePr>
            <a:graphicFrameLocks noGrp="1"/>
          </p:cNvGraphicFramePr>
          <p:nvPr>
            <p:extLst>
              <p:ext uri="{D42A27DB-BD31-4B8C-83A1-F6EECF244321}">
                <p14:modId xmlns:p14="http://schemas.microsoft.com/office/powerpoint/2010/main" val="3978817223"/>
              </p:ext>
            </p:extLst>
          </p:nvPr>
        </p:nvGraphicFramePr>
        <p:xfrm>
          <a:off x="758707" y="4889480"/>
          <a:ext cx="2449978" cy="781274"/>
        </p:xfrm>
        <a:graphic>
          <a:graphicData uri="http://schemas.openxmlformats.org/drawingml/2006/table">
            <a:tbl>
              <a:tblPr firstRow="1" bandRow="1">
                <a:tableStyleId>{2D5ABB26-0587-4C30-8999-92F81FD0307C}</a:tableStyleId>
              </a:tblPr>
              <a:tblGrid>
                <a:gridCol w="2449978">
                  <a:extLst>
                    <a:ext uri="{9D8B030D-6E8A-4147-A177-3AD203B41FA5}">
                      <a16:colId xmlns:a16="http://schemas.microsoft.com/office/drawing/2014/main" val="2521146949"/>
                    </a:ext>
                  </a:extLst>
                </a:gridCol>
              </a:tblGrid>
              <a:tr h="781274">
                <a:tc>
                  <a:txBody>
                    <a:bodyPr/>
                    <a:lstStyle/>
                    <a:p>
                      <a:r>
                        <a:rPr lang="en-US" sz="1400" dirty="0">
                          <a:solidFill>
                            <a:schemeClr val="bg1"/>
                          </a:solidFill>
                          <a:latin typeface="Bahnschrift" panose="020B0502040204020203" pitchFamily="34" charset="0"/>
                        </a:rPr>
                        <a:t>An office or department responsible for children and youth services</a:t>
                      </a:r>
                    </a:p>
                  </a:txBody>
                  <a:tcPr/>
                </a:tc>
                <a:extLst>
                  <a:ext uri="{0D108BD9-81ED-4DB2-BD59-A6C34878D82A}">
                    <a16:rowId xmlns:a16="http://schemas.microsoft.com/office/drawing/2014/main" val="2573139665"/>
                  </a:ext>
                </a:extLst>
              </a:tr>
            </a:tbl>
          </a:graphicData>
        </a:graphic>
      </p:graphicFrame>
      <p:graphicFrame>
        <p:nvGraphicFramePr>
          <p:cNvPr id="28" name="Table 27">
            <a:extLst>
              <a:ext uri="{FF2B5EF4-FFF2-40B4-BE49-F238E27FC236}">
                <a16:creationId xmlns:a16="http://schemas.microsoft.com/office/drawing/2014/main" id="{AF7FB376-E654-4D16-8F26-F64C098E7F27}"/>
              </a:ext>
            </a:extLst>
          </p:cNvPr>
          <p:cNvGraphicFramePr>
            <a:graphicFrameLocks noGrp="1"/>
          </p:cNvGraphicFramePr>
          <p:nvPr>
            <p:extLst>
              <p:ext uri="{D42A27DB-BD31-4B8C-83A1-F6EECF244321}">
                <p14:modId xmlns:p14="http://schemas.microsoft.com/office/powerpoint/2010/main" val="1884288338"/>
              </p:ext>
            </p:extLst>
          </p:nvPr>
        </p:nvGraphicFramePr>
        <p:xfrm>
          <a:off x="3626248" y="4902887"/>
          <a:ext cx="2450501" cy="731520"/>
        </p:xfrm>
        <a:graphic>
          <a:graphicData uri="http://schemas.openxmlformats.org/drawingml/2006/table">
            <a:tbl>
              <a:tblPr firstRow="1" bandRow="1">
                <a:tableStyleId>{2D5ABB26-0587-4C30-8999-92F81FD0307C}</a:tableStyleId>
              </a:tblPr>
              <a:tblGrid>
                <a:gridCol w="2450501">
                  <a:extLst>
                    <a:ext uri="{9D8B030D-6E8A-4147-A177-3AD203B41FA5}">
                      <a16:colId xmlns:a16="http://schemas.microsoft.com/office/drawing/2014/main" val="2521146949"/>
                    </a:ext>
                  </a:extLst>
                </a:gridCol>
              </a:tblGrid>
              <a:tr h="673168">
                <a:tc>
                  <a:txBody>
                    <a:bodyPr/>
                    <a:lstStyle/>
                    <a:p>
                      <a:r>
                        <a:rPr lang="en-US" sz="1400" dirty="0">
                          <a:solidFill>
                            <a:schemeClr val="bg1"/>
                          </a:solidFill>
                          <a:latin typeface="Bahnschrift" panose="020B0502040204020203" pitchFamily="34" charset="0"/>
                        </a:rPr>
                        <a:t>An intermediary contracted by government to administer the Fund.</a:t>
                      </a:r>
                    </a:p>
                  </a:txBody>
                  <a:tcPr/>
                </a:tc>
                <a:extLst>
                  <a:ext uri="{0D108BD9-81ED-4DB2-BD59-A6C34878D82A}">
                    <a16:rowId xmlns:a16="http://schemas.microsoft.com/office/drawing/2014/main" val="2573139665"/>
                  </a:ext>
                </a:extLst>
              </a:tr>
            </a:tbl>
          </a:graphicData>
        </a:graphic>
      </p:graphicFrame>
      <p:sp>
        <p:nvSpPr>
          <p:cNvPr id="2" name="Oval 1">
            <a:extLst>
              <a:ext uri="{FF2B5EF4-FFF2-40B4-BE49-F238E27FC236}">
                <a16:creationId xmlns:a16="http://schemas.microsoft.com/office/drawing/2014/main" id="{34FF5A11-F423-4434-9806-F64FF9DE82B2}"/>
              </a:ext>
            </a:extLst>
          </p:cNvPr>
          <p:cNvSpPr/>
          <p:nvPr/>
        </p:nvSpPr>
        <p:spPr>
          <a:xfrm>
            <a:off x="3114103" y="5034197"/>
            <a:ext cx="520510" cy="52051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3280404C-E830-4414-A027-91FE99764E5E}"/>
              </a:ext>
            </a:extLst>
          </p:cNvPr>
          <p:cNvSpPr/>
          <p:nvPr/>
        </p:nvSpPr>
        <p:spPr>
          <a:xfrm>
            <a:off x="3178126" y="5097243"/>
            <a:ext cx="386644" cy="369332"/>
          </a:xfrm>
          <a:prstGeom prst="rect">
            <a:avLst/>
          </a:prstGeom>
        </p:spPr>
        <p:txBody>
          <a:bodyPr wrap="none">
            <a:spAutoFit/>
          </a:bodyPr>
          <a:lstStyle/>
          <a:p>
            <a:r>
              <a:rPr lang="en-US" b="1" dirty="0">
                <a:solidFill>
                  <a:srgbClr val="8360F2"/>
                </a:solidFill>
              </a:rPr>
              <a:t>or</a:t>
            </a:r>
          </a:p>
        </p:txBody>
      </p:sp>
      <p:graphicFrame>
        <p:nvGraphicFramePr>
          <p:cNvPr id="30" name="Table 29">
            <a:extLst>
              <a:ext uri="{FF2B5EF4-FFF2-40B4-BE49-F238E27FC236}">
                <a16:creationId xmlns:a16="http://schemas.microsoft.com/office/drawing/2014/main" id="{871AB8EB-A150-491C-A74D-10F5F9C33ABB}"/>
              </a:ext>
            </a:extLst>
          </p:cNvPr>
          <p:cNvGraphicFramePr>
            <a:graphicFrameLocks noGrp="1"/>
          </p:cNvGraphicFramePr>
          <p:nvPr>
            <p:extLst>
              <p:ext uri="{D42A27DB-BD31-4B8C-83A1-F6EECF244321}">
                <p14:modId xmlns:p14="http://schemas.microsoft.com/office/powerpoint/2010/main" val="2858063526"/>
              </p:ext>
            </p:extLst>
          </p:nvPr>
        </p:nvGraphicFramePr>
        <p:xfrm>
          <a:off x="349050" y="6293488"/>
          <a:ext cx="11455398" cy="370840"/>
        </p:xfrm>
        <a:graphic>
          <a:graphicData uri="http://schemas.openxmlformats.org/drawingml/2006/table">
            <a:tbl>
              <a:tblPr firstRow="1" bandRow="1">
                <a:tableStyleId>{5C22544A-7EE6-4342-B048-85BDC9FD1C3A}</a:tableStyleId>
              </a:tblPr>
              <a:tblGrid>
                <a:gridCol w="1272822">
                  <a:extLst>
                    <a:ext uri="{9D8B030D-6E8A-4147-A177-3AD203B41FA5}">
                      <a16:colId xmlns:a16="http://schemas.microsoft.com/office/drawing/2014/main" val="2694816392"/>
                    </a:ext>
                  </a:extLst>
                </a:gridCol>
                <a:gridCol w="1272822">
                  <a:extLst>
                    <a:ext uri="{9D8B030D-6E8A-4147-A177-3AD203B41FA5}">
                      <a16:colId xmlns:a16="http://schemas.microsoft.com/office/drawing/2014/main" val="673227032"/>
                    </a:ext>
                  </a:extLst>
                </a:gridCol>
                <a:gridCol w="1272822">
                  <a:extLst>
                    <a:ext uri="{9D8B030D-6E8A-4147-A177-3AD203B41FA5}">
                      <a16:colId xmlns:a16="http://schemas.microsoft.com/office/drawing/2014/main" val="2664145411"/>
                    </a:ext>
                  </a:extLst>
                </a:gridCol>
                <a:gridCol w="1272822">
                  <a:extLst>
                    <a:ext uri="{9D8B030D-6E8A-4147-A177-3AD203B41FA5}">
                      <a16:colId xmlns:a16="http://schemas.microsoft.com/office/drawing/2014/main" val="3273018065"/>
                    </a:ext>
                  </a:extLst>
                </a:gridCol>
                <a:gridCol w="1272822">
                  <a:extLst>
                    <a:ext uri="{9D8B030D-6E8A-4147-A177-3AD203B41FA5}">
                      <a16:colId xmlns:a16="http://schemas.microsoft.com/office/drawing/2014/main" val="3701361900"/>
                    </a:ext>
                  </a:extLst>
                </a:gridCol>
                <a:gridCol w="1272822">
                  <a:extLst>
                    <a:ext uri="{9D8B030D-6E8A-4147-A177-3AD203B41FA5}">
                      <a16:colId xmlns:a16="http://schemas.microsoft.com/office/drawing/2014/main" val="3258521543"/>
                    </a:ext>
                  </a:extLst>
                </a:gridCol>
                <a:gridCol w="1272822">
                  <a:extLst>
                    <a:ext uri="{9D8B030D-6E8A-4147-A177-3AD203B41FA5}">
                      <a16:colId xmlns:a16="http://schemas.microsoft.com/office/drawing/2014/main" val="3354525708"/>
                    </a:ext>
                  </a:extLst>
                </a:gridCol>
                <a:gridCol w="1272822">
                  <a:extLst>
                    <a:ext uri="{9D8B030D-6E8A-4147-A177-3AD203B41FA5}">
                      <a16:colId xmlns:a16="http://schemas.microsoft.com/office/drawing/2014/main" val="308073979"/>
                    </a:ext>
                  </a:extLst>
                </a:gridCol>
                <a:gridCol w="1272822">
                  <a:extLst>
                    <a:ext uri="{9D8B030D-6E8A-4147-A177-3AD203B41FA5}">
                      <a16:colId xmlns:a16="http://schemas.microsoft.com/office/drawing/2014/main" val="1064754402"/>
                    </a:ext>
                  </a:extLst>
                </a:gridCol>
              </a:tblGrid>
              <a:tr h="370840">
                <a:tc>
                  <a:txBody>
                    <a:bodyPr/>
                    <a:lstStyle/>
                    <a:p>
                      <a:pPr algn="ctr"/>
                      <a:r>
                        <a:rPr lang="en-US" sz="1050" b="0" dirty="0">
                          <a:solidFill>
                            <a:srgbClr val="8360F2"/>
                          </a:solidFill>
                          <a:latin typeface="Bahnschrift" panose="020B0502040204020203" pitchFamily="34" charset="0"/>
                        </a:rPr>
                        <a:t>Title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Rationale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Purpose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Eligible services</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Excluded services</a:t>
                      </a:r>
                    </a:p>
                  </a:txBody>
                  <a:tcPr anchor="ctr">
                    <a:solidFill>
                      <a:schemeClr val="bg2"/>
                    </a:solidFill>
                  </a:tcPr>
                </a:tc>
                <a:tc>
                  <a:txBody>
                    <a:bodyPr/>
                    <a:lstStyle/>
                    <a:p>
                      <a:pPr algn="ctr"/>
                      <a:r>
                        <a:rPr lang="en-US" sz="1050" b="0" dirty="0">
                          <a:solidFill>
                            <a:schemeClr val="bg1"/>
                          </a:solidFill>
                          <a:latin typeface="Bahnschrift" panose="020B0502040204020203" pitchFamily="34" charset="0"/>
                        </a:rPr>
                        <a:t>Administration</a:t>
                      </a:r>
                    </a:p>
                  </a:txBody>
                  <a:tcPr anchor="ctr">
                    <a:solidFill>
                      <a:srgbClr val="8360F2"/>
                    </a:solidFill>
                  </a:tcPr>
                </a:tc>
                <a:tc>
                  <a:txBody>
                    <a:bodyPr/>
                    <a:lstStyle/>
                    <a:p>
                      <a:pPr algn="ctr"/>
                      <a:r>
                        <a:rPr lang="en-US" sz="1050" b="0" dirty="0">
                          <a:solidFill>
                            <a:srgbClr val="8360F2"/>
                          </a:solidFill>
                          <a:latin typeface="Bahnschrift" panose="020B0502040204020203" pitchFamily="34" charset="0"/>
                        </a:rPr>
                        <a:t>Accountability</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Source</a:t>
                      </a:r>
                    </a:p>
                  </a:txBody>
                  <a:tcPr anchor="ctr">
                    <a:solidFill>
                      <a:schemeClr val="bg2"/>
                    </a:solidFill>
                  </a:tcPr>
                </a:tc>
                <a:tc>
                  <a:txBody>
                    <a:bodyPr/>
                    <a:lstStyle/>
                    <a:p>
                      <a:pPr algn="ctr"/>
                      <a:r>
                        <a:rPr lang="en-US" sz="1050" b="0" dirty="0">
                          <a:solidFill>
                            <a:srgbClr val="8360F2"/>
                          </a:solidFill>
                          <a:latin typeface="Bahnschrift" panose="020B0502040204020203" pitchFamily="34" charset="0"/>
                        </a:rPr>
                        <a:t>Severability</a:t>
                      </a:r>
                    </a:p>
                  </a:txBody>
                  <a:tcPr anchor="ctr">
                    <a:solidFill>
                      <a:schemeClr val="bg2"/>
                    </a:solidFill>
                  </a:tcPr>
                </a:tc>
                <a:extLst>
                  <a:ext uri="{0D108BD9-81ED-4DB2-BD59-A6C34878D82A}">
                    <a16:rowId xmlns:a16="http://schemas.microsoft.com/office/drawing/2014/main" val="1793034129"/>
                  </a:ext>
                </a:extLst>
              </a:tr>
            </a:tbl>
          </a:graphicData>
        </a:graphic>
      </p:graphicFrame>
    </p:spTree>
    <p:extLst>
      <p:ext uri="{BB962C8B-B14F-4D97-AF65-F5344CB8AC3E}">
        <p14:creationId xmlns:p14="http://schemas.microsoft.com/office/powerpoint/2010/main" val="2220531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6984</TotalTime>
  <Words>2837</Words>
  <Application>Microsoft Office PowerPoint</Application>
  <PresentationFormat>Widescreen</PresentationFormat>
  <Paragraphs>265</Paragraphs>
  <Slides>17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Arial Black</vt:lpstr>
      <vt:lpstr>Bahnschrift</vt:lpstr>
      <vt:lpstr>Calibri</vt:lpstr>
      <vt:lpstr>Calibri Light</vt:lpstr>
      <vt:lpstr>Courier New</vt:lpstr>
      <vt:lpstr>Wingdings</vt:lpstr>
      <vt:lpstr>Office Theme</vt:lpstr>
      <vt:lpstr>Key elements of a successful children’s funding measure</vt:lpstr>
      <vt:lpstr>Title of Ordinance</vt:lpstr>
      <vt:lpstr>Examples</vt:lpstr>
      <vt:lpstr>Rationale for measure</vt:lpstr>
      <vt:lpstr>Purpose &amp; goals</vt:lpstr>
      <vt:lpstr>Services eligible for funding</vt:lpstr>
      <vt:lpstr>Excluded services</vt:lpstr>
      <vt:lpstr>Oversight &amp; administration</vt:lpstr>
      <vt:lpstr>PowerPoint Presentation</vt:lpstr>
      <vt:lpstr>Transparency &amp; accountability</vt:lpstr>
      <vt:lpstr>Funding source</vt:lpstr>
      <vt:lpstr>Severability</vt:lpstr>
      <vt:lpstr>PowerPoint Presentation</vt:lpstr>
      <vt:lpstr>PowerPoint Presentation</vt:lpstr>
      <vt:lpstr>General strategies</vt:lpstr>
      <vt:lpstr>Translating to the ballot question</vt:lpstr>
      <vt:lpstr>Links to libraries of measures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dc:title>
  <dc:creator>O A</dc:creator>
  <cp:lastModifiedBy>Margaret Brodkin</cp:lastModifiedBy>
  <cp:revision>52</cp:revision>
  <dcterms:created xsi:type="dcterms:W3CDTF">2021-04-15T18:27:39Z</dcterms:created>
  <dcterms:modified xsi:type="dcterms:W3CDTF">2023-02-24T20:50:17Z</dcterms:modified>
</cp:coreProperties>
</file>