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Didact Gothic" panose="00000500000000000000" pitchFamily="2" charset="0"/>
      <p:regular r:id="rId23"/>
    </p:embeddedFont>
    <p:embeddedFont>
      <p:font typeface="Helvetica Neue Light" panose="020B060402020202020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Oswald" panose="00000500000000000000" pitchFamily="2" charset="0"/>
      <p:regular r:id="rId36"/>
      <p:bold r:id="rId37"/>
    </p:embeddedFont>
    <p:embeddedFont>
      <p:font typeface="Pathway Extreme" panose="020B0604020202020204" charset="0"/>
      <p:regular r:id="rId38"/>
      <p:bold r:id="rId39"/>
      <p:italic r:id="rId40"/>
      <p:boldItalic r:id="rId41"/>
    </p:embeddedFont>
    <p:embeddedFont>
      <p:font typeface="Pathway Extreme ExtraBold" panose="020B0604020202020204" charset="0"/>
      <p:bold r:id="rId42"/>
      <p:boldItalic r:id="rId43"/>
    </p:embeddedFont>
    <p:embeddedFont>
      <p:font typeface="Pathway Extreme SemiBold" panose="020B0604020202020204"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Sora"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font" Target="fonts/font3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font" Target="fonts/font35.fntdata"/><Relationship Id="rId5" Type="http://schemas.openxmlformats.org/officeDocument/2006/relationships/slide" Target="slides/slide4.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font" Target="fonts/font3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5ceaee877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5ceaee877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4ad9b7334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4ad9b7334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5cbef4fd11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5cbef4fd11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u="sng">
                <a:solidFill>
                  <a:schemeClr val="dk1"/>
                </a:solidFill>
                <a:latin typeface="Montserrat"/>
                <a:ea typeface="Montserrat"/>
                <a:cs typeface="Montserrat"/>
                <a:sym typeface="Montserrat"/>
              </a:rPr>
              <a:t>Sarah</a:t>
            </a:r>
            <a:endParaRPr sz="1200" b="1" u="sng">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Learning Point: </a:t>
            </a:r>
            <a:r>
              <a:rPr lang="en" sz="1200">
                <a:solidFill>
                  <a:schemeClr val="dk1"/>
                </a:solidFill>
                <a:latin typeface="Montserrat"/>
                <a:ea typeface="Montserrat"/>
                <a:cs typeface="Montserrat"/>
                <a:sym typeface="Montserrat"/>
              </a:rPr>
              <a:t>Coalitions allow us to have stronger and more effective campaigns</a:t>
            </a:r>
            <a:endParaRPr sz="12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Content: </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Building an inclusive, effective, winning coalition is hard work. </a:t>
            </a:r>
            <a:r>
              <a:rPr lang="en" sz="1200" b="1">
                <a:solidFill>
                  <a:schemeClr val="dk1"/>
                </a:solidFill>
                <a:latin typeface="Montserrat"/>
                <a:ea typeface="Montserrat"/>
                <a:cs typeface="Montserrat"/>
                <a:sym typeface="Montserrat"/>
              </a:rPr>
              <a:t>We need to prioritize relationships and trust building at each phase of your ballot measure lifecycle. </a:t>
            </a:r>
            <a:endParaRPr sz="1200" b="1">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It’s important to</a:t>
            </a:r>
            <a:r>
              <a:rPr lang="en" sz="1200" b="1">
                <a:solidFill>
                  <a:schemeClr val="dk1"/>
                </a:solidFill>
                <a:latin typeface="Montserrat"/>
                <a:ea typeface="Montserrat"/>
                <a:cs typeface="Montserrat"/>
                <a:sym typeface="Montserrat"/>
              </a:rPr>
              <a:t> get the right people engaged early</a:t>
            </a:r>
            <a:r>
              <a:rPr lang="en" sz="1200">
                <a:solidFill>
                  <a:schemeClr val="dk1"/>
                </a:solidFill>
                <a:latin typeface="Montserrat"/>
                <a:ea typeface="Montserrat"/>
                <a:cs typeface="Montserrat"/>
                <a:sym typeface="Montserrat"/>
              </a:rPr>
              <a:t>. And when we say early, we mean when you first start exploring a potential measure and looking to develop the policy. Organizations are much more likely to be invested if they have helped craft and develop what moves forward. Inviting prospective partners to the table early on allows them to be all-in with you sooner rather than later and also </a:t>
            </a:r>
            <a:r>
              <a:rPr lang="en" sz="1200" b="1">
                <a:solidFill>
                  <a:schemeClr val="dk1"/>
                </a:solidFill>
                <a:latin typeface="Montserrat"/>
                <a:ea typeface="Montserrat"/>
                <a:cs typeface="Montserrat"/>
                <a:sym typeface="Montserrat"/>
              </a:rPr>
              <a:t>democratizes knowledge and decision-making, which can prevent misunderstandings and tension later. </a:t>
            </a:r>
            <a:endParaRPr sz="1200" b="1">
              <a:solidFill>
                <a:schemeClr val="dk1"/>
              </a:solidFill>
              <a:latin typeface="Montserrat"/>
              <a:ea typeface="Montserrat"/>
              <a:cs typeface="Montserrat"/>
              <a:sym typeface="Montserrat"/>
            </a:endParaRPr>
          </a:p>
          <a:p>
            <a:pPr marL="137160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a:t>
            </a: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A coalition-led effort provides a place to have multiple perspectives represented and to refine your idea</a:t>
            </a:r>
            <a:r>
              <a:rPr lang="en" sz="1200">
                <a:solidFill>
                  <a:schemeClr val="dk1"/>
                </a:solidFill>
                <a:latin typeface="Montserrat"/>
                <a:ea typeface="Montserrat"/>
                <a:cs typeface="Montserrat"/>
                <a:sym typeface="Montserrat"/>
              </a:rPr>
              <a:t>. If there are going to be disagreements or competing priorities, it is helpful to have the opportunity and the space to include those ideas or hear those competing perspectives before you have the language set and are on the ballot. It is also helpful to have the opportunity to address these behind closed doors rather than having these cracks in the coalition play out on the front page of your local paper. A strong coalition that represents multiple perspectives has the ability to be more than the sum of its parts.</a:t>
            </a:r>
            <a:endParaRPr sz="1200">
              <a:solidFill>
                <a:schemeClr val="dk1"/>
              </a:solidFill>
              <a:latin typeface="Montserrat"/>
              <a:ea typeface="Montserrat"/>
              <a:cs typeface="Montserrat"/>
              <a:sym typeface="Montserrat"/>
            </a:endParaRPr>
          </a:p>
          <a:p>
            <a:pPr marL="137160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rgbClr val="31394D"/>
                </a:solidFill>
                <a:latin typeface="Montserrat"/>
                <a:ea typeface="Montserrat"/>
                <a:cs typeface="Montserrat"/>
                <a:sym typeface="Montserrat"/>
              </a:rPr>
              <a:t>Organizations do have their own interests, and understanding their interests is key. </a:t>
            </a:r>
            <a:r>
              <a:rPr lang="en" sz="1200">
                <a:solidFill>
                  <a:schemeClr val="dk1"/>
                </a:solidFill>
                <a:latin typeface="Montserrat"/>
                <a:ea typeface="Montserrat"/>
                <a:cs typeface="Montserrat"/>
                <a:sym typeface="Montserrat"/>
              </a:rPr>
              <a:t>Be aware of differing priorities and understand motivations as to why people are at the table. </a:t>
            </a:r>
            <a:endParaRPr sz="12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i="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highlight>
                  <a:srgbClr val="FFFF00"/>
                </a:highlight>
                <a:latin typeface="Montserrat"/>
                <a:ea typeface="Montserrat"/>
                <a:cs typeface="Montserrat"/>
                <a:sym typeface="Montserrat"/>
              </a:rPr>
              <a:t>Trainer give an example of how they have done this or ask for an example from participants. </a:t>
            </a:r>
            <a:endParaRPr sz="1200" i="1">
              <a:solidFill>
                <a:schemeClr val="dk1"/>
              </a:solidFill>
              <a:highlight>
                <a:srgbClr val="FFFF00"/>
              </a:highlight>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i="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i="1">
                <a:solidFill>
                  <a:schemeClr val="dk1"/>
                </a:solidFill>
                <a:latin typeface="Montserrat"/>
                <a:ea typeface="Montserrat"/>
                <a:cs typeface="Montserrat"/>
                <a:sym typeface="Montserrat"/>
              </a:rPr>
              <a:t>BISC example: </a:t>
            </a:r>
            <a:r>
              <a:rPr lang="en" sz="1200">
                <a:solidFill>
                  <a:schemeClr val="dk1"/>
                </a:solidFill>
                <a:latin typeface="Montserrat"/>
                <a:ea typeface="Montserrat"/>
                <a:cs typeface="Montserrat"/>
                <a:sym typeface="Montserrat"/>
              </a:rPr>
              <a:t>One way to do this in practice is to invite your partners, particularly those who are directly impacted, to participate in the design process for your exploratory research. Each organization will bring their own perspective to how the questions should be framed so you are getting the data you need to make informed decisions from the communities you need to engage. </a:t>
            </a:r>
            <a:r>
              <a:rPr lang="en" sz="1200">
                <a:solidFill>
                  <a:srgbClr val="3C4043"/>
                </a:solidFill>
                <a:latin typeface="Montserrat"/>
                <a:ea typeface="Montserrat"/>
                <a:cs typeface="Montserrat"/>
                <a:sym typeface="Montserrat"/>
              </a:rPr>
              <a:t>It is one of the best ways to co-create and build relationships and communication, doesn’t require a financial commitment to engage, and facilitates long-term buy in since everyone was part of the journey from the onset</a:t>
            </a:r>
            <a:endParaRPr sz="1200">
              <a:solidFill>
                <a:schemeClr val="dk1"/>
              </a:solidFill>
              <a:latin typeface="Montserrat"/>
              <a:ea typeface="Montserrat"/>
              <a:cs typeface="Montserrat"/>
              <a:sym typeface="Montserrat"/>
            </a:endParaRPr>
          </a:p>
          <a:p>
            <a:pPr marL="137160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Be conscious of implicit bias and dominant culture in building your coalitions</a:t>
            </a: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Ballot measure campaigns often fall into the default status quo in setting up their teams.  Look beyond the dominant culture establishment ways of doing things to ensure that your coalition includes traditionally marginalized or disenfranchised communities and that your leadership includes members of the most impacted communities.  Well give you some examples of this in a few minutes.</a:t>
            </a:r>
            <a:endParaRPr sz="1200">
              <a:solidFill>
                <a:schemeClr val="dk1"/>
              </a:solidFill>
              <a:latin typeface="Montserrat"/>
              <a:ea typeface="Montserrat"/>
              <a:cs typeface="Montserrat"/>
              <a:sym typeface="Montserrat"/>
            </a:endParaRPr>
          </a:p>
          <a:p>
            <a:pPr marL="1371600" lvl="0" indent="-22860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Last but not least: Trust takes time!</a:t>
            </a: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It’s important to develop a culture of respect and safety. Creating culture amongst a group takes intention, time, and ownership of mistakes when they happen. </a:t>
            </a:r>
            <a:endParaRPr sz="12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It can be helpful when a coalition has been working together for years on an issue and building trust - via state tables, or advocacy on otherissues, or as we have all learned the past few years, resisting together, rather than being formed specifically to support a particular initiative - for the first time.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5ceaee877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5ceaee87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5cbef4fd11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5cbef4fd1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1" indent="-292100" algn="l" rtl="0">
              <a:lnSpc>
                <a:spcPct val="115000"/>
              </a:lnSpc>
              <a:spcBef>
                <a:spcPts val="0"/>
              </a:spcBef>
              <a:spcAft>
                <a:spcPts val="0"/>
              </a:spcAft>
              <a:buClr>
                <a:schemeClr val="dk1"/>
              </a:buClr>
              <a:buSzPts val="1000"/>
              <a:buFont typeface="Montserrat"/>
              <a:buChar char="○"/>
            </a:pP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4ad9b7334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24ad9b7334d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u="sng">
                <a:solidFill>
                  <a:schemeClr val="dk1"/>
                </a:solidFill>
                <a:latin typeface="Montserrat"/>
                <a:ea typeface="Montserrat"/>
                <a:cs typeface="Montserrat"/>
                <a:sym typeface="Montserrat"/>
              </a:rPr>
              <a:t>Marsha</a:t>
            </a:r>
            <a:endParaRPr sz="1200" b="1" u="sng">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Learning Point: </a:t>
            </a:r>
            <a:r>
              <a:rPr lang="en" sz="1200">
                <a:solidFill>
                  <a:schemeClr val="dk1"/>
                </a:solidFill>
                <a:latin typeface="Montserrat"/>
                <a:ea typeface="Montserrat"/>
                <a:cs typeface="Montserrat"/>
                <a:sym typeface="Montserrat"/>
              </a:rPr>
              <a:t>There are many factors you need to weigh when deciding if a ballot measure should move forward. </a:t>
            </a:r>
            <a:br>
              <a:rPr lang="en" sz="1200" b="1">
                <a:solidFill>
                  <a:schemeClr val="dk1"/>
                </a:solidFill>
                <a:latin typeface="Montserrat"/>
                <a:ea typeface="Montserrat"/>
                <a:cs typeface="Montserrat"/>
                <a:sym typeface="Montserrat"/>
              </a:rPr>
            </a:b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Trainer Notes: </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There are a number of factors that play an important role in whether or not a ballot measure campaign moves forward.  We’re going to talk through each of these factors: Impact, Leadership &amp; Team (your coalition), Viability &amp; Research, Electoral Landscape, Resources, and Due Diligence. You need to be able to explain why a ballot measure is the best pathway forward. </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This is when you transition into the Decision Phase.</a:t>
            </a:r>
            <a:endParaRPr sz="12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 </a:t>
            </a:r>
            <a:endParaRPr b="1">
              <a:solidFill>
                <a:schemeClr val="dk1"/>
              </a:solidFill>
              <a:latin typeface="Montserrat"/>
              <a:ea typeface="Montserrat"/>
              <a:cs typeface="Montserrat"/>
              <a:sym typeface="Montserra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83d35ed9d8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83d35ed9d8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860f0cd458_0_2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860f0cd458_0_2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Content: </a:t>
            </a:r>
            <a:endParaRPr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914400" lvl="0"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Thinking about running a campaign can seem like a long, insurmountable journey. To help break it down into digestible chunks, you can think about a campaign in five phases. Whether you’re the candidate or a campaign staffer, these phases will dictate the intensity and nature of the work that you’re doing on a day-to-day basis:</a:t>
            </a:r>
            <a:endParaRPr>
              <a:solidFill>
                <a:schemeClr val="dk1"/>
              </a:solidFill>
              <a:latin typeface="Montserrat"/>
              <a:ea typeface="Montserrat"/>
              <a:cs typeface="Montserrat"/>
              <a:sym typeface="Montserrat"/>
            </a:endParaRPr>
          </a:p>
          <a:p>
            <a:pPr marL="13716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The first phase is </a:t>
            </a:r>
            <a:r>
              <a:rPr lang="en" b="1">
                <a:solidFill>
                  <a:schemeClr val="dk1"/>
                </a:solidFill>
                <a:latin typeface="Montserrat"/>
                <a:ea typeface="Montserrat"/>
                <a:cs typeface="Montserrat"/>
                <a:sym typeface="Montserrat"/>
              </a:rPr>
              <a:t>The Pre-Campaign Phase</a:t>
            </a:r>
            <a:r>
              <a:rPr lang="en">
                <a:solidFill>
                  <a:schemeClr val="dk1"/>
                </a:solidFill>
                <a:latin typeface="Montserrat"/>
                <a:ea typeface="Montserrat"/>
                <a:cs typeface="Montserrat"/>
                <a:sym typeface="Montserrat"/>
              </a:rPr>
              <a:t>, during which you conduct a lot of research on exactly what office to run or work for, the voters you’ll need to reach out to, and taking the time to set your campaign up to be able to launch as a serious contender for office. This is before you file for office, and depending on when your election is, this could be as soon as a few months out from election day, or as far away as over a year from election day.</a:t>
            </a:r>
            <a:endParaRPr>
              <a:solidFill>
                <a:schemeClr val="dk1"/>
              </a:solidFill>
              <a:latin typeface="Montserrat"/>
              <a:ea typeface="Montserrat"/>
              <a:cs typeface="Montserrat"/>
              <a:sym typeface="Montserrat"/>
            </a:endParaRPr>
          </a:p>
          <a:p>
            <a:pPr marL="13716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The second phase is </a:t>
            </a:r>
            <a:r>
              <a:rPr lang="en" b="1">
                <a:solidFill>
                  <a:schemeClr val="dk1"/>
                </a:solidFill>
                <a:latin typeface="Montserrat"/>
                <a:ea typeface="Montserrat"/>
                <a:cs typeface="Montserrat"/>
                <a:sym typeface="Montserrat"/>
              </a:rPr>
              <a:t>The Campaign Phase</a:t>
            </a:r>
            <a:r>
              <a:rPr lang="en">
                <a:solidFill>
                  <a:schemeClr val="dk1"/>
                </a:solidFill>
                <a:latin typeface="Montserrat"/>
                <a:ea typeface="Montserrat"/>
                <a:cs typeface="Montserrat"/>
                <a:sym typeface="Montserrat"/>
              </a:rPr>
              <a:t>, during which your campaign will spend time engaging voters and raising money. This takes place right after you file, and lasts until about two months before election day. The focus of the campaign during this phase is typically on fundraising and building grassroots support, identifying supporters and endorsers.</a:t>
            </a:r>
            <a:endParaRPr>
              <a:solidFill>
                <a:schemeClr val="dk1"/>
              </a:solidFill>
              <a:latin typeface="Montserrat"/>
              <a:ea typeface="Montserrat"/>
              <a:cs typeface="Montserrat"/>
              <a:sym typeface="Montserrat"/>
            </a:endParaRPr>
          </a:p>
          <a:p>
            <a:pPr marL="13716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The third phase is </a:t>
            </a:r>
            <a:r>
              <a:rPr lang="en" b="1">
                <a:solidFill>
                  <a:schemeClr val="dk1"/>
                </a:solidFill>
                <a:latin typeface="Montserrat"/>
                <a:ea typeface="Montserrat"/>
                <a:cs typeface="Montserrat"/>
                <a:sym typeface="Montserrat"/>
              </a:rPr>
              <a:t>The Ramp-up Phase</a:t>
            </a:r>
            <a:r>
              <a:rPr lang="en">
                <a:solidFill>
                  <a:schemeClr val="dk1"/>
                </a:solidFill>
                <a:latin typeface="Montserrat"/>
                <a:ea typeface="Montserrat"/>
                <a:cs typeface="Montserrat"/>
                <a:sym typeface="Montserrat"/>
              </a:rPr>
              <a:t>, during which you will take what you have learned from the Campaign Phase and begin to set your sights on communicating with and mobilizing voters. This period lasts until voters start voting – you want to take this time to be prepared to encourage voters to return their ballots as soon as they are mailed out or when in-person voting starts, whichever comes first.</a:t>
            </a:r>
            <a:endParaRPr>
              <a:solidFill>
                <a:schemeClr val="dk1"/>
              </a:solidFill>
              <a:latin typeface="Montserrat"/>
              <a:ea typeface="Montserrat"/>
              <a:cs typeface="Montserrat"/>
              <a:sym typeface="Montserrat"/>
            </a:endParaRPr>
          </a:p>
          <a:p>
            <a:pPr marL="13716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The fourth phase is </a:t>
            </a:r>
            <a:r>
              <a:rPr lang="en" b="1">
                <a:solidFill>
                  <a:schemeClr val="dk1"/>
                </a:solidFill>
                <a:latin typeface="Montserrat"/>
                <a:ea typeface="Montserrat"/>
                <a:cs typeface="Montserrat"/>
                <a:sym typeface="Montserrat"/>
              </a:rPr>
              <a:t>The Get Out The Vote (GOTV) Phase</a:t>
            </a:r>
            <a:r>
              <a:rPr lang="en">
                <a:solidFill>
                  <a:schemeClr val="dk1"/>
                </a:solidFill>
                <a:latin typeface="Montserrat"/>
                <a:ea typeface="Montserrat"/>
                <a:cs typeface="Montserrat"/>
                <a:sym typeface="Montserrat"/>
              </a:rPr>
              <a:t>, during which your campaign will be focused on turning out your supporters and talking to as many voters as possible to turn out the vote. This lasts for however long voters are voting, and this differs depending on where you live and your local and state election laws. For example, voters in Florida who have enrolled in vote-by-mail have their ballots sent out to them more than a month before election day.</a:t>
            </a:r>
            <a:endParaRPr>
              <a:solidFill>
                <a:schemeClr val="dk1"/>
              </a:solidFill>
              <a:latin typeface="Montserrat"/>
              <a:ea typeface="Montserrat"/>
              <a:cs typeface="Montserrat"/>
              <a:sym typeface="Montserrat"/>
            </a:endParaRPr>
          </a:p>
          <a:p>
            <a:pPr marL="13716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And finally, the fifth phase is </a:t>
            </a:r>
            <a:r>
              <a:rPr lang="en" b="1">
                <a:solidFill>
                  <a:schemeClr val="dk1"/>
                </a:solidFill>
                <a:latin typeface="Montserrat"/>
                <a:ea typeface="Montserrat"/>
                <a:cs typeface="Montserrat"/>
                <a:sym typeface="Montserrat"/>
              </a:rPr>
              <a:t>The Post-Election Phase</a:t>
            </a:r>
            <a:r>
              <a:rPr lang="en">
                <a:solidFill>
                  <a:schemeClr val="dk1"/>
                </a:solidFill>
                <a:latin typeface="Montserrat"/>
                <a:ea typeface="Montserrat"/>
                <a:cs typeface="Montserrat"/>
                <a:sym typeface="Montserrat"/>
              </a:rPr>
              <a:t>, during which you will wrap up your campaign and take time to reflect on what occurred during the election, and – hopefully – begin to think about your transition into public office. This takes place for a few days – maybe a week or two – after election day, and your transition lasts until your first day in office.</a:t>
            </a:r>
            <a:endParaRPr>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b="1" i="1">
                <a:solidFill>
                  <a:srgbClr val="FFFFFF"/>
                </a:solidFill>
                <a:highlight>
                  <a:srgbClr val="FF00FF"/>
                </a:highlight>
                <a:latin typeface="Montserrat"/>
                <a:ea typeface="Montserrat"/>
                <a:cs typeface="Montserrat"/>
                <a:sym typeface="Montserrat"/>
              </a:rPr>
              <a:t>--CLICK--</a:t>
            </a:r>
            <a:endParaRPr b="1" i="1">
              <a:solidFill>
                <a:srgbClr val="FFFFFF"/>
              </a:solidFill>
              <a:highlight>
                <a:srgbClr val="FF00FF"/>
              </a:highlight>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4652808ed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84652808e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JESSICA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83d35ed9d8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83d35ed9d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JESSICA </a:t>
            </a:r>
            <a:endParaRPr>
              <a:solidFill>
                <a:schemeClr val="dk1"/>
              </a:solidFill>
              <a:latin typeface="Sora"/>
              <a:ea typeface="Sora"/>
              <a:cs typeface="Sora"/>
              <a:sym typeface="Sora"/>
            </a:endParaRPr>
          </a:p>
          <a:p>
            <a:pPr marL="0" lvl="0" indent="0" algn="l" rtl="0">
              <a:lnSpc>
                <a:spcPct val="115000"/>
              </a:lnSpc>
              <a:spcBef>
                <a:spcPts val="0"/>
              </a:spcBef>
              <a:spcAft>
                <a:spcPts val="0"/>
              </a:spcAft>
              <a:buNone/>
            </a:pPr>
            <a:endParaRPr>
              <a:solidFill>
                <a:schemeClr val="dk1"/>
              </a:solidFill>
              <a:latin typeface="Sora"/>
              <a:ea typeface="Sora"/>
              <a:cs typeface="Sora"/>
              <a:sym typeface="Sora"/>
            </a:endParaRPr>
          </a:p>
          <a:p>
            <a:pPr marL="0" lvl="0" indent="0" algn="l" rtl="0">
              <a:lnSpc>
                <a:spcPct val="115000"/>
              </a:lnSpc>
              <a:spcBef>
                <a:spcPts val="0"/>
              </a:spcBef>
              <a:spcAft>
                <a:spcPts val="0"/>
              </a:spcAft>
              <a:buNone/>
            </a:pPr>
            <a:r>
              <a:rPr lang="en">
                <a:solidFill>
                  <a:schemeClr val="dk1"/>
                </a:solidFill>
                <a:latin typeface="Sora"/>
                <a:ea typeface="Sora"/>
                <a:cs typeface="Sora"/>
                <a:sym typeface="Sora"/>
              </a:rPr>
              <a:t>Defining success is critical to do early </a:t>
            </a:r>
            <a:endParaRPr>
              <a:solidFill>
                <a:schemeClr val="dk1"/>
              </a:solidFill>
              <a:latin typeface="Sora"/>
              <a:ea typeface="Sora"/>
              <a:cs typeface="Sora"/>
              <a:sym typeface="Sora"/>
            </a:endParaRPr>
          </a:p>
          <a:p>
            <a:pPr marL="0" lvl="0" indent="0" algn="l" rtl="0">
              <a:lnSpc>
                <a:spcPct val="115000"/>
              </a:lnSpc>
              <a:spcBef>
                <a:spcPts val="0"/>
              </a:spcBef>
              <a:spcAft>
                <a:spcPts val="0"/>
              </a:spcAft>
              <a:buNone/>
            </a:pPr>
            <a:r>
              <a:rPr lang="en">
                <a:solidFill>
                  <a:schemeClr val="dk1"/>
                </a:solidFill>
                <a:latin typeface="Sora"/>
                <a:ea typeface="Sora"/>
                <a:cs typeface="Sora"/>
                <a:sym typeface="Sora"/>
              </a:rPr>
              <a:t>Be explicit here about what your desired out comes are</a:t>
            </a:r>
            <a:endParaRPr>
              <a:solidFill>
                <a:schemeClr val="dk1"/>
              </a:solidFill>
              <a:latin typeface="Sora"/>
              <a:ea typeface="Sora"/>
              <a:cs typeface="Sora"/>
              <a:sym typeface="Sora"/>
            </a:endParaRPr>
          </a:p>
          <a:p>
            <a:pPr marL="0" lvl="0" indent="0" algn="l" rtl="0">
              <a:lnSpc>
                <a:spcPct val="115000"/>
              </a:lnSpc>
              <a:spcBef>
                <a:spcPts val="0"/>
              </a:spcBef>
              <a:spcAft>
                <a:spcPts val="0"/>
              </a:spcAft>
              <a:buNone/>
            </a:pPr>
            <a:r>
              <a:rPr lang="en">
                <a:solidFill>
                  <a:schemeClr val="dk1"/>
                </a:solidFill>
                <a:latin typeface="Sora"/>
                <a:ea typeface="Sora"/>
                <a:cs typeface="Sora"/>
                <a:sym typeface="Sora"/>
              </a:rPr>
              <a:t>Multiple definitions of success </a:t>
            </a:r>
            <a:endParaRPr>
              <a:solidFill>
                <a:schemeClr val="dk1"/>
              </a:solidFill>
              <a:latin typeface="Sora"/>
              <a:ea typeface="Sora"/>
              <a:cs typeface="Sora"/>
              <a:sym typeface="Sora"/>
            </a:endParaRPr>
          </a:p>
          <a:p>
            <a:pPr marL="0" lvl="0" indent="0" algn="l" rtl="0">
              <a:lnSpc>
                <a:spcPct val="115000"/>
              </a:lnSpc>
              <a:spcBef>
                <a:spcPts val="0"/>
              </a:spcBef>
              <a:spcAft>
                <a:spcPts val="0"/>
              </a:spcAft>
              <a:buNone/>
            </a:pPr>
            <a:r>
              <a:rPr lang="en">
                <a:solidFill>
                  <a:schemeClr val="dk1"/>
                </a:solidFill>
                <a:latin typeface="Sora"/>
                <a:ea typeface="Sora"/>
                <a:cs typeface="Sora"/>
                <a:sym typeface="Sora"/>
              </a:rPr>
              <a:t>Theory of change vs theory of winning </a:t>
            </a:r>
            <a:endParaRPr>
              <a:solidFill>
                <a:schemeClr val="dk1"/>
              </a:solidFill>
              <a:latin typeface="Sora"/>
              <a:ea typeface="Sora"/>
              <a:cs typeface="Sora"/>
              <a:sym typeface="Sora"/>
            </a:endParaRPr>
          </a:p>
          <a:p>
            <a:pPr marL="0" lvl="0" indent="0" algn="l" rtl="0">
              <a:lnSpc>
                <a:spcPct val="115000"/>
              </a:lnSpc>
              <a:spcBef>
                <a:spcPts val="0"/>
              </a:spcBef>
              <a:spcAft>
                <a:spcPts val="0"/>
              </a:spcAft>
              <a:buNone/>
            </a:pPr>
            <a:endParaRPr>
              <a:solidFill>
                <a:schemeClr val="dk1"/>
              </a:solidFill>
              <a:latin typeface="Sora"/>
              <a:ea typeface="Sora"/>
              <a:cs typeface="Sora"/>
              <a:sym typeface="Sora"/>
            </a:endParaRPr>
          </a:p>
          <a:p>
            <a:pPr marL="0" lvl="0" indent="0" algn="l" rtl="0">
              <a:lnSpc>
                <a:spcPct val="115000"/>
              </a:lnSpc>
              <a:spcBef>
                <a:spcPts val="0"/>
              </a:spcBef>
              <a:spcAft>
                <a:spcPts val="0"/>
              </a:spcAft>
              <a:buNone/>
            </a:pPr>
            <a:endParaRPr>
              <a:solidFill>
                <a:schemeClr val="dk1"/>
              </a:solidFill>
              <a:latin typeface="Sora"/>
              <a:ea typeface="Sora"/>
              <a:cs typeface="Sora"/>
              <a:sym typeface="Sora"/>
            </a:endParaRPr>
          </a:p>
          <a:p>
            <a:pPr marL="0" lvl="0" indent="0" algn="l" rtl="0">
              <a:lnSpc>
                <a:spcPct val="115000"/>
              </a:lnSpc>
              <a:spcBef>
                <a:spcPts val="0"/>
              </a:spcBef>
              <a:spcAft>
                <a:spcPts val="0"/>
              </a:spcAft>
              <a:buNone/>
            </a:pPr>
            <a:endParaRPr>
              <a:solidFill>
                <a:schemeClr val="dk1"/>
              </a:solidFill>
              <a:latin typeface="Sora"/>
              <a:ea typeface="Sora"/>
              <a:cs typeface="Sora"/>
              <a:sym typeface="Sora"/>
            </a:endParaRPr>
          </a:p>
          <a:p>
            <a:pPr marL="457200" lvl="0" indent="-298450" algn="l" rtl="0">
              <a:lnSpc>
                <a:spcPct val="115000"/>
              </a:lnSpc>
              <a:spcBef>
                <a:spcPts val="0"/>
              </a:spcBef>
              <a:spcAft>
                <a:spcPts val="0"/>
              </a:spcAft>
              <a:buClr>
                <a:schemeClr val="dk1"/>
              </a:buClr>
              <a:buSzPts val="1100"/>
              <a:buChar char="●"/>
            </a:pPr>
            <a:r>
              <a:rPr lang="en">
                <a:solidFill>
                  <a:schemeClr val="dk1"/>
                </a:solidFill>
                <a:latin typeface="Sora"/>
                <a:ea typeface="Sora"/>
                <a:cs typeface="Sora"/>
                <a:sym typeface="Sora"/>
              </a:rPr>
              <a:t>A successful campaign hinges on meticulous planning and a clear understanding of the desired outcome. To achieve this, it's crucial to embrace an expanded theory of winning that goes beyond conventional measures of success. This involves not only securing victories, but also influencing public opinion and policy shifts.</a:t>
            </a:r>
            <a:endParaRPr>
              <a:solidFill>
                <a:schemeClr val="dk1"/>
              </a:solidFill>
              <a:latin typeface="Sora"/>
              <a:ea typeface="Sora"/>
              <a:cs typeface="Sora"/>
              <a:sym typeface="Sora"/>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860f0cd458_0_10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860f0cd458_0_1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u="sng">
                <a:solidFill>
                  <a:schemeClr val="dk1"/>
                </a:solidFill>
                <a:latin typeface="Montserrat"/>
                <a:ea typeface="Montserrat"/>
                <a:cs typeface="Montserrat"/>
                <a:sym typeface="Montserrat"/>
              </a:rPr>
              <a:t>Sarah</a:t>
            </a:r>
            <a:endParaRPr sz="1200" b="1" u="sng">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Learning Point: </a:t>
            </a:r>
            <a:r>
              <a:rPr lang="en" sz="1200">
                <a:solidFill>
                  <a:schemeClr val="dk1"/>
                </a:solidFill>
                <a:latin typeface="Montserrat"/>
                <a:ea typeface="Montserrat"/>
                <a:cs typeface="Montserrat"/>
                <a:sym typeface="Montserrat"/>
              </a:rPr>
              <a:t>Coalitions allow us to have stronger and more effective campaigns</a:t>
            </a:r>
            <a:endParaRPr sz="12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Content: </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Building an inclusive, effective, winning coalition is hard work. </a:t>
            </a:r>
            <a:r>
              <a:rPr lang="en" sz="1200" b="1">
                <a:solidFill>
                  <a:schemeClr val="dk1"/>
                </a:solidFill>
                <a:latin typeface="Montserrat"/>
                <a:ea typeface="Montserrat"/>
                <a:cs typeface="Montserrat"/>
                <a:sym typeface="Montserrat"/>
              </a:rPr>
              <a:t>We need to prioritize relationships and trust building at each phase of your ballot measure lifecycle. </a:t>
            </a:r>
            <a:endParaRPr sz="1200" b="1">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It’s important to</a:t>
            </a:r>
            <a:r>
              <a:rPr lang="en" sz="1200" b="1">
                <a:solidFill>
                  <a:schemeClr val="dk1"/>
                </a:solidFill>
                <a:latin typeface="Montserrat"/>
                <a:ea typeface="Montserrat"/>
                <a:cs typeface="Montserrat"/>
                <a:sym typeface="Montserrat"/>
              </a:rPr>
              <a:t> get the right people engaged early</a:t>
            </a:r>
            <a:r>
              <a:rPr lang="en" sz="1200">
                <a:solidFill>
                  <a:schemeClr val="dk1"/>
                </a:solidFill>
                <a:latin typeface="Montserrat"/>
                <a:ea typeface="Montserrat"/>
                <a:cs typeface="Montserrat"/>
                <a:sym typeface="Montserrat"/>
              </a:rPr>
              <a:t>. And when we say early, we mean when you first start exploring a potential measure and looking to develop the policy. Organizations are much more likely to be invested if they have helped craft and develop what moves forward. Inviting prospective partners to the table early on allows them to be all-in with you sooner rather than later and also </a:t>
            </a:r>
            <a:r>
              <a:rPr lang="en" sz="1200" b="1">
                <a:solidFill>
                  <a:schemeClr val="dk1"/>
                </a:solidFill>
                <a:latin typeface="Montserrat"/>
                <a:ea typeface="Montserrat"/>
                <a:cs typeface="Montserrat"/>
                <a:sym typeface="Montserrat"/>
              </a:rPr>
              <a:t>democratizes knowledge and decision-making, which can prevent misunderstandings and tension later. </a:t>
            </a:r>
            <a:endParaRPr sz="1200" b="1">
              <a:solidFill>
                <a:schemeClr val="dk1"/>
              </a:solidFill>
              <a:latin typeface="Montserrat"/>
              <a:ea typeface="Montserrat"/>
              <a:cs typeface="Montserrat"/>
              <a:sym typeface="Montserrat"/>
            </a:endParaRPr>
          </a:p>
          <a:p>
            <a:pPr marL="137160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a:t>
            </a: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A coalition-led effort provides a place to have multiple perspectives represented and to refine your idea</a:t>
            </a:r>
            <a:r>
              <a:rPr lang="en" sz="1200">
                <a:solidFill>
                  <a:schemeClr val="dk1"/>
                </a:solidFill>
                <a:latin typeface="Montserrat"/>
                <a:ea typeface="Montserrat"/>
                <a:cs typeface="Montserrat"/>
                <a:sym typeface="Montserrat"/>
              </a:rPr>
              <a:t>. If there are going to be disagreements or competing priorities, it is helpful to have the opportunity and the space to include those ideas or hear those competing perspectives before you have the language set and are on the ballot. It is also helpful to have the opportunity to address these behind closed doors rather than having these cracks in the coalition play out on the front page of your local paper. A strong coalition that represents multiple perspectives has the ability to be more than the sum of its parts.</a:t>
            </a:r>
            <a:endParaRPr sz="1200">
              <a:solidFill>
                <a:schemeClr val="dk1"/>
              </a:solidFill>
              <a:latin typeface="Montserrat"/>
              <a:ea typeface="Montserrat"/>
              <a:cs typeface="Montserrat"/>
              <a:sym typeface="Montserrat"/>
            </a:endParaRPr>
          </a:p>
          <a:p>
            <a:pPr marL="137160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rgbClr val="31394D"/>
                </a:solidFill>
                <a:latin typeface="Montserrat"/>
                <a:ea typeface="Montserrat"/>
                <a:cs typeface="Montserrat"/>
                <a:sym typeface="Montserrat"/>
              </a:rPr>
              <a:t>Organizations do have their own interests, and understanding their interests is key. </a:t>
            </a:r>
            <a:r>
              <a:rPr lang="en" sz="1200">
                <a:solidFill>
                  <a:schemeClr val="dk1"/>
                </a:solidFill>
                <a:latin typeface="Montserrat"/>
                <a:ea typeface="Montserrat"/>
                <a:cs typeface="Montserrat"/>
                <a:sym typeface="Montserrat"/>
              </a:rPr>
              <a:t>Be aware of differing priorities and understand motivations as to why people are at the table. </a:t>
            </a:r>
            <a:endParaRPr sz="12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i="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highlight>
                  <a:srgbClr val="FFFF00"/>
                </a:highlight>
                <a:latin typeface="Montserrat"/>
                <a:ea typeface="Montserrat"/>
                <a:cs typeface="Montserrat"/>
                <a:sym typeface="Montserrat"/>
              </a:rPr>
              <a:t>Trainer give an example of how they have done this or ask for an example from participants. </a:t>
            </a:r>
            <a:endParaRPr sz="1200" i="1">
              <a:solidFill>
                <a:schemeClr val="dk1"/>
              </a:solidFill>
              <a:highlight>
                <a:srgbClr val="FFFF00"/>
              </a:highlight>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i="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i="1">
                <a:solidFill>
                  <a:schemeClr val="dk1"/>
                </a:solidFill>
                <a:latin typeface="Montserrat"/>
                <a:ea typeface="Montserrat"/>
                <a:cs typeface="Montserrat"/>
                <a:sym typeface="Montserrat"/>
              </a:rPr>
              <a:t>BISC example: </a:t>
            </a:r>
            <a:r>
              <a:rPr lang="en" sz="1200">
                <a:solidFill>
                  <a:schemeClr val="dk1"/>
                </a:solidFill>
                <a:latin typeface="Montserrat"/>
                <a:ea typeface="Montserrat"/>
                <a:cs typeface="Montserrat"/>
                <a:sym typeface="Montserrat"/>
              </a:rPr>
              <a:t>One way to do this in practice is to invite your partners, particularly those who are directly impacted, to participate in the design process for your exploratory research. Each organization will bring their own perspective to how the questions should be framed so you are getting the data you need to make informed decisions from the communities you need to engage. </a:t>
            </a:r>
            <a:r>
              <a:rPr lang="en" sz="1200">
                <a:solidFill>
                  <a:srgbClr val="3C4043"/>
                </a:solidFill>
                <a:latin typeface="Montserrat"/>
                <a:ea typeface="Montserrat"/>
                <a:cs typeface="Montserrat"/>
                <a:sym typeface="Montserrat"/>
              </a:rPr>
              <a:t>It is one of the best ways to co-create and build relationships and communication, doesn’t require a financial commitment to engage, and facilitates long-term buy in since everyone was part of the journey from the onset</a:t>
            </a:r>
            <a:endParaRPr sz="1200">
              <a:solidFill>
                <a:schemeClr val="dk1"/>
              </a:solidFill>
              <a:latin typeface="Montserrat"/>
              <a:ea typeface="Montserrat"/>
              <a:cs typeface="Montserrat"/>
              <a:sym typeface="Montserrat"/>
            </a:endParaRPr>
          </a:p>
          <a:p>
            <a:pPr marL="137160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Be conscious of implicit bias and dominant culture in building your coalitions</a:t>
            </a: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Ballot measure campaigns often fall into the default status quo in setting up their teams.  Look beyond the dominant culture establishment ways of doing things to ensure that your coalition includes traditionally marginalized or disenfranchised communities and that your leadership includes members of the most impacted communities.  Well give you some examples of this in a few minutes.</a:t>
            </a:r>
            <a:endParaRPr sz="1200">
              <a:solidFill>
                <a:schemeClr val="dk1"/>
              </a:solidFill>
              <a:latin typeface="Montserrat"/>
              <a:ea typeface="Montserrat"/>
              <a:cs typeface="Montserrat"/>
              <a:sym typeface="Montserrat"/>
            </a:endParaRPr>
          </a:p>
          <a:p>
            <a:pPr marL="1371600" lvl="0" indent="-22860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Last but not least: Trust takes time!</a:t>
            </a: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It’s important to develop a culture of respect and safety. Creating culture amongst a group takes intention, time, and ownership of mistakes when they happen. </a:t>
            </a:r>
            <a:endParaRPr sz="12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It can be helpful when a coalition has been working together for years on an issue and building trust - via state tables, or advocacy on otherissues, or as we have all learned the past few years, resisting together, rather than being formed specifically to support a particular initiative - for the first time.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860f0cd458_0_1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2860f0cd458_0_1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u="sng">
                <a:solidFill>
                  <a:schemeClr val="dk1"/>
                </a:solidFill>
                <a:latin typeface="Montserrat"/>
                <a:ea typeface="Montserrat"/>
                <a:cs typeface="Montserrat"/>
                <a:sym typeface="Montserrat"/>
              </a:rPr>
              <a:t>Julie</a:t>
            </a:r>
            <a:endParaRPr sz="1200" b="1" u="sng">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Learning Point: </a:t>
            </a:r>
            <a:r>
              <a:rPr lang="en" sz="1200">
                <a:solidFill>
                  <a:schemeClr val="dk1"/>
                </a:solidFill>
                <a:latin typeface="Montserrat"/>
                <a:ea typeface="Montserrat"/>
                <a:cs typeface="Montserrat"/>
                <a:sym typeface="Montserrat"/>
              </a:rPr>
              <a:t>We need to be intentional about who we engage in our coalitions</a:t>
            </a:r>
            <a:endParaRPr sz="12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Montserrat"/>
                <a:ea typeface="Montserrat"/>
                <a:cs typeface="Montserrat"/>
                <a:sym typeface="Montserrat"/>
              </a:rPr>
              <a:t>Content: </a:t>
            </a: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How do we identify the right people to engage in a ballot measure coalition? </a:t>
            </a:r>
            <a:endParaRPr sz="12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You want to reflect on the following groups and individuals who might need to be involved: </a:t>
            </a:r>
            <a:r>
              <a:rPr lang="en" sz="1200">
                <a:solidFill>
                  <a:schemeClr val="dk1"/>
                </a:solidFill>
                <a:highlight>
                  <a:srgbClr val="FF9900"/>
                </a:highlight>
                <a:latin typeface="Montserrat"/>
                <a:ea typeface="Montserrat"/>
                <a:cs typeface="Montserrat"/>
                <a:sym typeface="Montserrat"/>
              </a:rPr>
              <a:t>[click]</a:t>
            </a:r>
            <a:endParaRPr sz="1200">
              <a:solidFill>
                <a:schemeClr val="dk1"/>
              </a:solidFill>
              <a:highlight>
                <a:srgbClr val="FF9900"/>
              </a:highlight>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Organizations and leaders who have a history of leading work on this issue </a:t>
            </a:r>
            <a:r>
              <a:rPr lang="en" sz="1200">
                <a:solidFill>
                  <a:schemeClr val="dk1"/>
                </a:solidFill>
                <a:highlight>
                  <a:srgbClr val="FF9900"/>
                </a:highlight>
                <a:latin typeface="Montserrat"/>
                <a:ea typeface="Montserrat"/>
                <a:cs typeface="Montserrat"/>
                <a:sym typeface="Montserrat"/>
              </a:rPr>
              <a:t>[click]</a:t>
            </a:r>
            <a:endParaRPr sz="120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Organizations and leaders who are directly impacted by this issue </a:t>
            </a:r>
            <a:r>
              <a:rPr lang="en" sz="1200">
                <a:solidFill>
                  <a:schemeClr val="dk1"/>
                </a:solidFill>
                <a:highlight>
                  <a:srgbClr val="FF9900"/>
                </a:highlight>
                <a:latin typeface="Montserrat"/>
                <a:ea typeface="Montserrat"/>
                <a:cs typeface="Montserrat"/>
                <a:sym typeface="Montserrat"/>
              </a:rPr>
              <a:t>[click]</a:t>
            </a:r>
            <a:endParaRPr sz="120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Organizations and leaders who have deep relationships in the communities you need to vote in favor of your ballot measure </a:t>
            </a:r>
            <a:r>
              <a:rPr lang="en" sz="1200">
                <a:solidFill>
                  <a:schemeClr val="dk1"/>
                </a:solidFill>
                <a:highlight>
                  <a:srgbClr val="FF9900"/>
                </a:highlight>
                <a:latin typeface="Montserrat"/>
                <a:ea typeface="Montserrat"/>
                <a:cs typeface="Montserrat"/>
                <a:sym typeface="Montserrat"/>
              </a:rPr>
              <a:t>[click]</a:t>
            </a:r>
            <a:endParaRPr sz="120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Organizations and leaders who might be with us and have deep relationships in the communities you need to stay neutral on your ballot measure  </a:t>
            </a:r>
            <a:r>
              <a:rPr lang="en" sz="1200">
                <a:solidFill>
                  <a:schemeClr val="dk1"/>
                </a:solidFill>
                <a:highlight>
                  <a:srgbClr val="FF9900"/>
                </a:highlight>
                <a:latin typeface="Montserrat"/>
                <a:ea typeface="Montserrat"/>
                <a:cs typeface="Montserrat"/>
                <a:sym typeface="Montserrat"/>
              </a:rPr>
              <a:t>[click]</a:t>
            </a:r>
            <a:endParaRPr sz="120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Organizations and leaders with power in the progressive space who will work against your ballot measure</a:t>
            </a:r>
            <a:endParaRPr sz="1200">
              <a:solidFill>
                <a:schemeClr val="dk1"/>
              </a:solidFill>
              <a:latin typeface="Montserrat"/>
              <a:ea typeface="Montserrat"/>
              <a:cs typeface="Montserrat"/>
              <a:sym typeface="Montserrat"/>
            </a:endParaRPr>
          </a:p>
          <a:p>
            <a:pPr marL="0" lvl="0" indent="0" algn="l" rtl="0">
              <a:lnSpc>
                <a:spcPct val="115000"/>
              </a:lnSpc>
              <a:spcBef>
                <a:spcPts val="80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BISC also recommends conducting a Coalition Power Analysis and Capacity Assessment. </a:t>
            </a:r>
            <a:r>
              <a:rPr lang="en" sz="1200" b="1">
                <a:solidFill>
                  <a:schemeClr val="dk1"/>
                </a:solidFill>
                <a:latin typeface="Montserrat"/>
                <a:ea typeface="Montserrat"/>
                <a:cs typeface="Montserrat"/>
                <a:sym typeface="Montserrat"/>
              </a:rPr>
              <a:t>A Coalition Power Analysis and Capacity Assessment is a distinct process fundamental to an effective campaign</a:t>
            </a:r>
            <a:r>
              <a:rPr lang="en" sz="1200">
                <a:solidFill>
                  <a:schemeClr val="dk1"/>
                </a:solidFill>
                <a:latin typeface="Montserrat"/>
                <a:ea typeface="Montserrat"/>
                <a:cs typeface="Montserrat"/>
                <a:sym typeface="Montserrat"/>
              </a:rPr>
              <a:t>. It is a systematic way of looking at who is with you, who is against you, and how important their support or opposition is to the campaign. </a:t>
            </a:r>
            <a:r>
              <a:rPr lang="en" sz="1200" b="1">
                <a:solidFill>
                  <a:schemeClr val="dk1"/>
                </a:solidFill>
                <a:latin typeface="Montserrat"/>
                <a:ea typeface="Montserrat"/>
                <a:cs typeface="Montserrat"/>
                <a:sym typeface="Montserrat"/>
              </a:rPr>
              <a:t>This is a key step to building an effective coalition. </a:t>
            </a:r>
            <a:endParaRPr sz="1200" b="1">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2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We’re going to do one of these assessments together in our workshop today. </a:t>
            </a:r>
            <a:endParaRPr sz="1200" b="1">
              <a:solidFill>
                <a:schemeClr val="dk1"/>
              </a:solidFill>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60f0cd458_0_18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2860f0cd458_0_18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83d35ed9d8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83d35ed9d8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5cbef4fd1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5cbef4fd1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Sora"/>
                <a:ea typeface="Sora"/>
                <a:cs typeface="Sora"/>
                <a:sym typeface="Sora"/>
              </a:rPr>
              <a:t>ADDISU </a:t>
            </a:r>
            <a:endParaRPr>
              <a:solidFill>
                <a:schemeClr val="dk1"/>
              </a:solidFill>
              <a:latin typeface="Sora"/>
              <a:ea typeface="Sora"/>
              <a:cs typeface="Sora"/>
              <a:sym typeface="Sora"/>
            </a:endParaRPr>
          </a:p>
          <a:p>
            <a:pPr marL="0" lvl="0" indent="0" algn="l" rtl="0">
              <a:lnSpc>
                <a:spcPct val="115000"/>
              </a:lnSpc>
              <a:spcBef>
                <a:spcPts val="0"/>
              </a:spcBef>
              <a:spcAft>
                <a:spcPts val="0"/>
              </a:spcAft>
              <a:buNone/>
            </a:pPr>
            <a:endParaRPr>
              <a:solidFill>
                <a:schemeClr val="dk1"/>
              </a:solidFill>
              <a:latin typeface="Sora"/>
              <a:ea typeface="Sora"/>
              <a:cs typeface="Sora"/>
              <a:sym typeface="Sora"/>
            </a:endParaRPr>
          </a:p>
          <a:p>
            <a:pPr marL="914400" lvl="1" indent="-298450" algn="l" rtl="0">
              <a:lnSpc>
                <a:spcPct val="115000"/>
              </a:lnSpc>
              <a:spcBef>
                <a:spcPts val="0"/>
              </a:spcBef>
              <a:spcAft>
                <a:spcPts val="0"/>
              </a:spcAft>
              <a:buClr>
                <a:schemeClr val="dk1"/>
              </a:buClr>
              <a:buSzPts val="1100"/>
              <a:buChar char="○"/>
            </a:pPr>
            <a:r>
              <a:rPr lang="en">
                <a:solidFill>
                  <a:schemeClr val="dk1"/>
                </a:solidFill>
                <a:latin typeface="Sora"/>
                <a:ea typeface="Sora"/>
                <a:cs typeface="Sora"/>
                <a:sym typeface="Sora"/>
              </a:rPr>
              <a:t>Campaigns come in various forms, each with distinct goals and tactics. Electoral campaigns aim to secure political positions, while candidate campaigns focus on supporting specific individuals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sz="800">
                <a:latin typeface="Pathway Extreme"/>
                <a:ea typeface="Pathway Extreme"/>
                <a:cs typeface="Pathway Extreme"/>
                <a:sym typeface="Pathway Extreme"/>
              </a:defRPr>
            </a:lvl1pPr>
            <a:lvl2pPr lvl="1">
              <a:buNone/>
              <a:defRPr sz="800">
                <a:latin typeface="Pathway Extreme"/>
                <a:ea typeface="Pathway Extreme"/>
                <a:cs typeface="Pathway Extreme"/>
                <a:sym typeface="Pathway Extreme"/>
              </a:defRPr>
            </a:lvl2pPr>
            <a:lvl3pPr lvl="2">
              <a:buNone/>
              <a:defRPr sz="800">
                <a:latin typeface="Pathway Extreme"/>
                <a:ea typeface="Pathway Extreme"/>
                <a:cs typeface="Pathway Extreme"/>
                <a:sym typeface="Pathway Extreme"/>
              </a:defRPr>
            </a:lvl3pPr>
            <a:lvl4pPr lvl="3">
              <a:buNone/>
              <a:defRPr sz="800">
                <a:latin typeface="Pathway Extreme"/>
                <a:ea typeface="Pathway Extreme"/>
                <a:cs typeface="Pathway Extreme"/>
                <a:sym typeface="Pathway Extreme"/>
              </a:defRPr>
            </a:lvl4pPr>
            <a:lvl5pPr lvl="4">
              <a:buNone/>
              <a:defRPr sz="800">
                <a:latin typeface="Pathway Extreme"/>
                <a:ea typeface="Pathway Extreme"/>
                <a:cs typeface="Pathway Extreme"/>
                <a:sym typeface="Pathway Extreme"/>
              </a:defRPr>
            </a:lvl5pPr>
            <a:lvl6pPr lvl="5">
              <a:buNone/>
              <a:defRPr sz="800">
                <a:latin typeface="Pathway Extreme"/>
                <a:ea typeface="Pathway Extreme"/>
                <a:cs typeface="Pathway Extreme"/>
                <a:sym typeface="Pathway Extreme"/>
              </a:defRPr>
            </a:lvl6pPr>
            <a:lvl7pPr lvl="6">
              <a:buNone/>
              <a:defRPr sz="800">
                <a:latin typeface="Pathway Extreme"/>
                <a:ea typeface="Pathway Extreme"/>
                <a:cs typeface="Pathway Extreme"/>
                <a:sym typeface="Pathway Extreme"/>
              </a:defRPr>
            </a:lvl7pPr>
            <a:lvl8pPr lvl="7">
              <a:buNone/>
              <a:defRPr sz="800">
                <a:latin typeface="Pathway Extreme"/>
                <a:ea typeface="Pathway Extreme"/>
                <a:cs typeface="Pathway Extreme"/>
                <a:sym typeface="Pathway Extreme"/>
              </a:defRPr>
            </a:lvl8pPr>
            <a:lvl9pPr lvl="8">
              <a:buNone/>
              <a:defRPr sz="800">
                <a:latin typeface="Pathway Extreme"/>
                <a:ea typeface="Pathway Extreme"/>
                <a:cs typeface="Pathway Extreme"/>
                <a:sym typeface="Pathway Extreme"/>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p:nvPr/>
        </p:nvSpPr>
        <p:spPr>
          <a:xfrm>
            <a:off x="-50023" y="-116800"/>
            <a:ext cx="189600" cy="5326200"/>
          </a:xfrm>
          <a:prstGeom prst="rect">
            <a:avLst/>
          </a:prstGeom>
          <a:solidFill>
            <a:srgbClr val="858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66188">
            <a:off x="74571" y="-91422"/>
            <a:ext cx="139618" cy="5326365"/>
          </a:xfrm>
          <a:prstGeom prst="rect">
            <a:avLst/>
          </a:prstGeom>
          <a:solidFill>
            <a:srgbClr val="41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4100FF"/>
              </a:buClr>
              <a:buSzPts val="12000"/>
              <a:buNone/>
              <a:defRPr sz="12000">
                <a:solidFill>
                  <a:srgbClr val="4100FF"/>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1"/>
          <p:cNvSpPr/>
          <p:nvPr/>
        </p:nvSpPr>
        <p:spPr>
          <a:xfrm>
            <a:off x="-50023" y="-116800"/>
            <a:ext cx="189600" cy="5326200"/>
          </a:xfrm>
          <a:prstGeom prst="rect">
            <a:avLst/>
          </a:prstGeom>
          <a:solidFill>
            <a:srgbClr val="858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rot="-266188">
            <a:off x="74571" y="-91422"/>
            <a:ext cx="139618" cy="5326365"/>
          </a:xfrm>
          <a:prstGeom prst="rect">
            <a:avLst/>
          </a:prstGeom>
          <a:solidFill>
            <a:srgbClr val="41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sz="600">
                <a:solidFill>
                  <a:srgbClr val="091425"/>
                </a:solidFill>
                <a:latin typeface="Didact Gothic"/>
                <a:ea typeface="Didact Gothic"/>
                <a:cs typeface="Didact Gothic"/>
                <a:sym typeface="Didact Gothic"/>
              </a:defRPr>
            </a:lvl1pPr>
            <a:lvl2pPr lvl="1">
              <a:buNone/>
              <a:defRPr sz="600">
                <a:solidFill>
                  <a:srgbClr val="091425"/>
                </a:solidFill>
                <a:latin typeface="Didact Gothic"/>
                <a:ea typeface="Didact Gothic"/>
                <a:cs typeface="Didact Gothic"/>
                <a:sym typeface="Didact Gothic"/>
              </a:defRPr>
            </a:lvl2pPr>
            <a:lvl3pPr lvl="2">
              <a:buNone/>
              <a:defRPr sz="600">
                <a:solidFill>
                  <a:srgbClr val="091425"/>
                </a:solidFill>
                <a:latin typeface="Didact Gothic"/>
                <a:ea typeface="Didact Gothic"/>
                <a:cs typeface="Didact Gothic"/>
                <a:sym typeface="Didact Gothic"/>
              </a:defRPr>
            </a:lvl3pPr>
            <a:lvl4pPr lvl="3">
              <a:buNone/>
              <a:defRPr sz="600">
                <a:solidFill>
                  <a:srgbClr val="091425"/>
                </a:solidFill>
                <a:latin typeface="Didact Gothic"/>
                <a:ea typeface="Didact Gothic"/>
                <a:cs typeface="Didact Gothic"/>
                <a:sym typeface="Didact Gothic"/>
              </a:defRPr>
            </a:lvl4pPr>
            <a:lvl5pPr lvl="4">
              <a:buNone/>
              <a:defRPr sz="600">
                <a:solidFill>
                  <a:srgbClr val="091425"/>
                </a:solidFill>
                <a:latin typeface="Didact Gothic"/>
                <a:ea typeface="Didact Gothic"/>
                <a:cs typeface="Didact Gothic"/>
                <a:sym typeface="Didact Gothic"/>
              </a:defRPr>
            </a:lvl5pPr>
            <a:lvl6pPr lvl="5">
              <a:buNone/>
              <a:defRPr sz="600">
                <a:solidFill>
                  <a:srgbClr val="091425"/>
                </a:solidFill>
                <a:latin typeface="Didact Gothic"/>
                <a:ea typeface="Didact Gothic"/>
                <a:cs typeface="Didact Gothic"/>
                <a:sym typeface="Didact Gothic"/>
              </a:defRPr>
            </a:lvl6pPr>
            <a:lvl7pPr lvl="6">
              <a:buNone/>
              <a:defRPr sz="600">
                <a:solidFill>
                  <a:srgbClr val="091425"/>
                </a:solidFill>
                <a:latin typeface="Didact Gothic"/>
                <a:ea typeface="Didact Gothic"/>
                <a:cs typeface="Didact Gothic"/>
                <a:sym typeface="Didact Gothic"/>
              </a:defRPr>
            </a:lvl7pPr>
            <a:lvl8pPr lvl="7">
              <a:buNone/>
              <a:defRPr sz="600">
                <a:solidFill>
                  <a:srgbClr val="091425"/>
                </a:solidFill>
                <a:latin typeface="Didact Gothic"/>
                <a:ea typeface="Didact Gothic"/>
                <a:cs typeface="Didact Gothic"/>
                <a:sym typeface="Didact Gothic"/>
              </a:defRPr>
            </a:lvl8pPr>
            <a:lvl9pPr lvl="8">
              <a:buNone/>
              <a:defRPr sz="600">
                <a:solidFill>
                  <a:srgbClr val="091425"/>
                </a:solidFill>
                <a:latin typeface="Didact Gothic"/>
                <a:ea typeface="Didact Gothic"/>
                <a:cs typeface="Didact Gothic"/>
                <a:sym typeface="Didact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58"/>
        <p:cNvGrpSpPr/>
        <p:nvPr/>
      </p:nvGrpSpPr>
      <p:grpSpPr>
        <a:xfrm>
          <a:off x="0" y="0"/>
          <a:ext cx="0" cy="0"/>
          <a:chOff x="0" y="0"/>
          <a:chExt cx="0" cy="0"/>
        </a:xfrm>
      </p:grpSpPr>
      <p:sp>
        <p:nvSpPr>
          <p:cNvPr id="59" name="Google Shape;59;p13"/>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rtl="0">
              <a:buNone/>
              <a:defRPr sz="600">
                <a:solidFill>
                  <a:srgbClr val="091425"/>
                </a:solidFill>
                <a:latin typeface="Didact Gothic"/>
                <a:ea typeface="Didact Gothic"/>
                <a:cs typeface="Didact Gothic"/>
                <a:sym typeface="Didact Gothic"/>
              </a:defRPr>
            </a:lvl1pPr>
            <a:lvl2pPr lvl="1" rtl="0">
              <a:buNone/>
              <a:defRPr sz="600">
                <a:solidFill>
                  <a:srgbClr val="091425"/>
                </a:solidFill>
                <a:latin typeface="Didact Gothic"/>
                <a:ea typeface="Didact Gothic"/>
                <a:cs typeface="Didact Gothic"/>
                <a:sym typeface="Didact Gothic"/>
              </a:defRPr>
            </a:lvl2pPr>
            <a:lvl3pPr lvl="2" rtl="0">
              <a:buNone/>
              <a:defRPr sz="600">
                <a:solidFill>
                  <a:srgbClr val="091425"/>
                </a:solidFill>
                <a:latin typeface="Didact Gothic"/>
                <a:ea typeface="Didact Gothic"/>
                <a:cs typeface="Didact Gothic"/>
                <a:sym typeface="Didact Gothic"/>
              </a:defRPr>
            </a:lvl3pPr>
            <a:lvl4pPr lvl="3" rtl="0">
              <a:buNone/>
              <a:defRPr sz="600">
                <a:solidFill>
                  <a:srgbClr val="091425"/>
                </a:solidFill>
                <a:latin typeface="Didact Gothic"/>
                <a:ea typeface="Didact Gothic"/>
                <a:cs typeface="Didact Gothic"/>
                <a:sym typeface="Didact Gothic"/>
              </a:defRPr>
            </a:lvl4pPr>
            <a:lvl5pPr lvl="4" rtl="0">
              <a:buNone/>
              <a:defRPr sz="600">
                <a:solidFill>
                  <a:srgbClr val="091425"/>
                </a:solidFill>
                <a:latin typeface="Didact Gothic"/>
                <a:ea typeface="Didact Gothic"/>
                <a:cs typeface="Didact Gothic"/>
                <a:sym typeface="Didact Gothic"/>
              </a:defRPr>
            </a:lvl5pPr>
            <a:lvl6pPr lvl="5" rtl="0">
              <a:buNone/>
              <a:defRPr sz="600">
                <a:solidFill>
                  <a:srgbClr val="091425"/>
                </a:solidFill>
                <a:latin typeface="Didact Gothic"/>
                <a:ea typeface="Didact Gothic"/>
                <a:cs typeface="Didact Gothic"/>
                <a:sym typeface="Didact Gothic"/>
              </a:defRPr>
            </a:lvl6pPr>
            <a:lvl7pPr lvl="6" rtl="0">
              <a:buNone/>
              <a:defRPr sz="600">
                <a:solidFill>
                  <a:srgbClr val="091425"/>
                </a:solidFill>
                <a:latin typeface="Didact Gothic"/>
                <a:ea typeface="Didact Gothic"/>
                <a:cs typeface="Didact Gothic"/>
                <a:sym typeface="Didact Gothic"/>
              </a:defRPr>
            </a:lvl7pPr>
            <a:lvl8pPr lvl="7" rtl="0">
              <a:buNone/>
              <a:defRPr sz="600">
                <a:solidFill>
                  <a:srgbClr val="091425"/>
                </a:solidFill>
                <a:latin typeface="Didact Gothic"/>
                <a:ea typeface="Didact Gothic"/>
                <a:cs typeface="Didact Gothic"/>
                <a:sym typeface="Didact Gothic"/>
              </a:defRPr>
            </a:lvl8pPr>
            <a:lvl9pPr lvl="8" rtl="0">
              <a:buNone/>
              <a:defRPr sz="600">
                <a:solidFill>
                  <a:srgbClr val="091425"/>
                </a:solidFill>
                <a:latin typeface="Didact Gothic"/>
                <a:ea typeface="Didact Gothic"/>
                <a:cs typeface="Didact Gothic"/>
                <a:sym typeface="Didact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F Header Version">
  <p:cSld name="TITLE_1">
    <p:bg>
      <p:bgPr>
        <a:solidFill>
          <a:srgbClr val="EDF2FA"/>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4"/>
          <p:cNvSpPr/>
          <p:nvPr/>
        </p:nvSpPr>
        <p:spPr>
          <a:xfrm>
            <a:off x="-152400" y="1005500"/>
            <a:ext cx="9537600" cy="108300"/>
          </a:xfrm>
          <a:prstGeom prst="rect">
            <a:avLst/>
          </a:prstGeom>
          <a:solidFill>
            <a:srgbClr val="F2B8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63" name="Google Shape;63;p14" descr="children-silhouette.png"/>
          <p:cNvPicPr preferRelativeResize="0"/>
          <p:nvPr/>
        </p:nvPicPr>
        <p:blipFill rotWithShape="1">
          <a:blip r:embed="rId2">
            <a:alphaModFix/>
          </a:blip>
          <a:srcRect/>
          <a:stretch/>
        </p:blipFill>
        <p:spPr>
          <a:xfrm>
            <a:off x="7319949" y="392435"/>
            <a:ext cx="976313" cy="6318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0">
  <p:cSld name="TITLE_10">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6" name="Google Shape;66;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70" name="Google Shape;70;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72"/>
        <p:cNvGrpSpPr/>
        <p:nvPr/>
      </p:nvGrpSpPr>
      <p:grpSpPr>
        <a:xfrm>
          <a:off x="0" y="0"/>
          <a:ext cx="0" cy="0"/>
          <a:chOff x="0" y="0"/>
          <a:chExt cx="0" cy="0"/>
        </a:xfrm>
      </p:grpSpPr>
      <p:sp>
        <p:nvSpPr>
          <p:cNvPr id="73" name="Google Shape;73;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74" name="Google Shape;74;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5" name="Google Shape;7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2">
  <p:cSld name="TITLE_AND_BODY_3">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8" name="Google Shape;78;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9" name="Google Shape;7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3">
  <p:cSld name="TITLE_AND_BODY_4">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2" name="Google Shape;82;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3" name="Google Shape;8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4100FF"/>
              </a:buClr>
              <a:buSzPts val="3600"/>
              <a:buNone/>
              <a:defRPr sz="3600">
                <a:solidFill>
                  <a:srgbClr val="4100F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1" name="Google Shape;91;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2" name="Google Shape;92;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3" name="Google Shape;93;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5">
  <p:cSld name="TITLE_5">
    <p:spTree>
      <p:nvGrpSpPr>
        <p:cNvPr id="1" name="Shape 94"/>
        <p:cNvGrpSpPr/>
        <p:nvPr/>
      </p:nvGrpSpPr>
      <p:grpSpPr>
        <a:xfrm>
          <a:off x="0" y="0"/>
          <a:ext cx="0" cy="0"/>
          <a:chOff x="0" y="0"/>
          <a:chExt cx="0" cy="0"/>
        </a:xfrm>
      </p:grpSpPr>
      <p:sp>
        <p:nvSpPr>
          <p:cNvPr id="95" name="Google Shape;95;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6" name="Google Shape;96;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blue">
  <p:cSld name="TITLE_AND_BODY_1">
    <p:spTree>
      <p:nvGrpSpPr>
        <p:cNvPr id="1" name="Shape 98"/>
        <p:cNvGrpSpPr/>
        <p:nvPr/>
      </p:nvGrpSpPr>
      <p:grpSpPr>
        <a:xfrm>
          <a:off x="0" y="0"/>
          <a:ext cx="0" cy="0"/>
          <a:chOff x="0" y="0"/>
          <a:chExt cx="0" cy="0"/>
        </a:xfrm>
      </p:grpSpPr>
      <p:sp>
        <p:nvSpPr>
          <p:cNvPr id="99" name="Google Shape;99;p23"/>
          <p:cNvSpPr/>
          <p:nvPr/>
        </p:nvSpPr>
        <p:spPr>
          <a:xfrm>
            <a:off x="0" y="0"/>
            <a:ext cx="4314000" cy="4860300"/>
          </a:xfrm>
          <a:prstGeom prst="rect">
            <a:avLst/>
          </a:prstGeom>
          <a:solidFill>
            <a:srgbClr val="93959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3"/>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01" name="Google Shape;101;p23"/>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1C75BC"/>
          </a:solidFill>
          <a:ln>
            <a:noFill/>
          </a:ln>
        </p:spPr>
      </p:sp>
      <p:sp>
        <p:nvSpPr>
          <p:cNvPr id="102" name="Google Shape;102;p23"/>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2800"/>
              <a:buNone/>
              <a:defRPr>
                <a:solidFill>
                  <a:schemeClr val="lt1"/>
                </a:solidFill>
              </a:defRPr>
            </a:lvl2pPr>
            <a:lvl3pPr lvl="2" algn="l" rtl="0">
              <a:lnSpc>
                <a:spcPct val="100000"/>
              </a:lnSpc>
              <a:spcBef>
                <a:spcPts val="0"/>
              </a:spcBef>
              <a:spcAft>
                <a:spcPts val="0"/>
              </a:spcAft>
              <a:buClr>
                <a:schemeClr val="lt1"/>
              </a:buClr>
              <a:buSzPts val="2800"/>
              <a:buNone/>
              <a:defRPr>
                <a:solidFill>
                  <a:schemeClr val="lt1"/>
                </a:solidFill>
              </a:defRPr>
            </a:lvl3pPr>
            <a:lvl4pPr lvl="3" algn="l" rtl="0">
              <a:lnSpc>
                <a:spcPct val="100000"/>
              </a:lnSpc>
              <a:spcBef>
                <a:spcPts val="0"/>
              </a:spcBef>
              <a:spcAft>
                <a:spcPts val="0"/>
              </a:spcAft>
              <a:buClr>
                <a:schemeClr val="lt1"/>
              </a:buClr>
              <a:buSzPts val="2800"/>
              <a:buNone/>
              <a:defRPr>
                <a:solidFill>
                  <a:schemeClr val="lt1"/>
                </a:solidFill>
              </a:defRPr>
            </a:lvl4pPr>
            <a:lvl5pPr lvl="4" algn="l" rtl="0">
              <a:lnSpc>
                <a:spcPct val="100000"/>
              </a:lnSpc>
              <a:spcBef>
                <a:spcPts val="0"/>
              </a:spcBef>
              <a:spcAft>
                <a:spcPts val="0"/>
              </a:spcAft>
              <a:buClr>
                <a:schemeClr val="lt1"/>
              </a:buClr>
              <a:buSzPts val="2800"/>
              <a:buNone/>
              <a:defRPr>
                <a:solidFill>
                  <a:schemeClr val="lt1"/>
                </a:solidFill>
              </a:defRPr>
            </a:lvl5pPr>
            <a:lvl6pPr lvl="5" algn="l" rtl="0">
              <a:lnSpc>
                <a:spcPct val="100000"/>
              </a:lnSpc>
              <a:spcBef>
                <a:spcPts val="0"/>
              </a:spcBef>
              <a:spcAft>
                <a:spcPts val="0"/>
              </a:spcAft>
              <a:buClr>
                <a:schemeClr val="lt1"/>
              </a:buClr>
              <a:buSzPts val="2800"/>
              <a:buNone/>
              <a:defRPr>
                <a:solidFill>
                  <a:schemeClr val="lt1"/>
                </a:solidFill>
              </a:defRPr>
            </a:lvl6pPr>
            <a:lvl7pPr lvl="6" algn="l" rtl="0">
              <a:lnSpc>
                <a:spcPct val="100000"/>
              </a:lnSpc>
              <a:spcBef>
                <a:spcPts val="0"/>
              </a:spcBef>
              <a:spcAft>
                <a:spcPts val="0"/>
              </a:spcAft>
              <a:buClr>
                <a:schemeClr val="lt1"/>
              </a:buClr>
              <a:buSzPts val="2800"/>
              <a:buNone/>
              <a:defRPr>
                <a:solidFill>
                  <a:schemeClr val="lt1"/>
                </a:solidFill>
              </a:defRPr>
            </a:lvl7pPr>
            <a:lvl8pPr lvl="7" algn="l" rtl="0">
              <a:lnSpc>
                <a:spcPct val="100000"/>
              </a:lnSpc>
              <a:spcBef>
                <a:spcPts val="0"/>
              </a:spcBef>
              <a:spcAft>
                <a:spcPts val="0"/>
              </a:spcAft>
              <a:buClr>
                <a:schemeClr val="lt1"/>
              </a:buClr>
              <a:buSzPts val="2800"/>
              <a:buNone/>
              <a:defRPr>
                <a:solidFill>
                  <a:schemeClr val="lt1"/>
                </a:solidFill>
              </a:defRPr>
            </a:lvl8pPr>
            <a:lvl9pPr lvl="8" algn="l" rtl="0">
              <a:lnSpc>
                <a:spcPct val="100000"/>
              </a:lnSpc>
              <a:spcBef>
                <a:spcPts val="0"/>
              </a:spcBef>
              <a:spcAft>
                <a:spcPts val="0"/>
              </a:spcAft>
              <a:buClr>
                <a:schemeClr val="lt1"/>
              </a:buClr>
              <a:buSzPts val="2800"/>
              <a:buNone/>
              <a:defRPr>
                <a:solidFill>
                  <a:schemeClr val="lt1"/>
                </a:solidFill>
              </a:defRPr>
            </a:lvl9pPr>
          </a:lstStyle>
          <a:p>
            <a:endParaRPr/>
          </a:p>
        </p:txBody>
      </p:sp>
      <p:sp>
        <p:nvSpPr>
          <p:cNvPr id="103" name="Google Shape;103;p23"/>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04800" algn="l" rtl="0">
              <a:lnSpc>
                <a:spcPct val="115000"/>
              </a:lnSpc>
              <a:spcBef>
                <a:spcPts val="1600"/>
              </a:spcBef>
              <a:spcAft>
                <a:spcPts val="0"/>
              </a:spcAft>
              <a:buSzPts val="12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104" name="Google Shape;104;p23"/>
          <p:cNvSpPr txBox="1">
            <a:spLocks noGrp="1"/>
          </p:cNvSpPr>
          <p:nvPr>
            <p:ph type="sldNum" idx="12"/>
          </p:nvPr>
        </p:nvSpPr>
        <p:spPr>
          <a:xfrm>
            <a:off x="8472458" y="480332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6">
  <p:cSld name="TITLE_6">
    <p:spTree>
      <p:nvGrpSpPr>
        <p:cNvPr id="1" name="Shape 105"/>
        <p:cNvGrpSpPr/>
        <p:nvPr/>
      </p:nvGrpSpPr>
      <p:grpSpPr>
        <a:xfrm>
          <a:off x="0" y="0"/>
          <a:ext cx="0" cy="0"/>
          <a:chOff x="0" y="0"/>
          <a:chExt cx="0" cy="0"/>
        </a:xfrm>
      </p:grpSpPr>
      <p:sp>
        <p:nvSpPr>
          <p:cNvPr id="106" name="Google Shape;106;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7" name="Google Shape;107;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8" name="Google Shape;10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7">
  <p:cSld name="TITLE_7">
    <p:spTree>
      <p:nvGrpSpPr>
        <p:cNvPr id="1" name="Shape 109"/>
        <p:cNvGrpSpPr/>
        <p:nvPr/>
      </p:nvGrpSpPr>
      <p:grpSpPr>
        <a:xfrm>
          <a:off x="0" y="0"/>
          <a:ext cx="0" cy="0"/>
          <a:chOff x="0" y="0"/>
          <a:chExt cx="0" cy="0"/>
        </a:xfrm>
      </p:grpSpPr>
      <p:sp>
        <p:nvSpPr>
          <p:cNvPr id="110" name="Google Shape;110;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1" name="Google Shape;111;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8">
  <p:cSld name="TITLE_8">
    <p:spTree>
      <p:nvGrpSpPr>
        <p:cNvPr id="1" name="Shape 113"/>
        <p:cNvGrpSpPr/>
        <p:nvPr/>
      </p:nvGrpSpPr>
      <p:grpSpPr>
        <a:xfrm>
          <a:off x="0" y="0"/>
          <a:ext cx="0" cy="0"/>
          <a:chOff x="0" y="0"/>
          <a:chExt cx="0" cy="0"/>
        </a:xfrm>
      </p:grpSpPr>
      <p:sp>
        <p:nvSpPr>
          <p:cNvPr id="114" name="Google Shape;114;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5" name="Google Shape;115;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 name="Google Shape;11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17"/>
        <p:cNvGrpSpPr/>
        <p:nvPr/>
      </p:nvGrpSpPr>
      <p:grpSpPr>
        <a:xfrm>
          <a:off x="0" y="0"/>
          <a:ext cx="0" cy="0"/>
          <a:chOff x="0" y="0"/>
          <a:chExt cx="0" cy="0"/>
        </a:xfrm>
      </p:grpSpPr>
      <p:sp>
        <p:nvSpPr>
          <p:cNvPr id="118" name="Google Shape;118;p27"/>
          <p:cNvSpPr txBox="1">
            <a:spLocks noGrp="1"/>
          </p:cNvSpPr>
          <p:nvPr>
            <p:ph type="body" idx="1"/>
          </p:nvPr>
        </p:nvSpPr>
        <p:spPr>
          <a:xfrm>
            <a:off x="688976" y="1272381"/>
            <a:ext cx="6810300" cy="1654800"/>
          </a:xfrm>
          <a:prstGeom prst="rect">
            <a:avLst/>
          </a:prstGeom>
          <a:noFill/>
          <a:ln>
            <a:noFill/>
          </a:ln>
        </p:spPr>
        <p:txBody>
          <a:bodyPr spcFirstLastPara="1" wrap="square" lIns="0" tIns="0" rIns="0" bIns="0" anchor="t" anchorCtr="0">
            <a:spAutoFit/>
          </a:bodyPr>
          <a:lstStyle>
            <a:lvl1pPr marL="457200" lvl="0" indent="-317500" algn="l" rtl="0">
              <a:spcBef>
                <a:spcPts val="0"/>
              </a:spcBef>
              <a:spcAft>
                <a:spcPts val="0"/>
              </a:spcAft>
              <a:buClr>
                <a:schemeClr val="dk1"/>
              </a:buClr>
              <a:buSzPts val="1400"/>
              <a:buChar char="●"/>
              <a:defRPr>
                <a:solidFill>
                  <a:schemeClr val="dk1"/>
                </a:solidFill>
              </a:defRPr>
            </a:lvl1pPr>
            <a:lvl2pPr marL="914400" lvl="1" indent="-317500" algn="l" rtl="0">
              <a:spcBef>
                <a:spcPts val="1800"/>
              </a:spcBef>
              <a:spcAft>
                <a:spcPts val="0"/>
              </a:spcAft>
              <a:buClr>
                <a:schemeClr val="dk1"/>
              </a:buClr>
              <a:buSzPts val="1400"/>
              <a:buChar char="○"/>
              <a:defRPr>
                <a:solidFill>
                  <a:schemeClr val="dk1"/>
                </a:solidFill>
              </a:defRPr>
            </a:lvl2pPr>
            <a:lvl3pPr marL="1371600" lvl="2" indent="-317500" algn="l" rtl="0">
              <a:spcBef>
                <a:spcPts val="900"/>
              </a:spcBef>
              <a:spcAft>
                <a:spcPts val="0"/>
              </a:spcAft>
              <a:buClr>
                <a:schemeClr val="dk1"/>
              </a:buClr>
              <a:buSzPts val="1400"/>
              <a:buChar char="■"/>
              <a:defRPr>
                <a:solidFill>
                  <a:schemeClr val="dk1"/>
                </a:solidFill>
              </a:defRPr>
            </a:lvl3pPr>
            <a:lvl4pPr marL="1828800" lvl="3" indent="-317500" algn="l" rtl="0">
              <a:spcBef>
                <a:spcPts val="900"/>
              </a:spcBef>
              <a:spcAft>
                <a:spcPts val="0"/>
              </a:spcAft>
              <a:buClr>
                <a:schemeClr val="dk1"/>
              </a:buClr>
              <a:buSzPts val="1400"/>
              <a:buChar char="●"/>
              <a:defRPr>
                <a:solidFill>
                  <a:schemeClr val="dk1"/>
                </a:solidFill>
              </a:defRPr>
            </a:lvl4pPr>
            <a:lvl5pPr marL="2286000" lvl="4" indent="-317500" algn="l" rtl="0">
              <a:spcBef>
                <a:spcPts val="900"/>
              </a:spcBef>
              <a:spcAft>
                <a:spcPts val="0"/>
              </a:spcAft>
              <a:buClr>
                <a:schemeClr val="dk1"/>
              </a:buClr>
              <a:buSzPts val="1400"/>
              <a:buChar char="○"/>
              <a:defRPr>
                <a:solidFill>
                  <a:schemeClr val="dk1"/>
                </a:solidFill>
              </a:defRPr>
            </a:lvl5pPr>
            <a:lvl6pPr marL="2743200" lvl="5" indent="-317500" algn="l" rtl="0">
              <a:spcBef>
                <a:spcPts val="900"/>
              </a:spcBef>
              <a:spcAft>
                <a:spcPts val="0"/>
              </a:spcAft>
              <a:buClr>
                <a:schemeClr val="dk1"/>
              </a:buClr>
              <a:buSzPts val="1400"/>
              <a:buChar char="■"/>
              <a:defRPr/>
            </a:lvl6pPr>
            <a:lvl7pPr marL="3200400" lvl="6" indent="-317500" algn="l" rtl="0">
              <a:spcBef>
                <a:spcPts val="1600"/>
              </a:spcBef>
              <a:spcAft>
                <a:spcPts val="0"/>
              </a:spcAft>
              <a:buClr>
                <a:schemeClr val="dk1"/>
              </a:buClr>
              <a:buSzPts val="1400"/>
              <a:buChar char="●"/>
              <a:defRPr/>
            </a:lvl7pPr>
            <a:lvl8pPr marL="3657600" lvl="7" indent="-317500" algn="l" rtl="0">
              <a:spcBef>
                <a:spcPts val="1600"/>
              </a:spcBef>
              <a:spcAft>
                <a:spcPts val="0"/>
              </a:spcAft>
              <a:buClr>
                <a:schemeClr val="dk1"/>
              </a:buClr>
              <a:buSzPts val="1400"/>
              <a:buChar char="○"/>
              <a:defRPr/>
            </a:lvl8pPr>
            <a:lvl9pPr marL="4114800" lvl="8" indent="-317500" algn="l" rtl="0">
              <a:spcBef>
                <a:spcPts val="1600"/>
              </a:spcBef>
              <a:spcAft>
                <a:spcPts val="1600"/>
              </a:spcAft>
              <a:buClr>
                <a:schemeClr val="dk1"/>
              </a:buClr>
              <a:buSzPts val="1400"/>
              <a:buChar char="■"/>
              <a:defRPr/>
            </a:lvl9pPr>
          </a:lstStyle>
          <a:p>
            <a:endParaRPr/>
          </a:p>
        </p:txBody>
      </p:sp>
      <p:sp>
        <p:nvSpPr>
          <p:cNvPr id="119" name="Google Shape;119;p27"/>
          <p:cNvSpPr txBox="1">
            <a:spLocks noGrp="1"/>
          </p:cNvSpPr>
          <p:nvPr>
            <p:ph type="title"/>
          </p:nvPr>
        </p:nvSpPr>
        <p:spPr>
          <a:xfrm>
            <a:off x="688976" y="654050"/>
            <a:ext cx="6711900" cy="231000"/>
          </a:xfrm>
          <a:prstGeom prst="rect">
            <a:avLst/>
          </a:prstGeom>
          <a:noFill/>
          <a:ln>
            <a:noFill/>
          </a:ln>
        </p:spPr>
        <p:txBody>
          <a:bodyPr spcFirstLastPara="1" wrap="square" lIns="0" tIns="0" rIns="0" bIns="0" anchor="b"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9">
  <p:cSld name="TITLE_9">
    <p:spTree>
      <p:nvGrpSpPr>
        <p:cNvPr id="1" name="Shape 120"/>
        <p:cNvGrpSpPr/>
        <p:nvPr/>
      </p:nvGrpSpPr>
      <p:grpSpPr>
        <a:xfrm>
          <a:off x="0" y="0"/>
          <a:ext cx="0" cy="0"/>
          <a:chOff x="0" y="0"/>
          <a:chExt cx="0" cy="0"/>
        </a:xfrm>
      </p:grpSpPr>
      <p:sp>
        <p:nvSpPr>
          <p:cNvPr id="121" name="Google Shape;121;p2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2" name="Google Shape;122;p2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txBox="1">
            <a:spLocks noGrp="1"/>
          </p:cNvSpPr>
          <p:nvPr>
            <p:ph type="title"/>
          </p:nvPr>
        </p:nvSpPr>
        <p:spPr>
          <a:xfrm>
            <a:off x="311700" y="2438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100FF"/>
              </a:buClr>
              <a:buSzPts val="1800"/>
              <a:buNone/>
              <a:defRPr sz="1800">
                <a:solidFill>
                  <a:srgbClr val="4100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p:nvPr/>
        </p:nvSpPr>
        <p:spPr>
          <a:xfrm>
            <a:off x="-50023" y="-116800"/>
            <a:ext cx="189600" cy="5326200"/>
          </a:xfrm>
          <a:prstGeom prst="rect">
            <a:avLst/>
          </a:prstGeom>
          <a:solidFill>
            <a:srgbClr val="858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rot="-266188">
            <a:off x="74571" y="-91422"/>
            <a:ext cx="139618" cy="5326365"/>
          </a:xfrm>
          <a:prstGeom prst="rect">
            <a:avLst/>
          </a:prstGeom>
          <a:solidFill>
            <a:srgbClr val="41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100FF"/>
              </a:buClr>
              <a:buSzPts val="2800"/>
              <a:buNone/>
              <a:defRPr>
                <a:solidFill>
                  <a:srgbClr val="4100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5"/>
          <p:cNvSpPr/>
          <p:nvPr/>
        </p:nvSpPr>
        <p:spPr>
          <a:xfrm>
            <a:off x="-50023" y="-116800"/>
            <a:ext cx="189600" cy="5326200"/>
          </a:xfrm>
          <a:prstGeom prst="rect">
            <a:avLst/>
          </a:prstGeom>
          <a:solidFill>
            <a:srgbClr val="858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rot="-266188">
            <a:off x="74571" y="-91422"/>
            <a:ext cx="139618" cy="5326365"/>
          </a:xfrm>
          <a:prstGeom prst="rect">
            <a:avLst/>
          </a:prstGeom>
          <a:solidFill>
            <a:srgbClr val="41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100FF"/>
              </a:buClr>
              <a:buSzPts val="1700"/>
              <a:buNone/>
              <a:defRPr sz="1700">
                <a:solidFill>
                  <a:srgbClr val="4100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 name="Google Shape;33;p6"/>
          <p:cNvSpPr/>
          <p:nvPr/>
        </p:nvSpPr>
        <p:spPr>
          <a:xfrm>
            <a:off x="-50023" y="-116800"/>
            <a:ext cx="189600" cy="5326200"/>
          </a:xfrm>
          <a:prstGeom prst="rect">
            <a:avLst/>
          </a:prstGeom>
          <a:solidFill>
            <a:srgbClr val="858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rot="-266188">
            <a:off x="74571" y="-91422"/>
            <a:ext cx="139618" cy="5326365"/>
          </a:xfrm>
          <a:prstGeom prst="rect">
            <a:avLst/>
          </a:prstGeom>
          <a:solidFill>
            <a:srgbClr val="41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100FF"/>
              </a:buClr>
              <a:buSzPts val="2800"/>
              <a:buNone/>
              <a:defRPr>
                <a:solidFill>
                  <a:srgbClr val="4100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Clr>
                <a:srgbClr val="4100FF"/>
              </a:buClr>
              <a:buSzPts val="4800"/>
              <a:buNone/>
              <a:defRPr sz="4800">
                <a:solidFill>
                  <a:srgbClr val="4100FF"/>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4100FF"/>
              </a:buClr>
              <a:buSzPts val="4200"/>
              <a:buNone/>
              <a:defRPr sz="4200">
                <a:solidFill>
                  <a:srgbClr val="4100FF"/>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6" name="Google Shape;46;p9"/>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9" name="Google Shape;49;p10"/>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DF2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100FF"/>
              </a:buClr>
              <a:buSzPts val="2800"/>
              <a:buFont typeface="Sora"/>
              <a:buNone/>
              <a:defRPr sz="2800" b="1">
                <a:solidFill>
                  <a:srgbClr val="4100FF"/>
                </a:solidFill>
                <a:latin typeface="Sora"/>
                <a:ea typeface="Sora"/>
                <a:cs typeface="Sora"/>
                <a:sym typeface="Sora"/>
              </a:defRPr>
            </a:lvl1pPr>
            <a:lvl2pPr lvl="1">
              <a:spcBef>
                <a:spcPts val="0"/>
              </a:spcBef>
              <a:spcAft>
                <a:spcPts val="0"/>
              </a:spcAft>
              <a:buClr>
                <a:schemeClr val="dk1"/>
              </a:buClr>
              <a:buSzPts val="2800"/>
              <a:buFont typeface="Helvetica Neue Light"/>
              <a:buNone/>
              <a:defRPr sz="2800">
                <a:solidFill>
                  <a:schemeClr val="dk1"/>
                </a:solidFill>
                <a:latin typeface="Helvetica Neue Light"/>
                <a:ea typeface="Helvetica Neue Light"/>
                <a:cs typeface="Helvetica Neue Light"/>
                <a:sym typeface="Helvetica Neue Light"/>
              </a:defRPr>
            </a:lvl2pPr>
            <a:lvl3pPr lvl="2">
              <a:spcBef>
                <a:spcPts val="0"/>
              </a:spcBef>
              <a:spcAft>
                <a:spcPts val="0"/>
              </a:spcAft>
              <a:buClr>
                <a:schemeClr val="dk1"/>
              </a:buClr>
              <a:buSzPts val="2800"/>
              <a:buFont typeface="Helvetica Neue Light"/>
              <a:buNone/>
              <a:defRPr sz="2800">
                <a:solidFill>
                  <a:schemeClr val="dk1"/>
                </a:solidFill>
                <a:latin typeface="Helvetica Neue Light"/>
                <a:ea typeface="Helvetica Neue Light"/>
                <a:cs typeface="Helvetica Neue Light"/>
                <a:sym typeface="Helvetica Neue Light"/>
              </a:defRPr>
            </a:lvl3pPr>
            <a:lvl4pPr lvl="3">
              <a:spcBef>
                <a:spcPts val="0"/>
              </a:spcBef>
              <a:spcAft>
                <a:spcPts val="0"/>
              </a:spcAft>
              <a:buClr>
                <a:schemeClr val="dk1"/>
              </a:buClr>
              <a:buSzPts val="2800"/>
              <a:buFont typeface="Helvetica Neue Light"/>
              <a:buNone/>
              <a:defRPr sz="2800">
                <a:solidFill>
                  <a:schemeClr val="dk1"/>
                </a:solidFill>
                <a:latin typeface="Helvetica Neue Light"/>
                <a:ea typeface="Helvetica Neue Light"/>
                <a:cs typeface="Helvetica Neue Light"/>
                <a:sym typeface="Helvetica Neue Light"/>
              </a:defRPr>
            </a:lvl4pPr>
            <a:lvl5pPr lvl="4">
              <a:spcBef>
                <a:spcPts val="0"/>
              </a:spcBef>
              <a:spcAft>
                <a:spcPts val="0"/>
              </a:spcAft>
              <a:buClr>
                <a:schemeClr val="dk1"/>
              </a:buClr>
              <a:buSzPts val="2800"/>
              <a:buFont typeface="Helvetica Neue Light"/>
              <a:buNone/>
              <a:defRPr sz="2800">
                <a:solidFill>
                  <a:schemeClr val="dk1"/>
                </a:solidFill>
                <a:latin typeface="Helvetica Neue Light"/>
                <a:ea typeface="Helvetica Neue Light"/>
                <a:cs typeface="Helvetica Neue Light"/>
                <a:sym typeface="Helvetica Neue Light"/>
              </a:defRPr>
            </a:lvl5pPr>
            <a:lvl6pPr lvl="5">
              <a:spcBef>
                <a:spcPts val="0"/>
              </a:spcBef>
              <a:spcAft>
                <a:spcPts val="0"/>
              </a:spcAft>
              <a:buClr>
                <a:schemeClr val="dk1"/>
              </a:buClr>
              <a:buSzPts val="2800"/>
              <a:buFont typeface="Helvetica Neue Light"/>
              <a:buNone/>
              <a:defRPr sz="2800">
                <a:solidFill>
                  <a:schemeClr val="dk1"/>
                </a:solidFill>
                <a:latin typeface="Helvetica Neue Light"/>
                <a:ea typeface="Helvetica Neue Light"/>
                <a:cs typeface="Helvetica Neue Light"/>
                <a:sym typeface="Helvetica Neue Light"/>
              </a:defRPr>
            </a:lvl6pPr>
            <a:lvl7pPr lvl="6">
              <a:spcBef>
                <a:spcPts val="0"/>
              </a:spcBef>
              <a:spcAft>
                <a:spcPts val="0"/>
              </a:spcAft>
              <a:buClr>
                <a:schemeClr val="dk1"/>
              </a:buClr>
              <a:buSzPts val="2800"/>
              <a:buFont typeface="Helvetica Neue Light"/>
              <a:buNone/>
              <a:defRPr sz="2800">
                <a:solidFill>
                  <a:schemeClr val="dk1"/>
                </a:solidFill>
                <a:latin typeface="Helvetica Neue Light"/>
                <a:ea typeface="Helvetica Neue Light"/>
                <a:cs typeface="Helvetica Neue Light"/>
                <a:sym typeface="Helvetica Neue Light"/>
              </a:defRPr>
            </a:lvl7pPr>
            <a:lvl8pPr lvl="7">
              <a:spcBef>
                <a:spcPts val="0"/>
              </a:spcBef>
              <a:spcAft>
                <a:spcPts val="0"/>
              </a:spcAft>
              <a:buClr>
                <a:schemeClr val="dk1"/>
              </a:buClr>
              <a:buSzPts val="2800"/>
              <a:buFont typeface="Helvetica Neue Light"/>
              <a:buNone/>
              <a:defRPr sz="2800">
                <a:solidFill>
                  <a:schemeClr val="dk1"/>
                </a:solidFill>
                <a:latin typeface="Helvetica Neue Light"/>
                <a:ea typeface="Helvetica Neue Light"/>
                <a:cs typeface="Helvetica Neue Light"/>
                <a:sym typeface="Helvetica Neue Light"/>
              </a:defRPr>
            </a:lvl8pPr>
            <a:lvl9pPr lvl="8">
              <a:spcBef>
                <a:spcPts val="0"/>
              </a:spcBef>
              <a:spcAft>
                <a:spcPts val="0"/>
              </a:spcAft>
              <a:buClr>
                <a:schemeClr val="dk1"/>
              </a:buClr>
              <a:buSzPts val="2800"/>
              <a:buFont typeface="Helvetica Neue Light"/>
              <a:buNone/>
              <a:defRPr sz="2800">
                <a:solidFill>
                  <a:schemeClr val="dk1"/>
                </a:solidFill>
                <a:latin typeface="Helvetica Neue Light"/>
                <a:ea typeface="Helvetica Neue Light"/>
                <a:cs typeface="Helvetica Neue Light"/>
                <a:sym typeface="Helvetica Neue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091425"/>
              </a:buClr>
              <a:buSzPts val="1800"/>
              <a:buFont typeface="Pathway Extreme"/>
              <a:buChar char="●"/>
              <a:defRPr sz="1800">
                <a:solidFill>
                  <a:srgbClr val="091425"/>
                </a:solidFill>
                <a:latin typeface="Pathway Extreme"/>
                <a:ea typeface="Pathway Extreme"/>
                <a:cs typeface="Pathway Extreme"/>
                <a:sym typeface="Pathway Extreme"/>
              </a:defRPr>
            </a:lvl1pPr>
            <a:lvl2pPr marL="914400" lvl="1" indent="-317500">
              <a:lnSpc>
                <a:spcPct val="115000"/>
              </a:lnSpc>
              <a:spcBef>
                <a:spcPts val="1600"/>
              </a:spcBef>
              <a:spcAft>
                <a:spcPts val="0"/>
              </a:spcAft>
              <a:buClr>
                <a:srgbClr val="091425"/>
              </a:buClr>
              <a:buSzPts val="1400"/>
              <a:buFont typeface="Pathway Extreme"/>
              <a:buChar char="○"/>
              <a:defRPr>
                <a:solidFill>
                  <a:srgbClr val="091425"/>
                </a:solidFill>
                <a:latin typeface="Pathway Extreme"/>
                <a:ea typeface="Pathway Extreme"/>
                <a:cs typeface="Pathway Extreme"/>
                <a:sym typeface="Pathway Extreme"/>
              </a:defRPr>
            </a:lvl2pPr>
            <a:lvl3pPr marL="1371600" lvl="2" indent="-317500">
              <a:lnSpc>
                <a:spcPct val="115000"/>
              </a:lnSpc>
              <a:spcBef>
                <a:spcPts val="1600"/>
              </a:spcBef>
              <a:spcAft>
                <a:spcPts val="0"/>
              </a:spcAft>
              <a:buClr>
                <a:srgbClr val="091425"/>
              </a:buClr>
              <a:buSzPts val="1400"/>
              <a:buFont typeface="Pathway Extreme"/>
              <a:buChar char="■"/>
              <a:defRPr>
                <a:solidFill>
                  <a:srgbClr val="091425"/>
                </a:solidFill>
                <a:latin typeface="Pathway Extreme"/>
                <a:ea typeface="Pathway Extreme"/>
                <a:cs typeface="Pathway Extreme"/>
                <a:sym typeface="Pathway Extreme"/>
              </a:defRPr>
            </a:lvl3pPr>
            <a:lvl4pPr marL="1828800" lvl="3" indent="-317500">
              <a:lnSpc>
                <a:spcPct val="115000"/>
              </a:lnSpc>
              <a:spcBef>
                <a:spcPts val="1600"/>
              </a:spcBef>
              <a:spcAft>
                <a:spcPts val="0"/>
              </a:spcAft>
              <a:buClr>
                <a:srgbClr val="091425"/>
              </a:buClr>
              <a:buSzPts val="1400"/>
              <a:buFont typeface="Pathway Extreme"/>
              <a:buChar char="●"/>
              <a:defRPr>
                <a:solidFill>
                  <a:srgbClr val="091425"/>
                </a:solidFill>
                <a:latin typeface="Pathway Extreme"/>
                <a:ea typeface="Pathway Extreme"/>
                <a:cs typeface="Pathway Extreme"/>
                <a:sym typeface="Pathway Extreme"/>
              </a:defRPr>
            </a:lvl4pPr>
            <a:lvl5pPr marL="2286000" lvl="4" indent="-317500">
              <a:lnSpc>
                <a:spcPct val="115000"/>
              </a:lnSpc>
              <a:spcBef>
                <a:spcPts val="1600"/>
              </a:spcBef>
              <a:spcAft>
                <a:spcPts val="0"/>
              </a:spcAft>
              <a:buClr>
                <a:srgbClr val="091425"/>
              </a:buClr>
              <a:buSzPts val="1400"/>
              <a:buFont typeface="Pathway Extreme"/>
              <a:buChar char="○"/>
              <a:defRPr>
                <a:solidFill>
                  <a:srgbClr val="091425"/>
                </a:solidFill>
                <a:latin typeface="Pathway Extreme"/>
                <a:ea typeface="Pathway Extreme"/>
                <a:cs typeface="Pathway Extreme"/>
                <a:sym typeface="Pathway Extreme"/>
              </a:defRPr>
            </a:lvl5pPr>
            <a:lvl6pPr marL="2743200" lvl="5" indent="-317500">
              <a:lnSpc>
                <a:spcPct val="115000"/>
              </a:lnSpc>
              <a:spcBef>
                <a:spcPts val="1600"/>
              </a:spcBef>
              <a:spcAft>
                <a:spcPts val="0"/>
              </a:spcAft>
              <a:buClr>
                <a:srgbClr val="091425"/>
              </a:buClr>
              <a:buSzPts val="1400"/>
              <a:buFont typeface="Pathway Extreme"/>
              <a:buChar char="■"/>
              <a:defRPr>
                <a:solidFill>
                  <a:srgbClr val="091425"/>
                </a:solidFill>
                <a:latin typeface="Pathway Extreme"/>
                <a:ea typeface="Pathway Extreme"/>
                <a:cs typeface="Pathway Extreme"/>
                <a:sym typeface="Pathway Extreme"/>
              </a:defRPr>
            </a:lvl6pPr>
            <a:lvl7pPr marL="3200400" lvl="6" indent="-317500">
              <a:lnSpc>
                <a:spcPct val="115000"/>
              </a:lnSpc>
              <a:spcBef>
                <a:spcPts val="1600"/>
              </a:spcBef>
              <a:spcAft>
                <a:spcPts val="0"/>
              </a:spcAft>
              <a:buClr>
                <a:srgbClr val="091425"/>
              </a:buClr>
              <a:buSzPts val="1400"/>
              <a:buFont typeface="Pathway Extreme"/>
              <a:buChar char="●"/>
              <a:defRPr>
                <a:solidFill>
                  <a:srgbClr val="091425"/>
                </a:solidFill>
                <a:latin typeface="Pathway Extreme"/>
                <a:ea typeface="Pathway Extreme"/>
                <a:cs typeface="Pathway Extreme"/>
                <a:sym typeface="Pathway Extreme"/>
              </a:defRPr>
            </a:lvl7pPr>
            <a:lvl8pPr marL="3657600" lvl="7" indent="-317500">
              <a:lnSpc>
                <a:spcPct val="115000"/>
              </a:lnSpc>
              <a:spcBef>
                <a:spcPts val="1600"/>
              </a:spcBef>
              <a:spcAft>
                <a:spcPts val="0"/>
              </a:spcAft>
              <a:buClr>
                <a:srgbClr val="091425"/>
              </a:buClr>
              <a:buSzPts val="1400"/>
              <a:buFont typeface="Pathway Extreme"/>
              <a:buChar char="○"/>
              <a:defRPr>
                <a:solidFill>
                  <a:srgbClr val="091425"/>
                </a:solidFill>
                <a:latin typeface="Pathway Extreme"/>
                <a:ea typeface="Pathway Extreme"/>
                <a:cs typeface="Pathway Extreme"/>
                <a:sym typeface="Pathway Extreme"/>
              </a:defRPr>
            </a:lvl8pPr>
            <a:lvl9pPr marL="4114800" lvl="8" indent="-317500">
              <a:lnSpc>
                <a:spcPct val="115000"/>
              </a:lnSpc>
              <a:spcBef>
                <a:spcPts val="1600"/>
              </a:spcBef>
              <a:spcAft>
                <a:spcPts val="1600"/>
              </a:spcAft>
              <a:buClr>
                <a:srgbClr val="091425"/>
              </a:buClr>
              <a:buSzPts val="1400"/>
              <a:buFont typeface="Pathway Extreme"/>
              <a:buChar char="■"/>
              <a:defRPr>
                <a:solidFill>
                  <a:srgbClr val="091425"/>
                </a:solidFill>
                <a:latin typeface="Pathway Extreme"/>
                <a:ea typeface="Pathway Extreme"/>
                <a:cs typeface="Pathway Extreme"/>
                <a:sym typeface="Pathway Extreme"/>
              </a:defRPr>
            </a:lvl9pPr>
          </a:lstStyle>
          <a:p>
            <a:endParaRPr/>
          </a:p>
        </p:txBody>
      </p:sp>
      <p:sp>
        <p:nvSpPr>
          <p:cNvPr id="8" name="Google Shape;8;p1"/>
          <p:cNvSpPr txBox="1">
            <a:spLocks noGrp="1"/>
          </p:cNvSpPr>
          <p:nvPr>
            <p:ph type="sldNum" idx="12"/>
          </p:nvPr>
        </p:nvSpPr>
        <p:spPr>
          <a:xfrm>
            <a:off x="8555233" y="4816592"/>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chemeClr val="dk2"/>
                </a:solidFill>
                <a:latin typeface="Pathway Extreme"/>
                <a:ea typeface="Pathway Extreme"/>
                <a:cs typeface="Pathway Extreme"/>
                <a:sym typeface="Pathway Extreme"/>
              </a:defRPr>
            </a:lvl1pPr>
            <a:lvl2pPr lvl="1" algn="r" rtl="0">
              <a:buNone/>
              <a:defRPr sz="800">
                <a:solidFill>
                  <a:schemeClr val="dk2"/>
                </a:solidFill>
                <a:latin typeface="Pathway Extreme"/>
                <a:ea typeface="Pathway Extreme"/>
                <a:cs typeface="Pathway Extreme"/>
                <a:sym typeface="Pathway Extreme"/>
              </a:defRPr>
            </a:lvl2pPr>
            <a:lvl3pPr lvl="2" algn="r" rtl="0">
              <a:buNone/>
              <a:defRPr sz="800">
                <a:solidFill>
                  <a:schemeClr val="dk2"/>
                </a:solidFill>
                <a:latin typeface="Pathway Extreme"/>
                <a:ea typeface="Pathway Extreme"/>
                <a:cs typeface="Pathway Extreme"/>
                <a:sym typeface="Pathway Extreme"/>
              </a:defRPr>
            </a:lvl3pPr>
            <a:lvl4pPr lvl="3" algn="r" rtl="0">
              <a:buNone/>
              <a:defRPr sz="800">
                <a:solidFill>
                  <a:schemeClr val="dk2"/>
                </a:solidFill>
                <a:latin typeface="Pathway Extreme"/>
                <a:ea typeface="Pathway Extreme"/>
                <a:cs typeface="Pathway Extreme"/>
                <a:sym typeface="Pathway Extreme"/>
              </a:defRPr>
            </a:lvl4pPr>
            <a:lvl5pPr lvl="4" algn="r" rtl="0">
              <a:buNone/>
              <a:defRPr sz="800">
                <a:solidFill>
                  <a:schemeClr val="dk2"/>
                </a:solidFill>
                <a:latin typeface="Pathway Extreme"/>
                <a:ea typeface="Pathway Extreme"/>
                <a:cs typeface="Pathway Extreme"/>
                <a:sym typeface="Pathway Extreme"/>
              </a:defRPr>
            </a:lvl5pPr>
            <a:lvl6pPr lvl="5" algn="r" rtl="0">
              <a:buNone/>
              <a:defRPr sz="800">
                <a:solidFill>
                  <a:schemeClr val="dk2"/>
                </a:solidFill>
                <a:latin typeface="Pathway Extreme"/>
                <a:ea typeface="Pathway Extreme"/>
                <a:cs typeface="Pathway Extreme"/>
                <a:sym typeface="Pathway Extreme"/>
              </a:defRPr>
            </a:lvl6pPr>
            <a:lvl7pPr lvl="6" algn="r" rtl="0">
              <a:buNone/>
              <a:defRPr sz="800">
                <a:solidFill>
                  <a:schemeClr val="dk2"/>
                </a:solidFill>
                <a:latin typeface="Pathway Extreme"/>
                <a:ea typeface="Pathway Extreme"/>
                <a:cs typeface="Pathway Extreme"/>
                <a:sym typeface="Pathway Extreme"/>
              </a:defRPr>
            </a:lvl7pPr>
            <a:lvl8pPr lvl="7" algn="r" rtl="0">
              <a:buNone/>
              <a:defRPr sz="800">
                <a:solidFill>
                  <a:schemeClr val="dk2"/>
                </a:solidFill>
                <a:latin typeface="Pathway Extreme"/>
                <a:ea typeface="Pathway Extreme"/>
                <a:cs typeface="Pathway Extreme"/>
                <a:sym typeface="Pathway Extreme"/>
              </a:defRPr>
            </a:lvl8pPr>
            <a:lvl9pPr lvl="8" algn="r" rtl="0">
              <a:buNone/>
              <a:defRPr sz="800">
                <a:solidFill>
                  <a:schemeClr val="dk2"/>
                </a:solidFill>
                <a:latin typeface="Pathway Extreme"/>
                <a:ea typeface="Pathway Extreme"/>
                <a:cs typeface="Pathway Extreme"/>
                <a:sym typeface="Pathway Extreme"/>
              </a:defRPr>
            </a:lvl9pPr>
          </a:lstStyle>
          <a:p>
            <a:pPr marL="0" lvl="0" indent="0" algn="r" rtl="0">
              <a:spcBef>
                <a:spcPts val="0"/>
              </a:spcBef>
              <a:spcAft>
                <a:spcPts val="0"/>
              </a:spcAft>
              <a:buNone/>
            </a:pPr>
            <a:fld id="{00000000-1234-1234-1234-123412341234}" type="slidenum">
              <a:rPr lang="en"/>
              <a:t>‹#›</a:t>
            </a:fld>
            <a:endParaRPr sz="1200"/>
          </a:p>
        </p:txBody>
      </p:sp>
      <p:pic>
        <p:nvPicPr>
          <p:cNvPr id="9" name="Google Shape;9;p1"/>
          <p:cNvPicPr preferRelativeResize="0"/>
          <p:nvPr/>
        </p:nvPicPr>
        <p:blipFill>
          <a:blip r:embed="rId29">
            <a:alphaModFix/>
          </a:blip>
          <a:stretch>
            <a:fillRect/>
          </a:stretch>
        </p:blipFill>
        <p:spPr>
          <a:xfrm>
            <a:off x="8756023" y="4641700"/>
            <a:ext cx="292250" cy="286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2FA"/>
        </a:solidFill>
        <a:effectLst/>
      </p:bgPr>
    </p:bg>
    <p:spTree>
      <p:nvGrpSpPr>
        <p:cNvPr id="1" name="Shape 127"/>
        <p:cNvGrpSpPr/>
        <p:nvPr/>
      </p:nvGrpSpPr>
      <p:grpSpPr>
        <a:xfrm>
          <a:off x="0" y="0"/>
          <a:ext cx="0" cy="0"/>
          <a:chOff x="0" y="0"/>
          <a:chExt cx="0" cy="0"/>
        </a:xfrm>
      </p:grpSpPr>
      <p:pic>
        <p:nvPicPr>
          <p:cNvPr id="128" name="Google Shape;128;p29"/>
          <p:cNvPicPr preferRelativeResize="0"/>
          <p:nvPr/>
        </p:nvPicPr>
        <p:blipFill>
          <a:blip r:embed="rId3">
            <a:alphaModFix/>
          </a:blip>
          <a:stretch>
            <a:fillRect/>
          </a:stretch>
        </p:blipFill>
        <p:spPr>
          <a:xfrm rot="676920">
            <a:off x="3553014" y="1601281"/>
            <a:ext cx="1969173" cy="943411"/>
          </a:xfrm>
          <a:prstGeom prst="rect">
            <a:avLst/>
          </a:prstGeom>
          <a:noFill/>
          <a:ln>
            <a:noFill/>
          </a:ln>
        </p:spPr>
      </p:pic>
      <p:sp>
        <p:nvSpPr>
          <p:cNvPr id="129" name="Google Shape;129;p29"/>
          <p:cNvSpPr txBox="1"/>
          <p:nvPr/>
        </p:nvSpPr>
        <p:spPr>
          <a:xfrm>
            <a:off x="1875300" y="1322075"/>
            <a:ext cx="5393400" cy="101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a:solidFill>
                  <a:srgbClr val="4100FF"/>
                </a:solidFill>
                <a:latin typeface="Pathway Extreme ExtraBold"/>
                <a:ea typeface="Pathway Extreme ExtraBold"/>
                <a:cs typeface="Pathway Extreme ExtraBold"/>
                <a:sym typeface="Pathway Extreme ExtraBold"/>
              </a:rPr>
              <a:t>Your Campaign Starts</a:t>
            </a:r>
            <a:endParaRPr sz="2700">
              <a:solidFill>
                <a:srgbClr val="4100FF"/>
              </a:solidFill>
              <a:latin typeface="Pathway Extreme ExtraBold"/>
              <a:ea typeface="Pathway Extreme ExtraBold"/>
              <a:cs typeface="Pathway Extreme ExtraBold"/>
              <a:sym typeface="Pathway Extreme ExtraBold"/>
            </a:endParaRPr>
          </a:p>
          <a:p>
            <a:pPr marL="0" lvl="0" indent="0" algn="ctr" rtl="0">
              <a:spcBef>
                <a:spcPts val="0"/>
              </a:spcBef>
              <a:spcAft>
                <a:spcPts val="0"/>
              </a:spcAft>
              <a:buNone/>
            </a:pPr>
            <a:r>
              <a:rPr lang="en" sz="3400">
                <a:solidFill>
                  <a:srgbClr val="4100FF"/>
                </a:solidFill>
                <a:latin typeface="Pathway Extreme ExtraBold"/>
                <a:ea typeface="Pathway Extreme ExtraBold"/>
                <a:cs typeface="Pathway Extreme ExtraBold"/>
                <a:sym typeface="Pathway Extreme ExtraBold"/>
              </a:rPr>
              <a:t>NOW</a:t>
            </a:r>
            <a:endParaRPr sz="3400">
              <a:solidFill>
                <a:srgbClr val="4100FF"/>
              </a:solidFill>
              <a:latin typeface="Pathway Extreme ExtraBold"/>
              <a:ea typeface="Pathway Extreme ExtraBold"/>
              <a:cs typeface="Pathway Extreme ExtraBold"/>
              <a:sym typeface="Pathway Extreme ExtraBold"/>
            </a:endParaRPr>
          </a:p>
        </p:txBody>
      </p:sp>
      <p:pic>
        <p:nvPicPr>
          <p:cNvPr id="130" name="Google Shape;130;p29"/>
          <p:cNvPicPr preferRelativeResize="0"/>
          <p:nvPr/>
        </p:nvPicPr>
        <p:blipFill>
          <a:blip r:embed="rId4">
            <a:alphaModFix/>
          </a:blip>
          <a:stretch>
            <a:fillRect/>
          </a:stretch>
        </p:blipFill>
        <p:spPr>
          <a:xfrm>
            <a:off x="2661398" y="3042825"/>
            <a:ext cx="1038542" cy="1196125"/>
          </a:xfrm>
          <a:prstGeom prst="rect">
            <a:avLst/>
          </a:prstGeom>
          <a:noFill/>
          <a:ln>
            <a:noFill/>
          </a:ln>
        </p:spPr>
      </p:pic>
      <p:pic>
        <p:nvPicPr>
          <p:cNvPr id="131" name="Google Shape;131;p29"/>
          <p:cNvPicPr preferRelativeResize="0"/>
          <p:nvPr/>
        </p:nvPicPr>
        <p:blipFill>
          <a:blip r:embed="rId5">
            <a:alphaModFix/>
          </a:blip>
          <a:stretch>
            <a:fillRect/>
          </a:stretch>
        </p:blipFill>
        <p:spPr>
          <a:xfrm>
            <a:off x="4782375" y="3421086"/>
            <a:ext cx="2987799" cy="43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p:nvPr/>
        </p:nvSpPr>
        <p:spPr>
          <a:xfrm>
            <a:off x="488525" y="1470425"/>
            <a:ext cx="4083300" cy="1373700"/>
          </a:xfrm>
          <a:prstGeom prst="rect">
            <a:avLst/>
          </a:prstGeom>
          <a:solidFill>
            <a:srgbClr val="BBE1FF"/>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UTILIZE THE PRESS </a:t>
            </a:r>
            <a:endParaRPr sz="20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(Op Eds, LTEs, press events)</a:t>
            </a:r>
            <a:endParaRPr sz="1500">
              <a:solidFill>
                <a:schemeClr val="dk1"/>
              </a:solidFill>
            </a:endParaRPr>
          </a:p>
        </p:txBody>
      </p:sp>
      <p:sp>
        <p:nvSpPr>
          <p:cNvPr id="270" name="Google Shape;270;p38"/>
          <p:cNvSpPr/>
          <p:nvPr/>
        </p:nvSpPr>
        <p:spPr>
          <a:xfrm rot="-5400000">
            <a:off x="4337125" y="2609525"/>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8"/>
          <p:cNvSpPr/>
          <p:nvPr/>
        </p:nvSpPr>
        <p:spPr>
          <a:xfrm>
            <a:off x="488525" y="3014050"/>
            <a:ext cx="4083300" cy="1373700"/>
          </a:xfrm>
          <a:prstGeom prst="rect">
            <a:avLst/>
          </a:prstGeom>
          <a:solidFill>
            <a:srgbClr val="D9D2E9"/>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t>SYNC YOUR MESSAGING WITH COALITION PARTNERS </a:t>
            </a:r>
            <a:endParaRPr/>
          </a:p>
        </p:txBody>
      </p:sp>
      <p:sp>
        <p:nvSpPr>
          <p:cNvPr id="272" name="Google Shape;272;p38"/>
          <p:cNvSpPr/>
          <p:nvPr/>
        </p:nvSpPr>
        <p:spPr>
          <a:xfrm>
            <a:off x="4709600" y="1470425"/>
            <a:ext cx="4083300" cy="1373700"/>
          </a:xfrm>
          <a:prstGeom prst="rect">
            <a:avLst/>
          </a:prstGeom>
          <a:solidFill>
            <a:srgbClr val="D9D9D9"/>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BE STRATEGIC ABOUT WHAT/HOW YOU COMMUNICATE ONLINE</a:t>
            </a:r>
            <a:endParaRPr sz="1500">
              <a:solidFill>
                <a:schemeClr val="dk1"/>
              </a:solidFill>
            </a:endParaRPr>
          </a:p>
        </p:txBody>
      </p:sp>
      <p:sp>
        <p:nvSpPr>
          <p:cNvPr id="273" name="Google Shape;273;p38"/>
          <p:cNvSpPr txBox="1"/>
          <p:nvPr/>
        </p:nvSpPr>
        <p:spPr>
          <a:xfrm>
            <a:off x="0" y="0"/>
            <a:ext cx="9144000" cy="1218000"/>
          </a:xfrm>
          <a:prstGeom prst="rect">
            <a:avLst/>
          </a:prstGeom>
          <a:solidFill>
            <a:srgbClr val="091425"/>
          </a:solidFill>
          <a:ln>
            <a:noFill/>
          </a:ln>
        </p:spPr>
        <p:txBody>
          <a:bodyPr spcFirstLastPara="1" wrap="square" lIns="91425" tIns="91425" rIns="91425" bIns="91425" anchor="ctr" anchorCtr="0">
            <a:noAutofit/>
          </a:bodyPr>
          <a:lstStyle/>
          <a:p>
            <a:pPr marL="274320" marR="274320" lvl="0" indent="0" algn="ctr" rtl="0">
              <a:spcBef>
                <a:spcPts val="0"/>
              </a:spcBef>
              <a:spcAft>
                <a:spcPts val="0"/>
              </a:spcAft>
              <a:buNone/>
            </a:pPr>
            <a:r>
              <a:rPr lang="en" sz="3600">
                <a:solidFill>
                  <a:srgbClr val="FFFFFF"/>
                </a:solidFill>
                <a:latin typeface="Pathway Extreme SemiBold"/>
                <a:ea typeface="Pathway Extreme SemiBold"/>
                <a:cs typeface="Pathway Extreme SemiBold"/>
                <a:sym typeface="Pathway Extreme SemiBold"/>
              </a:rPr>
              <a:t>MESSAGING CAMPAIGN COMPONENTS</a:t>
            </a:r>
            <a:endParaRPr sz="3600">
              <a:solidFill>
                <a:srgbClr val="FFFFFF"/>
              </a:solidFill>
              <a:latin typeface="Pathway Extreme SemiBold"/>
              <a:ea typeface="Pathway Extreme SemiBold"/>
              <a:cs typeface="Pathway Extreme SemiBold"/>
              <a:sym typeface="Pathway Extreme SemiBold"/>
            </a:endParaRPr>
          </a:p>
        </p:txBody>
      </p:sp>
      <p:sp>
        <p:nvSpPr>
          <p:cNvPr id="274" name="Google Shape;274;p38"/>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75" name="Google Shape;275;p38"/>
          <p:cNvSpPr/>
          <p:nvPr/>
        </p:nvSpPr>
        <p:spPr>
          <a:xfrm>
            <a:off x="4709605" y="3014050"/>
            <a:ext cx="4083300" cy="1373700"/>
          </a:xfrm>
          <a:prstGeom prst="rect">
            <a:avLst/>
          </a:prstGeom>
          <a:solidFill>
            <a:srgbClr val="FFF2CC"/>
          </a:soli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LEVERAGE EVERY OPPORTUNITY YOU CAN!</a:t>
            </a:r>
            <a:endParaRPr sz="2000" b="1">
              <a:solidFill>
                <a:schemeClr val="dk1"/>
              </a:solidFill>
            </a:endParaRPr>
          </a:p>
        </p:txBody>
      </p:sp>
      <p:sp>
        <p:nvSpPr>
          <p:cNvPr id="276" name="Google Shape;276;p38"/>
          <p:cNvSpPr/>
          <p:nvPr/>
        </p:nvSpPr>
        <p:spPr>
          <a:xfrm rot="10800000">
            <a:off x="4337125" y="3014050"/>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8"/>
          <p:cNvSpPr/>
          <p:nvPr/>
        </p:nvSpPr>
        <p:spPr>
          <a:xfrm rot="5400000">
            <a:off x="4709600" y="3014050"/>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8"/>
          <p:cNvSpPr/>
          <p:nvPr/>
        </p:nvSpPr>
        <p:spPr>
          <a:xfrm>
            <a:off x="4709600" y="2609525"/>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100"/>
                                        <p:tgtEl>
                                          <p:spTgt spid="26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72"/>
                                        </p:tgtEl>
                                        <p:attrNameLst>
                                          <p:attrName>style.visibility</p:attrName>
                                        </p:attrNameLst>
                                      </p:cBhvr>
                                      <p:to>
                                        <p:strVal val="visible"/>
                                      </p:to>
                                    </p:set>
                                    <p:anim calcmode="lin" valueType="num">
                                      <p:cBhvr additive="base">
                                        <p:cTn id="12" dur="100"/>
                                        <p:tgtEl>
                                          <p:spTgt spid="27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75"/>
                                        </p:tgtEl>
                                        <p:attrNameLst>
                                          <p:attrName>style.visibility</p:attrName>
                                        </p:attrNameLst>
                                      </p:cBhvr>
                                      <p:to>
                                        <p:strVal val="visible"/>
                                      </p:to>
                                    </p:set>
                                    <p:anim calcmode="lin" valueType="num">
                                      <p:cBhvr additive="base">
                                        <p:cTn id="17" dur="100"/>
                                        <p:tgtEl>
                                          <p:spTgt spid="27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71"/>
                                        </p:tgtEl>
                                        <p:attrNameLst>
                                          <p:attrName>style.visibility</p:attrName>
                                        </p:attrNameLst>
                                      </p:cBhvr>
                                      <p:to>
                                        <p:strVal val="visible"/>
                                      </p:to>
                                    </p:set>
                                    <p:anim calcmode="lin" valueType="num">
                                      <p:cBhvr additive="base">
                                        <p:cTn id="22" dur="100"/>
                                        <p:tgtEl>
                                          <p:spTgt spid="2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p:nvPr/>
        </p:nvSpPr>
        <p:spPr>
          <a:xfrm>
            <a:off x="488525" y="1470425"/>
            <a:ext cx="4083300" cy="1373700"/>
          </a:xfrm>
          <a:prstGeom prst="rect">
            <a:avLst/>
          </a:prstGeom>
          <a:solidFill>
            <a:srgbClr val="BBE1FF"/>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SHARE RESEARCH/POLLING OPPORTUNITIES </a:t>
            </a:r>
            <a:endParaRPr sz="1500">
              <a:solidFill>
                <a:schemeClr val="dk1"/>
              </a:solidFill>
            </a:endParaRPr>
          </a:p>
        </p:txBody>
      </p:sp>
      <p:sp>
        <p:nvSpPr>
          <p:cNvPr id="284" name="Google Shape;284;p39"/>
          <p:cNvSpPr/>
          <p:nvPr/>
        </p:nvSpPr>
        <p:spPr>
          <a:xfrm rot="-5400000">
            <a:off x="4337125" y="2609525"/>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9"/>
          <p:cNvSpPr/>
          <p:nvPr/>
        </p:nvSpPr>
        <p:spPr>
          <a:xfrm>
            <a:off x="488525" y="3014050"/>
            <a:ext cx="4083300" cy="1373700"/>
          </a:xfrm>
          <a:prstGeom prst="rect">
            <a:avLst/>
          </a:prstGeom>
          <a:solidFill>
            <a:srgbClr val="D9D2E9"/>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t>PLAY POLITICS </a:t>
            </a:r>
            <a:endParaRPr/>
          </a:p>
        </p:txBody>
      </p:sp>
      <p:sp>
        <p:nvSpPr>
          <p:cNvPr id="286" name="Google Shape;286;p39"/>
          <p:cNvSpPr/>
          <p:nvPr/>
        </p:nvSpPr>
        <p:spPr>
          <a:xfrm>
            <a:off x="4709600" y="1470425"/>
            <a:ext cx="4083300" cy="1373700"/>
          </a:xfrm>
          <a:prstGeom prst="rect">
            <a:avLst/>
          </a:prstGeom>
          <a:solidFill>
            <a:srgbClr val="D9D9D9"/>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TRAIN &amp; TEST VOLUNTEERS </a:t>
            </a:r>
            <a:endParaRPr sz="2000">
              <a:solidFill>
                <a:schemeClr val="dk1"/>
              </a:solidFill>
            </a:endParaRPr>
          </a:p>
        </p:txBody>
      </p:sp>
      <p:sp>
        <p:nvSpPr>
          <p:cNvPr id="287" name="Google Shape;287;p39"/>
          <p:cNvSpPr txBox="1"/>
          <p:nvPr/>
        </p:nvSpPr>
        <p:spPr>
          <a:xfrm>
            <a:off x="0" y="0"/>
            <a:ext cx="9144000" cy="1218000"/>
          </a:xfrm>
          <a:prstGeom prst="rect">
            <a:avLst/>
          </a:prstGeom>
          <a:solidFill>
            <a:srgbClr val="091425"/>
          </a:solidFill>
          <a:ln>
            <a:noFill/>
          </a:ln>
        </p:spPr>
        <p:txBody>
          <a:bodyPr spcFirstLastPara="1" wrap="square" lIns="91425" tIns="91425" rIns="91425" bIns="91425" anchor="ctr" anchorCtr="0">
            <a:noAutofit/>
          </a:bodyPr>
          <a:lstStyle/>
          <a:p>
            <a:pPr marL="274320" marR="274320" lvl="0" indent="0" algn="ctr" rtl="0">
              <a:spcBef>
                <a:spcPts val="0"/>
              </a:spcBef>
              <a:spcAft>
                <a:spcPts val="0"/>
              </a:spcAft>
              <a:buNone/>
            </a:pPr>
            <a:r>
              <a:rPr lang="en" sz="3600">
                <a:solidFill>
                  <a:srgbClr val="FFFFFF"/>
                </a:solidFill>
                <a:latin typeface="Pathway Extreme SemiBold"/>
                <a:ea typeface="Pathway Extreme SemiBold"/>
                <a:cs typeface="Pathway Extreme SemiBold"/>
                <a:sym typeface="Pathway Extreme SemiBold"/>
              </a:rPr>
              <a:t>Using 2024 As A Learning Opportunity </a:t>
            </a:r>
            <a:endParaRPr sz="3600">
              <a:solidFill>
                <a:srgbClr val="FFFFFF"/>
              </a:solidFill>
              <a:latin typeface="Pathway Extreme SemiBold"/>
              <a:ea typeface="Pathway Extreme SemiBold"/>
              <a:cs typeface="Pathway Extreme SemiBold"/>
              <a:sym typeface="Pathway Extreme SemiBold"/>
            </a:endParaRPr>
          </a:p>
        </p:txBody>
      </p:sp>
      <p:sp>
        <p:nvSpPr>
          <p:cNvPr id="288" name="Google Shape;288;p39"/>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89" name="Google Shape;289;p39"/>
          <p:cNvSpPr/>
          <p:nvPr/>
        </p:nvSpPr>
        <p:spPr>
          <a:xfrm>
            <a:off x="4709605" y="3014050"/>
            <a:ext cx="4083300" cy="1373700"/>
          </a:xfrm>
          <a:prstGeom prst="rect">
            <a:avLst/>
          </a:prstGeom>
          <a:solidFill>
            <a:srgbClr val="FFF2CC"/>
          </a:soli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BUILD/STRENGTHEN KEY RELATIONSHIPS</a:t>
            </a:r>
            <a:endParaRPr sz="2000">
              <a:solidFill>
                <a:srgbClr val="091425"/>
              </a:solidFill>
              <a:latin typeface="Didact Gothic"/>
              <a:ea typeface="Didact Gothic"/>
              <a:cs typeface="Didact Gothic"/>
              <a:sym typeface="Didact Gothic"/>
            </a:endParaRPr>
          </a:p>
        </p:txBody>
      </p:sp>
      <p:sp>
        <p:nvSpPr>
          <p:cNvPr id="290" name="Google Shape;290;p39"/>
          <p:cNvSpPr/>
          <p:nvPr/>
        </p:nvSpPr>
        <p:spPr>
          <a:xfrm rot="10800000">
            <a:off x="4337125" y="3014050"/>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9"/>
          <p:cNvSpPr/>
          <p:nvPr/>
        </p:nvSpPr>
        <p:spPr>
          <a:xfrm rot="5400000">
            <a:off x="4709600" y="3014050"/>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9"/>
          <p:cNvSpPr/>
          <p:nvPr/>
        </p:nvSpPr>
        <p:spPr>
          <a:xfrm>
            <a:off x="4709600" y="2609525"/>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100"/>
                                        <p:tgtEl>
                                          <p:spTgt spid="28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86"/>
                                        </p:tgtEl>
                                        <p:attrNameLst>
                                          <p:attrName>style.visibility</p:attrName>
                                        </p:attrNameLst>
                                      </p:cBhvr>
                                      <p:to>
                                        <p:strVal val="visible"/>
                                      </p:to>
                                    </p:set>
                                    <p:anim calcmode="lin" valueType="num">
                                      <p:cBhvr additive="base">
                                        <p:cTn id="12" dur="100"/>
                                        <p:tgtEl>
                                          <p:spTgt spid="28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89"/>
                                        </p:tgtEl>
                                        <p:attrNameLst>
                                          <p:attrName>style.visibility</p:attrName>
                                        </p:attrNameLst>
                                      </p:cBhvr>
                                      <p:to>
                                        <p:strVal val="visible"/>
                                      </p:to>
                                    </p:set>
                                    <p:anim calcmode="lin" valueType="num">
                                      <p:cBhvr additive="base">
                                        <p:cTn id="17" dur="100"/>
                                        <p:tgtEl>
                                          <p:spTgt spid="289"/>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85"/>
                                        </p:tgtEl>
                                        <p:attrNameLst>
                                          <p:attrName>style.visibility</p:attrName>
                                        </p:attrNameLst>
                                      </p:cBhvr>
                                      <p:to>
                                        <p:strVal val="visible"/>
                                      </p:to>
                                    </p:set>
                                    <p:anim calcmode="lin" valueType="num">
                                      <p:cBhvr additive="base">
                                        <p:cTn id="22" dur="100"/>
                                        <p:tgtEl>
                                          <p:spTgt spid="2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0"/>
          <p:cNvSpPr txBox="1">
            <a:spLocks noGrp="1"/>
          </p:cNvSpPr>
          <p:nvPr>
            <p:ph type="body" idx="4294967295"/>
          </p:nvPr>
        </p:nvSpPr>
        <p:spPr>
          <a:xfrm>
            <a:off x="1003300" y="1330275"/>
            <a:ext cx="7829400" cy="34164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sz="1400"/>
              <a:t>Work with the FNG team to analyze your local budget</a:t>
            </a:r>
            <a:endParaRPr sz="1400"/>
          </a:p>
          <a:p>
            <a:pPr marL="457200" lvl="0" indent="-317500" algn="l" rtl="0">
              <a:lnSpc>
                <a:spcPct val="115000"/>
              </a:lnSpc>
              <a:spcBef>
                <a:spcPts val="1000"/>
              </a:spcBef>
              <a:spcAft>
                <a:spcPts val="0"/>
              </a:spcAft>
              <a:buSzPts val="1400"/>
              <a:buChar char="●"/>
            </a:pPr>
            <a:r>
              <a:rPr lang="en" sz="1400"/>
              <a:t>Choose your budget targets strategically </a:t>
            </a:r>
            <a:endParaRPr sz="1400"/>
          </a:p>
          <a:p>
            <a:pPr marL="457200" lvl="0" indent="-317500" algn="l" rtl="0">
              <a:lnSpc>
                <a:spcPct val="115000"/>
              </a:lnSpc>
              <a:spcBef>
                <a:spcPts val="1000"/>
              </a:spcBef>
              <a:spcAft>
                <a:spcPts val="0"/>
              </a:spcAft>
              <a:buSzPts val="1400"/>
              <a:buChar char="●"/>
            </a:pPr>
            <a:r>
              <a:rPr lang="en" sz="1400"/>
              <a:t>Do public messaging and organizing around advocacy </a:t>
            </a:r>
            <a:endParaRPr sz="1400"/>
          </a:p>
          <a:p>
            <a:pPr marL="457200" lvl="0" indent="-317500" algn="l" rtl="0">
              <a:lnSpc>
                <a:spcPct val="115000"/>
              </a:lnSpc>
              <a:spcBef>
                <a:spcPts val="1000"/>
              </a:spcBef>
              <a:spcAft>
                <a:spcPts val="1000"/>
              </a:spcAft>
              <a:buSzPts val="1400"/>
              <a:buChar char="●"/>
            </a:pPr>
            <a:r>
              <a:rPr lang="en" sz="1400"/>
              <a:t>Share your successes </a:t>
            </a:r>
            <a:endParaRPr sz="1400"/>
          </a:p>
        </p:txBody>
      </p:sp>
      <p:sp>
        <p:nvSpPr>
          <p:cNvPr id="298" name="Google Shape;29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99" name="Google Shape;299;p40"/>
          <p:cNvSpPr txBox="1">
            <a:spLocks noGrp="1"/>
          </p:cNvSpPr>
          <p:nvPr>
            <p:ph type="title" idx="4294967295"/>
          </p:nvPr>
        </p:nvSpPr>
        <p:spPr>
          <a:xfrm>
            <a:off x="41050" y="523275"/>
            <a:ext cx="879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GET INVOLVED IN YOUR LOCAL BUDGET PROCESS</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1"/>
          <p:cNvSpPr/>
          <p:nvPr/>
        </p:nvSpPr>
        <p:spPr>
          <a:xfrm>
            <a:off x="488525" y="1470425"/>
            <a:ext cx="4083300" cy="1373700"/>
          </a:xfrm>
          <a:prstGeom prst="rect">
            <a:avLst/>
          </a:prstGeom>
          <a:solidFill>
            <a:srgbClr val="BBE1FF"/>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WHAT’S THE RATIONALE FOR MEASURE/YOUR THEORY OF CHANGE?</a:t>
            </a:r>
            <a:endParaRPr sz="1500">
              <a:solidFill>
                <a:schemeClr val="dk1"/>
              </a:solidFill>
            </a:endParaRPr>
          </a:p>
        </p:txBody>
      </p:sp>
      <p:sp>
        <p:nvSpPr>
          <p:cNvPr id="305" name="Google Shape;305;p41"/>
          <p:cNvSpPr/>
          <p:nvPr/>
        </p:nvSpPr>
        <p:spPr>
          <a:xfrm rot="-5400000">
            <a:off x="4337125" y="2609525"/>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1"/>
          <p:cNvSpPr/>
          <p:nvPr/>
        </p:nvSpPr>
        <p:spPr>
          <a:xfrm>
            <a:off x="488525" y="3014050"/>
            <a:ext cx="4083300" cy="1373700"/>
          </a:xfrm>
          <a:prstGeom prst="rect">
            <a:avLst/>
          </a:prstGeom>
          <a:solidFill>
            <a:srgbClr val="D9D2E9"/>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t>WHAT IS THE FUNDING SOURCE FOR YOUR MEASURE? </a:t>
            </a:r>
            <a:endParaRPr/>
          </a:p>
        </p:txBody>
      </p:sp>
      <p:sp>
        <p:nvSpPr>
          <p:cNvPr id="307" name="Google Shape;307;p41"/>
          <p:cNvSpPr/>
          <p:nvPr/>
        </p:nvSpPr>
        <p:spPr>
          <a:xfrm>
            <a:off x="4709600" y="1470425"/>
            <a:ext cx="4083300" cy="1373700"/>
          </a:xfrm>
          <a:prstGeom prst="rect">
            <a:avLst/>
          </a:prstGeom>
          <a:solidFill>
            <a:srgbClr val="D9D9D9"/>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WHAT DO WANT TO FUND?   </a:t>
            </a:r>
            <a:endParaRPr sz="2000">
              <a:solidFill>
                <a:schemeClr val="dk1"/>
              </a:solidFill>
            </a:endParaRPr>
          </a:p>
        </p:txBody>
      </p:sp>
      <p:sp>
        <p:nvSpPr>
          <p:cNvPr id="308" name="Google Shape;308;p41"/>
          <p:cNvSpPr txBox="1"/>
          <p:nvPr/>
        </p:nvSpPr>
        <p:spPr>
          <a:xfrm>
            <a:off x="0" y="0"/>
            <a:ext cx="9144000" cy="1218000"/>
          </a:xfrm>
          <a:prstGeom prst="rect">
            <a:avLst/>
          </a:prstGeom>
          <a:solidFill>
            <a:srgbClr val="091425"/>
          </a:solidFill>
          <a:ln>
            <a:noFill/>
          </a:ln>
        </p:spPr>
        <p:txBody>
          <a:bodyPr spcFirstLastPara="1" wrap="square" lIns="91425" tIns="91425" rIns="91425" bIns="91425" anchor="ctr" anchorCtr="0">
            <a:noAutofit/>
          </a:bodyPr>
          <a:lstStyle/>
          <a:p>
            <a:pPr marL="274320" marR="274320" lvl="0" indent="0" algn="ctr" rtl="0">
              <a:spcBef>
                <a:spcPts val="0"/>
              </a:spcBef>
              <a:spcAft>
                <a:spcPts val="0"/>
              </a:spcAft>
              <a:buNone/>
            </a:pPr>
            <a:r>
              <a:rPr lang="en" sz="3600">
                <a:solidFill>
                  <a:srgbClr val="FFFFFF"/>
                </a:solidFill>
                <a:latin typeface="Pathway Extreme SemiBold"/>
                <a:ea typeface="Pathway Extreme SemiBold"/>
                <a:cs typeface="Pathway Extreme SemiBold"/>
                <a:sym typeface="Pathway Extreme SemiBold"/>
              </a:rPr>
              <a:t>Start Envisioning Your Measure</a:t>
            </a:r>
            <a:endParaRPr sz="3600">
              <a:solidFill>
                <a:srgbClr val="FFFFFF"/>
              </a:solidFill>
              <a:latin typeface="Pathway Extreme SemiBold"/>
              <a:ea typeface="Pathway Extreme SemiBold"/>
              <a:cs typeface="Pathway Extreme SemiBold"/>
              <a:sym typeface="Pathway Extreme SemiBold"/>
            </a:endParaRPr>
          </a:p>
        </p:txBody>
      </p:sp>
      <p:sp>
        <p:nvSpPr>
          <p:cNvPr id="309" name="Google Shape;309;p41"/>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10" name="Google Shape;310;p41"/>
          <p:cNvSpPr/>
          <p:nvPr/>
        </p:nvSpPr>
        <p:spPr>
          <a:xfrm>
            <a:off x="4709605" y="3014050"/>
            <a:ext cx="4083300" cy="1373700"/>
          </a:xfrm>
          <a:prstGeom prst="rect">
            <a:avLst/>
          </a:prstGeom>
          <a:solidFill>
            <a:srgbClr val="FFF2CC"/>
          </a:soli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WHAT GOVERNANCE &amp; ACCOUNTABILITY MEASURES WILL YOU PUT IN PLACE?</a:t>
            </a:r>
            <a:endParaRPr sz="2000">
              <a:solidFill>
                <a:srgbClr val="091425"/>
              </a:solidFill>
              <a:latin typeface="Didact Gothic"/>
              <a:ea typeface="Didact Gothic"/>
              <a:cs typeface="Didact Gothic"/>
              <a:sym typeface="Didact Gothic"/>
            </a:endParaRPr>
          </a:p>
        </p:txBody>
      </p:sp>
      <p:sp>
        <p:nvSpPr>
          <p:cNvPr id="311" name="Google Shape;311;p41"/>
          <p:cNvSpPr/>
          <p:nvPr/>
        </p:nvSpPr>
        <p:spPr>
          <a:xfrm rot="10800000">
            <a:off x="4337125" y="3014050"/>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1"/>
          <p:cNvSpPr/>
          <p:nvPr/>
        </p:nvSpPr>
        <p:spPr>
          <a:xfrm rot="5400000">
            <a:off x="4709600" y="3014050"/>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1"/>
          <p:cNvSpPr/>
          <p:nvPr/>
        </p:nvSpPr>
        <p:spPr>
          <a:xfrm>
            <a:off x="4709600" y="2609525"/>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1"/>
          <p:cNvSpPr txBox="1"/>
          <p:nvPr/>
        </p:nvSpPr>
        <p:spPr>
          <a:xfrm>
            <a:off x="555400" y="4648475"/>
            <a:ext cx="8077500" cy="49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4100FF"/>
                </a:solidFill>
                <a:latin typeface="Pathway Extreme"/>
                <a:ea typeface="Pathway Extreme"/>
                <a:cs typeface="Pathway Extreme"/>
                <a:sym typeface="Pathway Extreme"/>
              </a:rPr>
              <a:t>FUNDING THE NEXT GENERATION WILL HELP YOU WITH ALL OF THIS ALONG THE WAY! </a:t>
            </a:r>
            <a:endParaRPr b="1">
              <a:solidFill>
                <a:srgbClr val="4100FF"/>
              </a:solidFill>
              <a:latin typeface="Pathway Extreme"/>
              <a:ea typeface="Pathway Extreme"/>
              <a:cs typeface="Pathway Extreme"/>
              <a:sym typeface="Pathway Extrem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additive="base">
                                        <p:cTn id="7" dur="100"/>
                                        <p:tgtEl>
                                          <p:spTgt spid="3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anim calcmode="lin" valueType="num">
                                      <p:cBhvr additive="base">
                                        <p:cTn id="12" dur="100"/>
                                        <p:tgtEl>
                                          <p:spTgt spid="30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10"/>
                                        </p:tgtEl>
                                        <p:attrNameLst>
                                          <p:attrName>style.visibility</p:attrName>
                                        </p:attrNameLst>
                                      </p:cBhvr>
                                      <p:to>
                                        <p:strVal val="visible"/>
                                      </p:to>
                                    </p:set>
                                    <p:anim calcmode="lin" valueType="num">
                                      <p:cBhvr additive="base">
                                        <p:cTn id="17" dur="100"/>
                                        <p:tgtEl>
                                          <p:spTgt spid="31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06"/>
                                        </p:tgtEl>
                                        <p:attrNameLst>
                                          <p:attrName>style.visibility</p:attrName>
                                        </p:attrNameLst>
                                      </p:cBhvr>
                                      <p:to>
                                        <p:strVal val="visible"/>
                                      </p:to>
                                    </p:set>
                                    <p:anim calcmode="lin" valueType="num">
                                      <p:cBhvr additive="base">
                                        <p:cTn id="22" dur="100"/>
                                        <p:tgtEl>
                                          <p:spTgt spid="3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F2FA"/>
        </a:solidFill>
        <a:effectLst/>
      </p:bgPr>
    </p:bg>
    <p:spTree>
      <p:nvGrpSpPr>
        <p:cNvPr id="1" name="Shape 318"/>
        <p:cNvGrpSpPr/>
        <p:nvPr/>
      </p:nvGrpSpPr>
      <p:grpSpPr>
        <a:xfrm>
          <a:off x="0" y="0"/>
          <a:ext cx="0" cy="0"/>
          <a:chOff x="0" y="0"/>
          <a:chExt cx="0" cy="0"/>
        </a:xfrm>
      </p:grpSpPr>
      <p:sp>
        <p:nvSpPr>
          <p:cNvPr id="319" name="Google Shape;319;p42"/>
          <p:cNvSpPr txBox="1">
            <a:spLocks noGrp="1"/>
          </p:cNvSpPr>
          <p:nvPr>
            <p:ph type="ctrTitle" idx="4294967295"/>
          </p:nvPr>
        </p:nvSpPr>
        <p:spPr>
          <a:xfrm>
            <a:off x="0" y="556000"/>
            <a:ext cx="7231500" cy="4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00">
                <a:solidFill>
                  <a:srgbClr val="001C60"/>
                </a:solidFill>
              </a:rPr>
              <a:t>WHAT CAN YOU LEARN FROM THOSE WHO HAVE COME BEFORE YOU? </a:t>
            </a:r>
            <a:endParaRPr sz="2700">
              <a:solidFill>
                <a:srgbClr val="001C60"/>
              </a:solidFill>
            </a:endParaRPr>
          </a:p>
        </p:txBody>
      </p:sp>
      <p:sp>
        <p:nvSpPr>
          <p:cNvPr id="320" name="Google Shape;320;p42"/>
          <p:cNvSpPr txBox="1"/>
          <p:nvPr/>
        </p:nvSpPr>
        <p:spPr>
          <a:xfrm>
            <a:off x="1418250" y="1666150"/>
            <a:ext cx="6307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rgbClr val="001C60"/>
                </a:solidFill>
                <a:latin typeface="Open Sans"/>
                <a:ea typeface="Open Sans"/>
                <a:cs typeface="Open Sans"/>
                <a:sym typeface="Open Sans"/>
              </a:rPr>
              <a:t>Utilize the Funding the Next Generation Network to find out:  </a:t>
            </a:r>
            <a:endParaRPr sz="1600">
              <a:solidFill>
                <a:srgbClr val="001C60"/>
              </a:solidFill>
              <a:latin typeface="Open Sans"/>
              <a:ea typeface="Open Sans"/>
              <a:cs typeface="Open Sans"/>
              <a:sym typeface="Open Sans"/>
            </a:endParaRPr>
          </a:p>
        </p:txBody>
      </p:sp>
      <p:sp>
        <p:nvSpPr>
          <p:cNvPr id="321" name="Google Shape;321;p42"/>
          <p:cNvSpPr/>
          <p:nvPr/>
        </p:nvSpPr>
        <p:spPr>
          <a:xfrm>
            <a:off x="394175" y="2173450"/>
            <a:ext cx="2146950" cy="1961475"/>
          </a:xfrm>
          <a:prstGeom prst="flowChartInputOutput">
            <a:avLst/>
          </a:prstGeom>
          <a:solidFill>
            <a:srgbClr val="001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2"/>
          <p:cNvSpPr/>
          <p:nvPr/>
        </p:nvSpPr>
        <p:spPr>
          <a:xfrm>
            <a:off x="2348637" y="2173450"/>
            <a:ext cx="2146950" cy="1961475"/>
          </a:xfrm>
          <a:prstGeom prst="flowChartInputOutput">
            <a:avLst/>
          </a:prstGeom>
          <a:solidFill>
            <a:srgbClr val="001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2"/>
          <p:cNvSpPr/>
          <p:nvPr/>
        </p:nvSpPr>
        <p:spPr>
          <a:xfrm>
            <a:off x="4343400" y="2173450"/>
            <a:ext cx="2146950" cy="1961475"/>
          </a:xfrm>
          <a:prstGeom prst="flowChartInputOutput">
            <a:avLst/>
          </a:prstGeom>
          <a:solidFill>
            <a:srgbClr val="001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2"/>
          <p:cNvSpPr/>
          <p:nvPr/>
        </p:nvSpPr>
        <p:spPr>
          <a:xfrm>
            <a:off x="6357075" y="2173450"/>
            <a:ext cx="2146950" cy="1961475"/>
          </a:xfrm>
          <a:prstGeom prst="flowChartInputOutput">
            <a:avLst/>
          </a:prstGeom>
          <a:solidFill>
            <a:srgbClr val="001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2"/>
          <p:cNvSpPr txBox="1"/>
          <p:nvPr/>
        </p:nvSpPr>
        <p:spPr>
          <a:xfrm>
            <a:off x="749600" y="2722288"/>
            <a:ext cx="13422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1300">
                <a:solidFill>
                  <a:schemeClr val="lt1"/>
                </a:solidFill>
                <a:latin typeface="Open Sans"/>
                <a:ea typeface="Open Sans"/>
                <a:cs typeface="Open Sans"/>
                <a:sym typeface="Open Sans"/>
              </a:rPr>
              <a:t>What do you wish you had known at the outset? </a:t>
            </a:r>
            <a:endParaRPr sz="1300">
              <a:solidFill>
                <a:schemeClr val="lt1"/>
              </a:solidFill>
            </a:endParaRPr>
          </a:p>
        </p:txBody>
      </p:sp>
      <p:sp>
        <p:nvSpPr>
          <p:cNvPr id="326" name="Google Shape;326;p42"/>
          <p:cNvSpPr txBox="1"/>
          <p:nvPr/>
        </p:nvSpPr>
        <p:spPr>
          <a:xfrm>
            <a:off x="2771163" y="2722300"/>
            <a:ext cx="13422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1300">
                <a:solidFill>
                  <a:schemeClr val="lt1"/>
                </a:solidFill>
                <a:latin typeface="Open Sans"/>
                <a:ea typeface="Open Sans"/>
                <a:cs typeface="Open Sans"/>
                <a:sym typeface="Open Sans"/>
              </a:rPr>
              <a:t>What were the most important things you did to set up for success? </a:t>
            </a:r>
            <a:endParaRPr sz="1200">
              <a:solidFill>
                <a:schemeClr val="lt1"/>
              </a:solidFill>
            </a:endParaRPr>
          </a:p>
        </p:txBody>
      </p:sp>
      <p:sp>
        <p:nvSpPr>
          <p:cNvPr id="327" name="Google Shape;327;p42"/>
          <p:cNvSpPr txBox="1"/>
          <p:nvPr/>
        </p:nvSpPr>
        <p:spPr>
          <a:xfrm>
            <a:off x="4755213" y="2722300"/>
            <a:ext cx="13422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1300">
                <a:solidFill>
                  <a:schemeClr val="lt1"/>
                </a:solidFill>
                <a:latin typeface="Open Sans"/>
                <a:ea typeface="Open Sans"/>
                <a:cs typeface="Open Sans"/>
                <a:sym typeface="Open Sans"/>
              </a:rPr>
              <a:t>What would you have done differently? </a:t>
            </a:r>
            <a:endParaRPr sz="1200">
              <a:solidFill>
                <a:schemeClr val="lt1"/>
              </a:solidFill>
            </a:endParaRPr>
          </a:p>
        </p:txBody>
      </p:sp>
      <p:sp>
        <p:nvSpPr>
          <p:cNvPr id="328" name="Google Shape;328;p42"/>
          <p:cNvSpPr txBox="1"/>
          <p:nvPr/>
        </p:nvSpPr>
        <p:spPr>
          <a:xfrm>
            <a:off x="6605088" y="2653150"/>
            <a:ext cx="1650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1200">
                <a:solidFill>
                  <a:schemeClr val="lt1"/>
                </a:solidFill>
                <a:latin typeface="Open Sans"/>
                <a:ea typeface="Open Sans"/>
                <a:cs typeface="Open Sans"/>
                <a:sym typeface="Open Sans"/>
              </a:rPr>
              <a:t>Who should I be engaging now? </a:t>
            </a:r>
            <a:endParaRPr sz="1200">
              <a:solidFill>
                <a:schemeClr val="lt1"/>
              </a:solidFill>
            </a:endParaRPr>
          </a:p>
        </p:txBody>
      </p:sp>
      <p:sp>
        <p:nvSpPr>
          <p:cNvPr id="329" name="Google Shape;32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335" name="Google Shape;335;p43"/>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Decision-Making Scale</a:t>
            </a:r>
            <a:endParaRPr sz="2300"/>
          </a:p>
        </p:txBody>
      </p:sp>
      <p:sp>
        <p:nvSpPr>
          <p:cNvPr id="336" name="Google Shape;336;p43"/>
          <p:cNvSpPr txBox="1"/>
          <p:nvPr/>
        </p:nvSpPr>
        <p:spPr>
          <a:xfrm>
            <a:off x="0" y="1183700"/>
            <a:ext cx="9342900" cy="405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chemeClr val="dk1"/>
                </a:solidFill>
              </a:rPr>
              <a:t>How do you decide to move forward? (rank each of these categories on 1-7 scale, with 7 being the highest, total highest score is 49)</a:t>
            </a:r>
            <a:endParaRPr sz="1700" b="1">
              <a:solidFill>
                <a:schemeClr val="dk1"/>
              </a:solidFill>
            </a:endParaRPr>
          </a:p>
          <a:p>
            <a:pPr marL="0" lvl="0" indent="0" algn="l" rtl="0">
              <a:lnSpc>
                <a:spcPct val="115000"/>
              </a:lnSpc>
              <a:spcBef>
                <a:spcPts val="0"/>
              </a:spcBef>
              <a:spcAft>
                <a:spcPts val="0"/>
              </a:spcAft>
              <a:buNone/>
            </a:pP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To what extent will this ballot measure have a positive impact/truly make things better for children and youth in your community?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Does the polling show a path to victory?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Do you have a path to raise the money you need to win?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Do you have the people you need behind you?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Have you done your due diligence?  Do you know what your potential opposition will look like?  What have you done to minimize or stop it?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As for the electoral landscape, what else is on the ballot?  Will it interfere with your measure?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Do you have the team you need to win?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txBox="1">
            <a:spLocks noGrp="1"/>
          </p:cNvSpPr>
          <p:nvPr>
            <p:ph type="title" idx="4294967295"/>
          </p:nvPr>
        </p:nvSpPr>
        <p:spPr>
          <a:xfrm>
            <a:off x="3274638" y="2150850"/>
            <a:ext cx="2199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
        <p:nvSpPr>
          <p:cNvPr id="342" name="Google Shape;342;p44"/>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343" name="Google Shape;343;p44"/>
          <p:cNvPicPr preferRelativeResize="0"/>
          <p:nvPr/>
        </p:nvPicPr>
        <p:blipFill>
          <a:blip r:embed="rId3">
            <a:alphaModFix/>
          </a:blip>
          <a:stretch>
            <a:fillRect/>
          </a:stretch>
        </p:blipFill>
        <p:spPr>
          <a:xfrm>
            <a:off x="5257963" y="2266050"/>
            <a:ext cx="611400" cy="611400"/>
          </a:xfrm>
          <a:prstGeom prst="rect">
            <a:avLst/>
          </a:prstGeom>
          <a:noFill/>
          <a:ln>
            <a:noFill/>
          </a:ln>
        </p:spPr>
      </p:pic>
      <p:sp>
        <p:nvSpPr>
          <p:cNvPr id="344" name="Google Shape;344;p44"/>
          <p:cNvSpPr/>
          <p:nvPr/>
        </p:nvSpPr>
        <p:spPr>
          <a:xfrm>
            <a:off x="-50023" y="-116800"/>
            <a:ext cx="189600" cy="5326200"/>
          </a:xfrm>
          <a:prstGeom prst="rect">
            <a:avLst/>
          </a:prstGeom>
          <a:solidFill>
            <a:srgbClr val="858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4"/>
          <p:cNvSpPr/>
          <p:nvPr/>
        </p:nvSpPr>
        <p:spPr>
          <a:xfrm rot="-266188">
            <a:off x="74571" y="-91422"/>
            <a:ext cx="139618" cy="5326365"/>
          </a:xfrm>
          <a:prstGeom prst="rect">
            <a:avLst/>
          </a:prstGeom>
          <a:solidFill>
            <a:srgbClr val="41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F2FA"/>
        </a:solidFill>
        <a:effectLst/>
      </p:bgPr>
    </p:bg>
    <p:spTree>
      <p:nvGrpSpPr>
        <p:cNvPr id="1" name="Shape 135"/>
        <p:cNvGrpSpPr/>
        <p:nvPr/>
      </p:nvGrpSpPr>
      <p:grpSpPr>
        <a:xfrm>
          <a:off x="0" y="0"/>
          <a:ext cx="0" cy="0"/>
          <a:chOff x="0" y="0"/>
          <a:chExt cx="0" cy="0"/>
        </a:xfrm>
      </p:grpSpPr>
      <p:sp>
        <p:nvSpPr>
          <p:cNvPr id="136" name="Google Shape;136;p30"/>
          <p:cNvSpPr txBox="1">
            <a:spLocks noGrp="1"/>
          </p:cNvSpPr>
          <p:nvPr>
            <p:ph type="ctrTitle" idx="4294967295"/>
          </p:nvPr>
        </p:nvSpPr>
        <p:spPr>
          <a:xfrm>
            <a:off x="1729625" y="520050"/>
            <a:ext cx="5809200" cy="48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00">
                <a:solidFill>
                  <a:srgbClr val="001C60"/>
                </a:solidFill>
              </a:rPr>
              <a:t>PHASES OF A CAMPAIGN</a:t>
            </a:r>
            <a:endParaRPr sz="3000">
              <a:solidFill>
                <a:srgbClr val="001C60"/>
              </a:solidFill>
            </a:endParaRPr>
          </a:p>
        </p:txBody>
      </p:sp>
      <p:sp>
        <p:nvSpPr>
          <p:cNvPr id="137" name="Google Shape;137;p30"/>
          <p:cNvSpPr txBox="1"/>
          <p:nvPr/>
        </p:nvSpPr>
        <p:spPr>
          <a:xfrm>
            <a:off x="1533538" y="1831400"/>
            <a:ext cx="3000000" cy="726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a:solidFill>
                  <a:srgbClr val="001C60"/>
                </a:solidFill>
                <a:latin typeface="Oswald"/>
                <a:ea typeface="Oswald"/>
                <a:cs typeface="Oswald"/>
                <a:sym typeface="Oswald"/>
              </a:rPr>
              <a:t>1</a:t>
            </a:r>
            <a:br>
              <a:rPr lang="en" sz="600" b="1">
                <a:solidFill>
                  <a:srgbClr val="001C60"/>
                </a:solidFill>
                <a:latin typeface="Times New Roman"/>
                <a:ea typeface="Times New Roman"/>
                <a:cs typeface="Times New Roman"/>
                <a:sym typeface="Times New Roman"/>
              </a:rPr>
            </a:br>
            <a:endParaRPr sz="600" b="1">
              <a:solidFill>
                <a:srgbClr val="001C60"/>
              </a:solidFill>
              <a:latin typeface="Times New Roman"/>
              <a:ea typeface="Times New Roman"/>
              <a:cs typeface="Times New Roman"/>
              <a:sym typeface="Times New Roman"/>
            </a:endParaRPr>
          </a:p>
          <a:p>
            <a:pPr marL="0" lvl="0" indent="0" algn="l" rtl="0">
              <a:lnSpc>
                <a:spcPct val="80000"/>
              </a:lnSpc>
              <a:spcBef>
                <a:spcPts val="0"/>
              </a:spcBef>
              <a:spcAft>
                <a:spcPts val="0"/>
              </a:spcAft>
              <a:buNone/>
            </a:pPr>
            <a:r>
              <a:rPr lang="en">
                <a:solidFill>
                  <a:srgbClr val="001C60"/>
                </a:solidFill>
                <a:latin typeface="Open Sans"/>
                <a:ea typeface="Open Sans"/>
                <a:cs typeface="Open Sans"/>
                <a:sym typeface="Open Sans"/>
              </a:rPr>
              <a:t>Pre-campaign phase</a:t>
            </a:r>
            <a:endParaRPr/>
          </a:p>
        </p:txBody>
      </p:sp>
      <p:sp>
        <p:nvSpPr>
          <p:cNvPr id="138" name="Google Shape;138;p30"/>
          <p:cNvSpPr txBox="1"/>
          <p:nvPr/>
        </p:nvSpPr>
        <p:spPr>
          <a:xfrm>
            <a:off x="2121013" y="3328813"/>
            <a:ext cx="3000000" cy="726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a:solidFill>
                  <a:srgbClr val="001C60"/>
                </a:solidFill>
                <a:latin typeface="Oswald"/>
                <a:ea typeface="Oswald"/>
                <a:cs typeface="Oswald"/>
                <a:sym typeface="Oswald"/>
              </a:rPr>
              <a:t>2</a:t>
            </a:r>
            <a:br>
              <a:rPr lang="en" sz="600" b="1">
                <a:solidFill>
                  <a:srgbClr val="001C60"/>
                </a:solidFill>
                <a:latin typeface="Open Sans"/>
                <a:ea typeface="Open Sans"/>
                <a:cs typeface="Open Sans"/>
                <a:sym typeface="Open Sans"/>
              </a:rPr>
            </a:br>
            <a:endParaRPr sz="600" b="1">
              <a:solidFill>
                <a:srgbClr val="001C60"/>
              </a:solidFill>
              <a:latin typeface="Open Sans"/>
              <a:ea typeface="Open Sans"/>
              <a:cs typeface="Open Sans"/>
              <a:sym typeface="Open Sans"/>
            </a:endParaRPr>
          </a:p>
          <a:p>
            <a:pPr marL="0" lvl="0" indent="0" algn="l" rtl="0">
              <a:lnSpc>
                <a:spcPct val="80000"/>
              </a:lnSpc>
              <a:spcBef>
                <a:spcPts val="0"/>
              </a:spcBef>
              <a:spcAft>
                <a:spcPts val="0"/>
              </a:spcAft>
              <a:buNone/>
            </a:pPr>
            <a:r>
              <a:rPr lang="en">
                <a:solidFill>
                  <a:srgbClr val="001C60"/>
                </a:solidFill>
                <a:latin typeface="Open Sans"/>
                <a:ea typeface="Open Sans"/>
                <a:cs typeface="Open Sans"/>
                <a:sym typeface="Open Sans"/>
              </a:rPr>
              <a:t>Campaign phase</a:t>
            </a:r>
            <a:endParaRPr/>
          </a:p>
        </p:txBody>
      </p:sp>
      <p:sp>
        <p:nvSpPr>
          <p:cNvPr id="139" name="Google Shape;139;p30"/>
          <p:cNvSpPr txBox="1"/>
          <p:nvPr/>
        </p:nvSpPr>
        <p:spPr>
          <a:xfrm>
            <a:off x="5929488" y="1851650"/>
            <a:ext cx="1836900" cy="726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Clr>
                <a:schemeClr val="dk1"/>
              </a:buClr>
              <a:buSzPts val="2400"/>
              <a:buFont typeface="Arial"/>
              <a:buNone/>
            </a:pPr>
            <a:r>
              <a:rPr lang="en" sz="2400">
                <a:solidFill>
                  <a:srgbClr val="001C60"/>
                </a:solidFill>
                <a:latin typeface="Oswald"/>
                <a:ea typeface="Oswald"/>
                <a:cs typeface="Oswald"/>
                <a:sym typeface="Oswald"/>
              </a:rPr>
              <a:t>5</a:t>
            </a:r>
            <a:br>
              <a:rPr lang="en" sz="600" b="1">
                <a:solidFill>
                  <a:srgbClr val="001C60"/>
                </a:solidFill>
                <a:latin typeface="Open Sans"/>
                <a:ea typeface="Open Sans"/>
                <a:cs typeface="Open Sans"/>
                <a:sym typeface="Open Sans"/>
              </a:rPr>
            </a:br>
            <a:endParaRPr sz="600" b="1">
              <a:solidFill>
                <a:srgbClr val="001C60"/>
              </a:solidFill>
              <a:latin typeface="Open Sans"/>
              <a:ea typeface="Open Sans"/>
              <a:cs typeface="Open Sans"/>
              <a:sym typeface="Open Sans"/>
            </a:endParaRPr>
          </a:p>
          <a:p>
            <a:pPr marL="0" lvl="0" indent="0" algn="l" rtl="0">
              <a:lnSpc>
                <a:spcPct val="80000"/>
              </a:lnSpc>
              <a:spcBef>
                <a:spcPts val="0"/>
              </a:spcBef>
              <a:spcAft>
                <a:spcPts val="0"/>
              </a:spcAft>
              <a:buClr>
                <a:schemeClr val="dk1"/>
              </a:buClr>
              <a:buSzPts val="1400"/>
              <a:buFont typeface="Arial"/>
              <a:buNone/>
            </a:pPr>
            <a:r>
              <a:rPr lang="en">
                <a:solidFill>
                  <a:srgbClr val="001C60"/>
                </a:solidFill>
                <a:latin typeface="Open Sans"/>
                <a:ea typeface="Open Sans"/>
                <a:cs typeface="Open Sans"/>
                <a:sym typeface="Open Sans"/>
              </a:rPr>
              <a:t>Post-election phase</a:t>
            </a:r>
            <a:endParaRPr/>
          </a:p>
        </p:txBody>
      </p:sp>
      <p:sp>
        <p:nvSpPr>
          <p:cNvPr id="140" name="Google Shape;140;p30"/>
          <p:cNvSpPr txBox="1"/>
          <p:nvPr/>
        </p:nvSpPr>
        <p:spPr>
          <a:xfrm>
            <a:off x="4881338" y="3328825"/>
            <a:ext cx="3000000" cy="726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a:solidFill>
                  <a:srgbClr val="001C60"/>
                </a:solidFill>
                <a:latin typeface="Oswald"/>
                <a:ea typeface="Oswald"/>
                <a:cs typeface="Oswald"/>
                <a:sym typeface="Oswald"/>
              </a:rPr>
              <a:t>4</a:t>
            </a:r>
            <a:br>
              <a:rPr lang="en" sz="600" b="1">
                <a:solidFill>
                  <a:srgbClr val="001C60"/>
                </a:solidFill>
                <a:latin typeface="Open Sans"/>
                <a:ea typeface="Open Sans"/>
                <a:cs typeface="Open Sans"/>
                <a:sym typeface="Open Sans"/>
              </a:rPr>
            </a:br>
            <a:endParaRPr sz="600" b="1">
              <a:solidFill>
                <a:srgbClr val="001C60"/>
              </a:solidFill>
              <a:latin typeface="Open Sans"/>
              <a:ea typeface="Open Sans"/>
              <a:cs typeface="Open Sans"/>
              <a:sym typeface="Open Sans"/>
            </a:endParaRPr>
          </a:p>
          <a:p>
            <a:pPr marL="0" lvl="0" indent="0" algn="l" rtl="0">
              <a:lnSpc>
                <a:spcPct val="80000"/>
              </a:lnSpc>
              <a:spcBef>
                <a:spcPts val="0"/>
              </a:spcBef>
              <a:spcAft>
                <a:spcPts val="0"/>
              </a:spcAft>
              <a:buNone/>
            </a:pPr>
            <a:r>
              <a:rPr lang="en">
                <a:solidFill>
                  <a:srgbClr val="001C60"/>
                </a:solidFill>
                <a:latin typeface="Open Sans"/>
                <a:ea typeface="Open Sans"/>
                <a:cs typeface="Open Sans"/>
                <a:sym typeface="Open Sans"/>
              </a:rPr>
              <a:t>Get Out The Vote! (GOTV)</a:t>
            </a:r>
            <a:endParaRPr/>
          </a:p>
        </p:txBody>
      </p:sp>
      <p:sp>
        <p:nvSpPr>
          <p:cNvPr id="141" name="Google Shape;141;p30"/>
          <p:cNvSpPr txBox="1"/>
          <p:nvPr/>
        </p:nvSpPr>
        <p:spPr>
          <a:xfrm>
            <a:off x="3859088" y="1851638"/>
            <a:ext cx="3000000" cy="726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a:solidFill>
                  <a:srgbClr val="001C60"/>
                </a:solidFill>
                <a:latin typeface="Oswald"/>
                <a:ea typeface="Oswald"/>
                <a:cs typeface="Oswald"/>
                <a:sym typeface="Oswald"/>
              </a:rPr>
              <a:t>3</a:t>
            </a:r>
            <a:br>
              <a:rPr lang="en" sz="600" b="1">
                <a:solidFill>
                  <a:srgbClr val="001C60"/>
                </a:solidFill>
                <a:latin typeface="Open Sans"/>
                <a:ea typeface="Open Sans"/>
                <a:cs typeface="Open Sans"/>
                <a:sym typeface="Open Sans"/>
              </a:rPr>
            </a:br>
            <a:endParaRPr sz="600" b="1">
              <a:solidFill>
                <a:srgbClr val="001C60"/>
              </a:solidFill>
              <a:latin typeface="Open Sans"/>
              <a:ea typeface="Open Sans"/>
              <a:cs typeface="Open Sans"/>
              <a:sym typeface="Open Sans"/>
            </a:endParaRPr>
          </a:p>
          <a:p>
            <a:pPr marL="0" lvl="0" indent="0" algn="l" rtl="0">
              <a:lnSpc>
                <a:spcPct val="80000"/>
              </a:lnSpc>
              <a:spcBef>
                <a:spcPts val="0"/>
              </a:spcBef>
              <a:spcAft>
                <a:spcPts val="0"/>
              </a:spcAft>
              <a:buNone/>
            </a:pPr>
            <a:r>
              <a:rPr lang="en">
                <a:solidFill>
                  <a:srgbClr val="001C60"/>
                </a:solidFill>
                <a:latin typeface="Open Sans"/>
                <a:ea typeface="Open Sans"/>
                <a:cs typeface="Open Sans"/>
                <a:sym typeface="Open Sans"/>
              </a:rPr>
              <a:t>Ramp-up phase</a:t>
            </a:r>
            <a:endParaRPr/>
          </a:p>
        </p:txBody>
      </p:sp>
      <p:grpSp>
        <p:nvGrpSpPr>
          <p:cNvPr id="142" name="Google Shape;142;p30"/>
          <p:cNvGrpSpPr/>
          <p:nvPr/>
        </p:nvGrpSpPr>
        <p:grpSpPr>
          <a:xfrm>
            <a:off x="3712016" y="1630576"/>
            <a:ext cx="2480144" cy="1728853"/>
            <a:chOff x="4526679" y="1857800"/>
            <a:chExt cx="2480144" cy="1728853"/>
          </a:xfrm>
        </p:grpSpPr>
        <p:sp>
          <p:nvSpPr>
            <p:cNvPr id="143" name="Google Shape;143;p30"/>
            <p:cNvSpPr/>
            <p:nvPr/>
          </p:nvSpPr>
          <p:spPr>
            <a:xfrm>
              <a:off x="4849301" y="3079486"/>
              <a:ext cx="966900" cy="133500"/>
            </a:xfrm>
            <a:prstGeom prst="rect">
              <a:avLst/>
            </a:prstGeom>
            <a:solidFill>
              <a:srgbClr val="BCC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30"/>
            <p:cNvGrpSpPr/>
            <p:nvPr/>
          </p:nvGrpSpPr>
          <p:grpSpPr>
            <a:xfrm>
              <a:off x="4526679" y="1857800"/>
              <a:ext cx="2480144" cy="1728853"/>
              <a:chOff x="4526679" y="1857800"/>
              <a:chExt cx="2480144" cy="1728853"/>
            </a:xfrm>
          </p:grpSpPr>
          <p:grpSp>
            <p:nvGrpSpPr>
              <p:cNvPr id="145" name="Google Shape;145;p30"/>
              <p:cNvGrpSpPr/>
              <p:nvPr/>
            </p:nvGrpSpPr>
            <p:grpSpPr>
              <a:xfrm>
                <a:off x="4808316" y="2800065"/>
                <a:ext cx="92400" cy="411825"/>
                <a:chOff x="845575" y="2563700"/>
                <a:chExt cx="92400" cy="411825"/>
              </a:xfrm>
            </p:grpSpPr>
            <p:cxnSp>
              <p:nvCxnSpPr>
                <p:cNvPr id="146" name="Google Shape;146;p3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47" name="Google Shape;147;p3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0"/>
              <p:cNvSpPr txBox="1"/>
              <p:nvPr/>
            </p:nvSpPr>
            <p:spPr>
              <a:xfrm>
                <a:off x="4526679" y="3215253"/>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1200" b="1">
                  <a:latin typeface="Roboto"/>
                  <a:ea typeface="Roboto"/>
                  <a:cs typeface="Roboto"/>
                  <a:sym typeface="Roboto"/>
                </a:endParaRPr>
              </a:p>
            </p:txBody>
          </p:sp>
          <p:sp>
            <p:nvSpPr>
              <p:cNvPr id="149" name="Google Shape;149;p30"/>
              <p:cNvSpPr txBox="1"/>
              <p:nvPr/>
            </p:nvSpPr>
            <p:spPr>
              <a:xfrm>
                <a:off x="4753223" y="185780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800" b="1">
                  <a:latin typeface="Roboto"/>
                  <a:ea typeface="Roboto"/>
                  <a:cs typeface="Roboto"/>
                  <a:sym typeface="Roboto"/>
                </a:endParaRPr>
              </a:p>
            </p:txBody>
          </p:sp>
        </p:grpSp>
      </p:grpSp>
      <p:grpSp>
        <p:nvGrpSpPr>
          <p:cNvPr id="150" name="Google Shape;150;p30"/>
          <p:cNvGrpSpPr/>
          <p:nvPr/>
        </p:nvGrpSpPr>
        <p:grpSpPr>
          <a:xfrm>
            <a:off x="4881335" y="2846781"/>
            <a:ext cx="2253600" cy="1358783"/>
            <a:chOff x="6676773" y="3079467"/>
            <a:chExt cx="2253600" cy="1358783"/>
          </a:xfrm>
        </p:grpSpPr>
        <p:sp>
          <p:nvSpPr>
            <p:cNvPr id="151" name="Google Shape;151;p30"/>
            <p:cNvSpPr/>
            <p:nvPr/>
          </p:nvSpPr>
          <p:spPr>
            <a:xfrm>
              <a:off x="6807650" y="3079486"/>
              <a:ext cx="1836900" cy="133500"/>
            </a:xfrm>
            <a:prstGeom prst="rect">
              <a:avLst/>
            </a:prstGeom>
            <a:solidFill>
              <a:srgbClr val="004F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30"/>
            <p:cNvGrpSpPr/>
            <p:nvPr/>
          </p:nvGrpSpPr>
          <p:grpSpPr>
            <a:xfrm>
              <a:off x="6676773" y="3079467"/>
              <a:ext cx="2253600" cy="1358783"/>
              <a:chOff x="6676773" y="3079467"/>
              <a:chExt cx="2253600" cy="1358783"/>
            </a:xfrm>
          </p:grpSpPr>
          <p:grpSp>
            <p:nvGrpSpPr>
              <p:cNvPr id="153" name="Google Shape;153;p30"/>
              <p:cNvGrpSpPr/>
              <p:nvPr/>
            </p:nvGrpSpPr>
            <p:grpSpPr>
              <a:xfrm rot="10800000">
                <a:off x="6760035" y="3079467"/>
                <a:ext cx="92400" cy="411825"/>
                <a:chOff x="2070100" y="2563700"/>
                <a:chExt cx="92400" cy="411825"/>
              </a:xfrm>
            </p:grpSpPr>
            <p:cxnSp>
              <p:nvCxnSpPr>
                <p:cNvPr id="154" name="Google Shape;154;p3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55" name="Google Shape;155;p3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0"/>
              <p:cNvSpPr txBox="1"/>
              <p:nvPr/>
            </p:nvSpPr>
            <p:spPr>
              <a:xfrm>
                <a:off x="6676773" y="349445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b="1">
                  <a:latin typeface="Roboto"/>
                  <a:ea typeface="Roboto"/>
                  <a:cs typeface="Roboto"/>
                  <a:sym typeface="Roboto"/>
                </a:endParaRPr>
              </a:p>
            </p:txBody>
          </p:sp>
        </p:grpSp>
      </p:grpSp>
      <p:grpSp>
        <p:nvGrpSpPr>
          <p:cNvPr id="157" name="Google Shape;157;p30"/>
          <p:cNvGrpSpPr/>
          <p:nvPr/>
        </p:nvGrpSpPr>
        <p:grpSpPr>
          <a:xfrm>
            <a:off x="1262653" y="1630576"/>
            <a:ext cx="2580731" cy="1728863"/>
            <a:chOff x="495991" y="1857800"/>
            <a:chExt cx="2580731" cy="1728863"/>
          </a:xfrm>
        </p:grpSpPr>
        <p:sp>
          <p:nvSpPr>
            <p:cNvPr id="158" name="Google Shape;158;p30"/>
            <p:cNvSpPr/>
            <p:nvPr/>
          </p:nvSpPr>
          <p:spPr>
            <a:xfrm>
              <a:off x="932600" y="3079486"/>
              <a:ext cx="570300" cy="133500"/>
            </a:xfrm>
            <a:prstGeom prst="rect">
              <a:avLst/>
            </a:prstGeom>
            <a:solidFill>
              <a:srgbClr val="BCC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30"/>
            <p:cNvGrpSpPr/>
            <p:nvPr/>
          </p:nvGrpSpPr>
          <p:grpSpPr>
            <a:xfrm>
              <a:off x="495991" y="1857800"/>
              <a:ext cx="2580731" cy="1728863"/>
              <a:chOff x="495991" y="1857800"/>
              <a:chExt cx="2580731" cy="1728863"/>
            </a:xfrm>
          </p:grpSpPr>
          <p:sp>
            <p:nvSpPr>
              <p:cNvPr id="160" name="Google Shape;160;p30"/>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1200" b="1">
                  <a:latin typeface="Roboto"/>
                  <a:ea typeface="Roboto"/>
                  <a:cs typeface="Roboto"/>
                  <a:sym typeface="Roboto"/>
                </a:endParaRPr>
              </a:p>
            </p:txBody>
          </p:sp>
          <p:grpSp>
            <p:nvGrpSpPr>
              <p:cNvPr id="161" name="Google Shape;161;p30"/>
              <p:cNvGrpSpPr/>
              <p:nvPr/>
            </p:nvGrpSpPr>
            <p:grpSpPr>
              <a:xfrm>
                <a:off x="881025" y="2800065"/>
                <a:ext cx="92400" cy="411825"/>
                <a:chOff x="845575" y="2563700"/>
                <a:chExt cx="92400" cy="411825"/>
              </a:xfrm>
            </p:grpSpPr>
            <p:cxnSp>
              <p:nvCxnSpPr>
                <p:cNvPr id="162" name="Google Shape;162;p3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63" name="Google Shape;163;p3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30"/>
              <p:cNvSpPr txBox="1"/>
              <p:nvPr/>
            </p:nvSpPr>
            <p:spPr>
              <a:xfrm>
                <a:off x="823122" y="185780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800" b="1">
                  <a:latin typeface="Pathway Extreme"/>
                  <a:ea typeface="Pathway Extreme"/>
                  <a:cs typeface="Pathway Extreme"/>
                  <a:sym typeface="Pathway Extreme"/>
                </a:endParaRPr>
              </a:p>
            </p:txBody>
          </p:sp>
        </p:grpSp>
      </p:grpSp>
      <p:grpSp>
        <p:nvGrpSpPr>
          <p:cNvPr id="165" name="Google Shape;165;p30"/>
          <p:cNvGrpSpPr/>
          <p:nvPr/>
        </p:nvGrpSpPr>
        <p:grpSpPr>
          <a:xfrm>
            <a:off x="2197211" y="2846768"/>
            <a:ext cx="1836777" cy="411825"/>
            <a:chOff x="1506748" y="3073992"/>
            <a:chExt cx="1836777" cy="411825"/>
          </a:xfrm>
        </p:grpSpPr>
        <p:sp>
          <p:nvSpPr>
            <p:cNvPr id="166" name="Google Shape;166;p30"/>
            <p:cNvSpPr/>
            <p:nvPr/>
          </p:nvSpPr>
          <p:spPr>
            <a:xfrm>
              <a:off x="1548625" y="3074011"/>
              <a:ext cx="1794900" cy="133500"/>
            </a:xfrm>
            <a:prstGeom prst="rect">
              <a:avLst/>
            </a:prstGeom>
            <a:solidFill>
              <a:srgbClr val="004F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30"/>
            <p:cNvGrpSpPr/>
            <p:nvPr/>
          </p:nvGrpSpPr>
          <p:grpSpPr>
            <a:xfrm rot="10800000">
              <a:off x="1506748" y="3073992"/>
              <a:ext cx="92400" cy="411825"/>
              <a:chOff x="3412425" y="2569175"/>
              <a:chExt cx="92400" cy="411825"/>
            </a:xfrm>
          </p:grpSpPr>
          <p:cxnSp>
            <p:nvCxnSpPr>
              <p:cNvPr id="168" name="Google Shape;168;p30"/>
              <p:cNvCxnSpPr/>
              <p:nvPr/>
            </p:nvCxnSpPr>
            <p:spPr>
              <a:xfrm>
                <a:off x="3458625" y="2621600"/>
                <a:ext cx="0" cy="359400"/>
              </a:xfrm>
              <a:prstGeom prst="straightConnector1">
                <a:avLst/>
              </a:prstGeom>
              <a:noFill/>
              <a:ln w="9525" cap="flat" cmpd="sng">
                <a:solidFill>
                  <a:srgbClr val="000000"/>
                </a:solidFill>
                <a:prstDash val="solid"/>
                <a:round/>
                <a:headEnd type="none" w="sm" len="sm"/>
                <a:tailEnd type="none" w="sm" len="sm"/>
              </a:ln>
            </p:spPr>
          </p:cxnSp>
          <p:sp>
            <p:nvSpPr>
              <p:cNvPr id="169" name="Google Shape;169;p30"/>
              <p:cNvSpPr/>
              <p:nvPr/>
            </p:nvSpPr>
            <p:spPr>
              <a:xfrm>
                <a:off x="3412425" y="2569175"/>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 name="Google Shape;170;p30"/>
          <p:cNvSpPr txBox="1"/>
          <p:nvPr/>
        </p:nvSpPr>
        <p:spPr>
          <a:xfrm>
            <a:off x="2873225" y="1108113"/>
            <a:ext cx="35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01C60"/>
                </a:solidFill>
                <a:latin typeface="Pathway Extreme"/>
                <a:ea typeface="Pathway Extreme"/>
                <a:cs typeface="Pathway Extreme"/>
                <a:sym typeface="Pathway Extreme"/>
              </a:rPr>
              <a:t>There are five phases of a campaign</a:t>
            </a:r>
            <a:endParaRPr>
              <a:latin typeface="Pathway Extreme"/>
              <a:ea typeface="Pathway Extreme"/>
              <a:cs typeface="Pathway Extreme"/>
              <a:sym typeface="Pathway Extreme"/>
            </a:endParaRPr>
          </a:p>
        </p:txBody>
      </p:sp>
      <p:sp>
        <p:nvSpPr>
          <p:cNvPr id="171" name="Google Shape;171;p30"/>
          <p:cNvSpPr/>
          <p:nvPr/>
        </p:nvSpPr>
        <p:spPr>
          <a:xfrm>
            <a:off x="6008138" y="2846775"/>
            <a:ext cx="1266300" cy="133500"/>
          </a:xfrm>
          <a:prstGeom prst="rect">
            <a:avLst/>
          </a:prstGeom>
          <a:solidFill>
            <a:srgbClr val="BCC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2" name="Google Shape;172;p30"/>
          <p:cNvCxnSpPr/>
          <p:nvPr/>
        </p:nvCxnSpPr>
        <p:spPr>
          <a:xfrm>
            <a:off x="6008138" y="2619253"/>
            <a:ext cx="0" cy="359400"/>
          </a:xfrm>
          <a:prstGeom prst="straightConnector1">
            <a:avLst/>
          </a:prstGeom>
          <a:noFill/>
          <a:ln w="9525" cap="flat" cmpd="sng">
            <a:solidFill>
              <a:srgbClr val="000000"/>
            </a:solidFill>
            <a:prstDash val="solid"/>
            <a:round/>
            <a:headEnd type="none" w="sm" len="sm"/>
            <a:tailEnd type="none" w="sm" len="sm"/>
          </a:ln>
        </p:spPr>
      </p:cxnSp>
      <p:sp>
        <p:nvSpPr>
          <p:cNvPr id="173" name="Google Shape;173;p30"/>
          <p:cNvSpPr/>
          <p:nvPr/>
        </p:nvSpPr>
        <p:spPr>
          <a:xfrm>
            <a:off x="5961938" y="2526853"/>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idx="4294967295"/>
          </p:nvPr>
        </p:nvSpPr>
        <p:spPr>
          <a:xfrm>
            <a:off x="2919275" y="30475"/>
            <a:ext cx="6012300" cy="6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 Things You Can Do Now</a:t>
            </a:r>
            <a:endParaRPr/>
          </a:p>
        </p:txBody>
      </p:sp>
      <p:sp>
        <p:nvSpPr>
          <p:cNvPr id="180" name="Google Shape;180;p31"/>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81" name="Google Shape;181;p31"/>
          <p:cNvGrpSpPr/>
          <p:nvPr/>
        </p:nvGrpSpPr>
        <p:grpSpPr>
          <a:xfrm>
            <a:off x="3847800" y="1277325"/>
            <a:ext cx="3848475" cy="563400"/>
            <a:chOff x="3847800" y="1353525"/>
            <a:chExt cx="3848475" cy="563400"/>
          </a:xfrm>
        </p:grpSpPr>
        <p:sp>
          <p:nvSpPr>
            <p:cNvPr id="182" name="Google Shape;182;p31"/>
            <p:cNvSpPr/>
            <p:nvPr/>
          </p:nvSpPr>
          <p:spPr>
            <a:xfrm>
              <a:off x="3847800" y="1360875"/>
              <a:ext cx="548700" cy="548700"/>
            </a:xfrm>
            <a:prstGeom prst="ellipse">
              <a:avLst/>
            </a:prstGeom>
            <a:solidFill>
              <a:schemeClr val="dk1"/>
            </a:solidFill>
            <a:ln w="19050" cap="flat" cmpd="sng">
              <a:solidFill>
                <a:srgbClr val="41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lt1"/>
                  </a:solidFill>
                  <a:latin typeface="Sora"/>
                  <a:ea typeface="Sora"/>
                  <a:cs typeface="Sora"/>
                  <a:sym typeface="Sora"/>
                </a:rPr>
                <a:t>2</a:t>
              </a:r>
              <a:endParaRPr sz="1500">
                <a:solidFill>
                  <a:schemeClr val="lt1"/>
                </a:solidFill>
                <a:latin typeface="Sora"/>
                <a:ea typeface="Sora"/>
                <a:cs typeface="Sora"/>
                <a:sym typeface="Sora"/>
              </a:endParaRPr>
            </a:p>
          </p:txBody>
        </p:sp>
        <p:sp>
          <p:nvSpPr>
            <p:cNvPr id="183" name="Google Shape;183;p31"/>
            <p:cNvSpPr txBox="1"/>
            <p:nvPr/>
          </p:nvSpPr>
          <p:spPr>
            <a:xfrm>
              <a:off x="4656075" y="1353525"/>
              <a:ext cx="3040200" cy="56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Pathway Extreme"/>
                  <a:ea typeface="Pathway Extreme"/>
                  <a:cs typeface="Pathway Extreme"/>
                  <a:sym typeface="Pathway Extreme"/>
                </a:rPr>
                <a:t>Grow Your List of Supporters</a:t>
              </a:r>
              <a:r>
                <a:rPr lang="en" sz="1200">
                  <a:solidFill>
                    <a:schemeClr val="dk1"/>
                  </a:solidFill>
                  <a:latin typeface="Pathway Extreme"/>
                  <a:ea typeface="Pathway Extreme"/>
                  <a:cs typeface="Pathway Extreme"/>
                  <a:sym typeface="Pathway Extreme"/>
                </a:rPr>
                <a:t> </a:t>
              </a:r>
              <a:endParaRPr sz="1200">
                <a:solidFill>
                  <a:schemeClr val="dk1"/>
                </a:solidFill>
                <a:latin typeface="Pathway Extreme"/>
                <a:ea typeface="Pathway Extreme"/>
                <a:cs typeface="Pathway Extreme"/>
                <a:sym typeface="Pathway Extreme"/>
              </a:endParaRPr>
            </a:p>
          </p:txBody>
        </p:sp>
      </p:grpSp>
      <p:grpSp>
        <p:nvGrpSpPr>
          <p:cNvPr id="184" name="Google Shape;184;p31"/>
          <p:cNvGrpSpPr/>
          <p:nvPr/>
        </p:nvGrpSpPr>
        <p:grpSpPr>
          <a:xfrm>
            <a:off x="3847800" y="1948400"/>
            <a:ext cx="4352175" cy="563400"/>
            <a:chOff x="3847800" y="1948400"/>
            <a:chExt cx="4352175" cy="563400"/>
          </a:xfrm>
        </p:grpSpPr>
        <p:sp>
          <p:nvSpPr>
            <p:cNvPr id="185" name="Google Shape;185;p31"/>
            <p:cNvSpPr/>
            <p:nvPr/>
          </p:nvSpPr>
          <p:spPr>
            <a:xfrm>
              <a:off x="3847800" y="1955750"/>
              <a:ext cx="548700" cy="548700"/>
            </a:xfrm>
            <a:prstGeom prst="ellipse">
              <a:avLst/>
            </a:prstGeom>
            <a:solidFill>
              <a:schemeClr val="dk1"/>
            </a:solidFill>
            <a:ln w="19050" cap="flat" cmpd="sng">
              <a:solidFill>
                <a:srgbClr val="41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lt1"/>
                  </a:solidFill>
                  <a:latin typeface="Sora"/>
                  <a:ea typeface="Sora"/>
                  <a:cs typeface="Sora"/>
                  <a:sym typeface="Sora"/>
                </a:rPr>
                <a:t>3</a:t>
              </a:r>
              <a:endParaRPr sz="1500">
                <a:solidFill>
                  <a:schemeClr val="lt1"/>
                </a:solidFill>
                <a:latin typeface="Sora"/>
                <a:ea typeface="Sora"/>
                <a:cs typeface="Sora"/>
                <a:sym typeface="Sora"/>
              </a:endParaRPr>
            </a:p>
          </p:txBody>
        </p:sp>
        <p:sp>
          <p:nvSpPr>
            <p:cNvPr id="186" name="Google Shape;186;p31"/>
            <p:cNvSpPr txBox="1"/>
            <p:nvPr/>
          </p:nvSpPr>
          <p:spPr>
            <a:xfrm>
              <a:off x="4656075" y="1948400"/>
              <a:ext cx="3543900" cy="56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Pathway Extreme"/>
                <a:ea typeface="Pathway Extreme"/>
                <a:cs typeface="Pathway Extreme"/>
                <a:sym typeface="Pathway Extreme"/>
              </a:endParaRPr>
            </a:p>
            <a:p>
              <a:pPr marL="0" lvl="0" indent="0" algn="l" rtl="0">
                <a:spcBef>
                  <a:spcPts val="0"/>
                </a:spcBef>
                <a:spcAft>
                  <a:spcPts val="0"/>
                </a:spcAft>
                <a:buNone/>
              </a:pPr>
              <a:r>
                <a:rPr lang="en" sz="1600">
                  <a:solidFill>
                    <a:schemeClr val="dk1"/>
                  </a:solidFill>
                  <a:latin typeface="Pathway Extreme"/>
                  <a:ea typeface="Pathway Extreme"/>
                  <a:cs typeface="Pathway Extreme"/>
                  <a:sym typeface="Pathway Extreme"/>
                </a:rPr>
                <a:t>Do Your Research</a:t>
              </a:r>
              <a:endParaRPr sz="1600">
                <a:solidFill>
                  <a:schemeClr val="dk1"/>
                </a:solidFill>
                <a:latin typeface="Pathway Extreme"/>
                <a:ea typeface="Pathway Extreme"/>
                <a:cs typeface="Pathway Extreme"/>
                <a:sym typeface="Pathway Extreme"/>
              </a:endParaRPr>
            </a:p>
            <a:p>
              <a:pPr marL="0" lvl="0" indent="0" algn="l" rtl="0">
                <a:spcBef>
                  <a:spcPts val="0"/>
                </a:spcBef>
                <a:spcAft>
                  <a:spcPts val="0"/>
                </a:spcAft>
                <a:buNone/>
              </a:pPr>
              <a:endParaRPr sz="1200">
                <a:solidFill>
                  <a:schemeClr val="dk1"/>
                </a:solidFill>
                <a:latin typeface="Pathway Extreme"/>
                <a:ea typeface="Pathway Extreme"/>
                <a:cs typeface="Pathway Extreme"/>
                <a:sym typeface="Pathway Extreme"/>
              </a:endParaRPr>
            </a:p>
          </p:txBody>
        </p:sp>
      </p:grpSp>
      <p:grpSp>
        <p:nvGrpSpPr>
          <p:cNvPr id="187" name="Google Shape;187;p31"/>
          <p:cNvGrpSpPr/>
          <p:nvPr/>
        </p:nvGrpSpPr>
        <p:grpSpPr>
          <a:xfrm>
            <a:off x="3847800" y="2619475"/>
            <a:ext cx="4352175" cy="563400"/>
            <a:chOff x="3847800" y="2619475"/>
            <a:chExt cx="4352175" cy="563400"/>
          </a:xfrm>
        </p:grpSpPr>
        <p:sp>
          <p:nvSpPr>
            <p:cNvPr id="188" name="Google Shape;188;p31"/>
            <p:cNvSpPr/>
            <p:nvPr/>
          </p:nvSpPr>
          <p:spPr>
            <a:xfrm>
              <a:off x="3847800" y="2626825"/>
              <a:ext cx="548700" cy="548700"/>
            </a:xfrm>
            <a:prstGeom prst="ellipse">
              <a:avLst/>
            </a:prstGeom>
            <a:solidFill>
              <a:schemeClr val="dk1"/>
            </a:solidFill>
            <a:ln w="19050" cap="flat" cmpd="sng">
              <a:solidFill>
                <a:srgbClr val="41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lt1"/>
                  </a:solidFill>
                  <a:latin typeface="Sora"/>
                  <a:ea typeface="Sora"/>
                  <a:cs typeface="Sora"/>
                  <a:sym typeface="Sora"/>
                </a:rPr>
                <a:t>4</a:t>
              </a:r>
              <a:endParaRPr sz="1500">
                <a:solidFill>
                  <a:schemeClr val="lt1"/>
                </a:solidFill>
                <a:latin typeface="Sora"/>
                <a:ea typeface="Sora"/>
                <a:cs typeface="Sora"/>
                <a:sym typeface="Sora"/>
              </a:endParaRPr>
            </a:p>
          </p:txBody>
        </p:sp>
        <p:sp>
          <p:nvSpPr>
            <p:cNvPr id="189" name="Google Shape;189;p31"/>
            <p:cNvSpPr txBox="1"/>
            <p:nvPr/>
          </p:nvSpPr>
          <p:spPr>
            <a:xfrm>
              <a:off x="4656075" y="2619475"/>
              <a:ext cx="3543900" cy="56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Pathway Extreme"/>
                  <a:ea typeface="Pathway Extreme"/>
                  <a:cs typeface="Pathway Extreme"/>
                  <a:sym typeface="Pathway Extreme"/>
                </a:rPr>
                <a:t>Begin A Messaging Campaign </a:t>
              </a:r>
              <a:endParaRPr sz="1600">
                <a:solidFill>
                  <a:schemeClr val="dk1"/>
                </a:solidFill>
                <a:latin typeface="Pathway Extreme"/>
                <a:ea typeface="Pathway Extreme"/>
                <a:cs typeface="Pathway Extreme"/>
                <a:sym typeface="Pathway Extreme"/>
              </a:endParaRPr>
            </a:p>
          </p:txBody>
        </p:sp>
      </p:grpSp>
      <p:grpSp>
        <p:nvGrpSpPr>
          <p:cNvPr id="190" name="Google Shape;190;p31"/>
          <p:cNvGrpSpPr/>
          <p:nvPr/>
        </p:nvGrpSpPr>
        <p:grpSpPr>
          <a:xfrm>
            <a:off x="3847800" y="3290550"/>
            <a:ext cx="4935075" cy="563400"/>
            <a:chOff x="3847800" y="3290550"/>
            <a:chExt cx="4935075" cy="563400"/>
          </a:xfrm>
        </p:grpSpPr>
        <p:sp>
          <p:nvSpPr>
            <p:cNvPr id="191" name="Google Shape;191;p31"/>
            <p:cNvSpPr/>
            <p:nvPr/>
          </p:nvSpPr>
          <p:spPr>
            <a:xfrm>
              <a:off x="3847800" y="3297900"/>
              <a:ext cx="548700" cy="548700"/>
            </a:xfrm>
            <a:prstGeom prst="ellipse">
              <a:avLst/>
            </a:prstGeom>
            <a:solidFill>
              <a:schemeClr val="dk1"/>
            </a:solidFill>
            <a:ln w="19050" cap="flat" cmpd="sng">
              <a:solidFill>
                <a:srgbClr val="41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lt1"/>
                  </a:solidFill>
                  <a:latin typeface="Sora"/>
                  <a:ea typeface="Sora"/>
                  <a:cs typeface="Sora"/>
                  <a:sym typeface="Sora"/>
                </a:rPr>
                <a:t>5</a:t>
              </a:r>
              <a:endParaRPr sz="1500">
                <a:solidFill>
                  <a:schemeClr val="lt1"/>
                </a:solidFill>
                <a:latin typeface="Sora"/>
                <a:ea typeface="Sora"/>
                <a:cs typeface="Sora"/>
                <a:sym typeface="Sora"/>
              </a:endParaRPr>
            </a:p>
          </p:txBody>
        </p:sp>
        <p:sp>
          <p:nvSpPr>
            <p:cNvPr id="192" name="Google Shape;192;p31"/>
            <p:cNvSpPr txBox="1"/>
            <p:nvPr/>
          </p:nvSpPr>
          <p:spPr>
            <a:xfrm>
              <a:off x="4656075" y="3290550"/>
              <a:ext cx="4126800" cy="56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Pathway Extreme"/>
                  <a:ea typeface="Pathway Extreme"/>
                  <a:cs typeface="Pathway Extreme"/>
                  <a:sym typeface="Pathway Extreme"/>
                </a:rPr>
                <a:t>Use 2024 As A Learning Opportunity</a:t>
              </a:r>
              <a:r>
                <a:rPr lang="en" sz="1200">
                  <a:solidFill>
                    <a:schemeClr val="dk1"/>
                  </a:solidFill>
                  <a:latin typeface="Pathway Extreme"/>
                  <a:ea typeface="Pathway Extreme"/>
                  <a:cs typeface="Pathway Extreme"/>
                  <a:sym typeface="Pathway Extreme"/>
                </a:rPr>
                <a:t> </a:t>
              </a:r>
              <a:endParaRPr sz="1200">
                <a:solidFill>
                  <a:schemeClr val="dk1"/>
                </a:solidFill>
                <a:latin typeface="Pathway Extreme"/>
                <a:ea typeface="Pathway Extreme"/>
                <a:cs typeface="Pathway Extreme"/>
                <a:sym typeface="Pathway Extreme"/>
              </a:endParaRPr>
            </a:p>
          </p:txBody>
        </p:sp>
      </p:grpSp>
      <p:grpSp>
        <p:nvGrpSpPr>
          <p:cNvPr id="193" name="Google Shape;193;p31"/>
          <p:cNvGrpSpPr/>
          <p:nvPr/>
        </p:nvGrpSpPr>
        <p:grpSpPr>
          <a:xfrm>
            <a:off x="3847800" y="3961625"/>
            <a:ext cx="4844775" cy="563400"/>
            <a:chOff x="3847800" y="3961625"/>
            <a:chExt cx="4844775" cy="563400"/>
          </a:xfrm>
        </p:grpSpPr>
        <p:sp>
          <p:nvSpPr>
            <p:cNvPr id="194" name="Google Shape;194;p31"/>
            <p:cNvSpPr/>
            <p:nvPr/>
          </p:nvSpPr>
          <p:spPr>
            <a:xfrm>
              <a:off x="3847800" y="3968975"/>
              <a:ext cx="548700" cy="548700"/>
            </a:xfrm>
            <a:prstGeom prst="ellipse">
              <a:avLst/>
            </a:prstGeom>
            <a:solidFill>
              <a:schemeClr val="dk1"/>
            </a:solidFill>
            <a:ln w="19050" cap="flat" cmpd="sng">
              <a:solidFill>
                <a:srgbClr val="41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lt1"/>
                  </a:solidFill>
                  <a:latin typeface="Sora"/>
                  <a:ea typeface="Sora"/>
                  <a:cs typeface="Sora"/>
                  <a:sym typeface="Sora"/>
                </a:rPr>
                <a:t>6</a:t>
              </a:r>
              <a:endParaRPr sz="1500">
                <a:solidFill>
                  <a:schemeClr val="lt1"/>
                </a:solidFill>
                <a:latin typeface="Sora"/>
                <a:ea typeface="Sora"/>
                <a:cs typeface="Sora"/>
                <a:sym typeface="Sora"/>
              </a:endParaRPr>
            </a:p>
          </p:txBody>
        </p:sp>
        <p:sp>
          <p:nvSpPr>
            <p:cNvPr id="195" name="Google Shape;195;p31"/>
            <p:cNvSpPr txBox="1"/>
            <p:nvPr/>
          </p:nvSpPr>
          <p:spPr>
            <a:xfrm>
              <a:off x="4656075" y="3961625"/>
              <a:ext cx="4036500" cy="56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Pathway Extreme"/>
                  <a:ea typeface="Pathway Extreme"/>
                  <a:cs typeface="Pathway Extreme"/>
                  <a:sym typeface="Pathway Extreme"/>
                </a:rPr>
                <a:t>Getting Involved In Your Local Budget Process</a:t>
              </a:r>
              <a:endParaRPr sz="1600">
                <a:solidFill>
                  <a:schemeClr val="dk1"/>
                </a:solidFill>
                <a:latin typeface="Pathway Extreme"/>
                <a:ea typeface="Pathway Extreme"/>
                <a:cs typeface="Pathway Extreme"/>
                <a:sym typeface="Pathway Extreme"/>
              </a:endParaRPr>
            </a:p>
          </p:txBody>
        </p:sp>
      </p:grpSp>
      <p:pic>
        <p:nvPicPr>
          <p:cNvPr id="196" name="Google Shape;196;p31"/>
          <p:cNvPicPr preferRelativeResize="0"/>
          <p:nvPr/>
        </p:nvPicPr>
        <p:blipFill rotWithShape="1">
          <a:blip r:embed="rId3">
            <a:alphaModFix/>
          </a:blip>
          <a:srcRect l="35476" r="29416"/>
          <a:stretch/>
        </p:blipFill>
        <p:spPr>
          <a:xfrm flipH="1">
            <a:off x="0" y="0"/>
            <a:ext cx="2747602" cy="5143500"/>
          </a:xfrm>
          <a:prstGeom prst="rect">
            <a:avLst/>
          </a:prstGeom>
          <a:noFill/>
          <a:ln>
            <a:noFill/>
          </a:ln>
        </p:spPr>
      </p:pic>
      <p:sp>
        <p:nvSpPr>
          <p:cNvPr id="197" name="Google Shape;197;p31"/>
          <p:cNvSpPr/>
          <p:nvPr/>
        </p:nvSpPr>
        <p:spPr>
          <a:xfrm>
            <a:off x="3847800" y="4561275"/>
            <a:ext cx="548700" cy="548700"/>
          </a:xfrm>
          <a:prstGeom prst="ellipse">
            <a:avLst/>
          </a:prstGeom>
          <a:solidFill>
            <a:schemeClr val="dk1"/>
          </a:solidFill>
          <a:ln w="19050" cap="flat" cmpd="sng">
            <a:solidFill>
              <a:srgbClr val="41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lt1"/>
                </a:solidFill>
                <a:latin typeface="Sora"/>
                <a:ea typeface="Sora"/>
                <a:cs typeface="Sora"/>
                <a:sym typeface="Sora"/>
              </a:rPr>
              <a:t>7</a:t>
            </a:r>
            <a:endParaRPr sz="1500">
              <a:solidFill>
                <a:schemeClr val="lt1"/>
              </a:solidFill>
              <a:latin typeface="Sora"/>
              <a:ea typeface="Sora"/>
              <a:cs typeface="Sora"/>
              <a:sym typeface="Sora"/>
            </a:endParaRPr>
          </a:p>
        </p:txBody>
      </p:sp>
      <p:sp>
        <p:nvSpPr>
          <p:cNvPr id="198" name="Google Shape;198;p31"/>
          <p:cNvSpPr/>
          <p:nvPr/>
        </p:nvSpPr>
        <p:spPr>
          <a:xfrm>
            <a:off x="3847800" y="675075"/>
            <a:ext cx="548700" cy="548700"/>
          </a:xfrm>
          <a:prstGeom prst="ellipse">
            <a:avLst/>
          </a:prstGeom>
          <a:solidFill>
            <a:schemeClr val="dk1"/>
          </a:solidFill>
          <a:ln w="19050" cap="flat" cmpd="sng">
            <a:solidFill>
              <a:srgbClr val="41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lt1"/>
                </a:solidFill>
                <a:latin typeface="Sora"/>
                <a:ea typeface="Sora"/>
                <a:cs typeface="Sora"/>
                <a:sym typeface="Sora"/>
              </a:rPr>
              <a:t>1</a:t>
            </a:r>
            <a:endParaRPr sz="1500">
              <a:solidFill>
                <a:schemeClr val="lt1"/>
              </a:solidFill>
              <a:latin typeface="Sora"/>
              <a:ea typeface="Sora"/>
              <a:cs typeface="Sora"/>
              <a:sym typeface="Sora"/>
            </a:endParaRPr>
          </a:p>
        </p:txBody>
      </p:sp>
      <p:sp>
        <p:nvSpPr>
          <p:cNvPr id="199" name="Google Shape;199;p31"/>
          <p:cNvSpPr txBox="1"/>
          <p:nvPr/>
        </p:nvSpPr>
        <p:spPr>
          <a:xfrm>
            <a:off x="4646100" y="716100"/>
            <a:ext cx="449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athway Extreme"/>
                <a:ea typeface="Pathway Extreme"/>
                <a:cs typeface="Pathway Extreme"/>
                <a:sym typeface="Pathway Extreme"/>
              </a:rPr>
              <a:t>Build Your Planning Circle</a:t>
            </a:r>
            <a:endParaRPr sz="1600">
              <a:latin typeface="Pathway Extreme"/>
              <a:ea typeface="Pathway Extreme"/>
              <a:cs typeface="Pathway Extreme"/>
              <a:sym typeface="Pathway Extreme"/>
            </a:endParaRPr>
          </a:p>
        </p:txBody>
      </p:sp>
      <p:sp>
        <p:nvSpPr>
          <p:cNvPr id="200" name="Google Shape;200;p31"/>
          <p:cNvSpPr txBox="1"/>
          <p:nvPr/>
        </p:nvSpPr>
        <p:spPr>
          <a:xfrm>
            <a:off x="4646100" y="4602300"/>
            <a:ext cx="449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athway Extreme"/>
                <a:ea typeface="Pathway Extreme"/>
                <a:cs typeface="Pathway Extreme"/>
                <a:sym typeface="Pathway Extreme"/>
              </a:rPr>
              <a:t>Start Envisioning Your Measure</a:t>
            </a:r>
            <a:endParaRPr sz="1600">
              <a:latin typeface="Pathway Extreme"/>
              <a:ea typeface="Pathway Extreme"/>
              <a:cs typeface="Pathway Extreme"/>
              <a:sym typeface="Pathway Extrem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2"/>
          <p:cNvPicPr preferRelativeResize="0"/>
          <p:nvPr/>
        </p:nvPicPr>
        <p:blipFill>
          <a:blip r:embed="rId3">
            <a:alphaModFix/>
          </a:blip>
          <a:stretch>
            <a:fillRect/>
          </a:stretch>
        </p:blipFill>
        <p:spPr>
          <a:xfrm rot="250590">
            <a:off x="4933599" y="1286084"/>
            <a:ext cx="3057791" cy="1396730"/>
          </a:xfrm>
          <a:prstGeom prst="rect">
            <a:avLst/>
          </a:prstGeom>
          <a:noFill/>
          <a:ln>
            <a:noFill/>
          </a:ln>
        </p:spPr>
      </p:pic>
      <p:sp>
        <p:nvSpPr>
          <p:cNvPr id="206" name="Google Shape;206;p32"/>
          <p:cNvSpPr txBox="1">
            <a:spLocks noGrp="1"/>
          </p:cNvSpPr>
          <p:nvPr>
            <p:ph type="title" idx="4294967295"/>
          </p:nvPr>
        </p:nvSpPr>
        <p:spPr>
          <a:xfrm>
            <a:off x="1349900" y="979925"/>
            <a:ext cx="5102700" cy="6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your campaign’s</a:t>
            </a:r>
            <a:endParaRPr i="1"/>
          </a:p>
        </p:txBody>
      </p:sp>
      <p:sp>
        <p:nvSpPr>
          <p:cNvPr id="207" name="Google Shape;207;p32"/>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208" name="Google Shape;208;p32"/>
          <p:cNvPicPr preferRelativeResize="0"/>
          <p:nvPr/>
        </p:nvPicPr>
        <p:blipFill rotWithShape="1">
          <a:blip r:embed="rId4">
            <a:alphaModFix/>
          </a:blip>
          <a:srcRect t="37258" b="39827"/>
          <a:stretch/>
        </p:blipFill>
        <p:spPr>
          <a:xfrm>
            <a:off x="2932575" y="1710248"/>
            <a:ext cx="4663476" cy="681600"/>
          </a:xfrm>
          <a:prstGeom prst="rect">
            <a:avLst/>
          </a:prstGeom>
          <a:noFill/>
          <a:ln>
            <a:noFill/>
          </a:ln>
        </p:spPr>
      </p:pic>
      <p:sp>
        <p:nvSpPr>
          <p:cNvPr id="209" name="Google Shape;209;p32"/>
          <p:cNvSpPr txBox="1"/>
          <p:nvPr/>
        </p:nvSpPr>
        <p:spPr>
          <a:xfrm>
            <a:off x="2429791" y="1591381"/>
            <a:ext cx="56691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b="1" i="1">
                <a:solidFill>
                  <a:schemeClr val="dk1"/>
                </a:solidFill>
                <a:latin typeface="Pathway Extreme"/>
                <a:ea typeface="Pathway Extreme"/>
                <a:cs typeface="Pathway Extreme"/>
                <a:sym typeface="Pathway Extreme"/>
              </a:rPr>
              <a:t>Theory of Change?</a:t>
            </a:r>
            <a:endParaRPr sz="1700">
              <a:solidFill>
                <a:schemeClr val="dk1"/>
              </a:solidFill>
            </a:endParaRPr>
          </a:p>
        </p:txBody>
      </p:sp>
      <p:sp>
        <p:nvSpPr>
          <p:cNvPr id="210" name="Google Shape;210;p32"/>
          <p:cNvSpPr txBox="1"/>
          <p:nvPr/>
        </p:nvSpPr>
        <p:spPr>
          <a:xfrm>
            <a:off x="643975" y="3158625"/>
            <a:ext cx="2337000" cy="554100"/>
          </a:xfrm>
          <a:prstGeom prst="rect">
            <a:avLst/>
          </a:prstGeom>
          <a:noFill/>
          <a:ln>
            <a:noFill/>
          </a:ln>
        </p:spPr>
        <p:txBody>
          <a:bodyPr spcFirstLastPara="1" wrap="square" lIns="91425" tIns="91425" rIns="91425" bIns="91425" anchor="ctr" anchorCtr="0">
            <a:noAutofit/>
          </a:bodyPr>
          <a:lstStyle/>
          <a:p>
            <a:pPr marL="182880" lvl="0" indent="0" algn="ctr" rtl="0">
              <a:spcBef>
                <a:spcPts val="0"/>
              </a:spcBef>
              <a:spcAft>
                <a:spcPts val="0"/>
              </a:spcAft>
              <a:buNone/>
            </a:pPr>
            <a:r>
              <a:rPr lang="en" sz="1200">
                <a:solidFill>
                  <a:schemeClr val="dk1"/>
                </a:solidFill>
                <a:latin typeface="Pathway Extreme"/>
                <a:ea typeface="Pathway Extreme"/>
                <a:cs typeface="Pathway Extreme"/>
                <a:sym typeface="Pathway Extreme"/>
              </a:rPr>
              <a:t>What are the </a:t>
            </a:r>
            <a:r>
              <a:rPr lang="en" sz="1200" b="1">
                <a:solidFill>
                  <a:schemeClr val="dk1"/>
                </a:solidFill>
                <a:latin typeface="Pathway Extreme"/>
                <a:ea typeface="Pathway Extreme"/>
                <a:cs typeface="Pathway Extreme"/>
                <a:sym typeface="Pathway Extreme"/>
              </a:rPr>
              <a:t>goals</a:t>
            </a:r>
            <a:r>
              <a:rPr lang="en" sz="1200">
                <a:solidFill>
                  <a:schemeClr val="dk1"/>
                </a:solidFill>
                <a:latin typeface="Pathway Extreme"/>
                <a:ea typeface="Pathway Extreme"/>
                <a:cs typeface="Pathway Extreme"/>
                <a:sym typeface="Pathway Extreme"/>
              </a:rPr>
              <a:t> your seek to achieve through this campaign?</a:t>
            </a:r>
            <a:endParaRPr>
              <a:solidFill>
                <a:schemeClr val="dk1"/>
              </a:solidFill>
              <a:latin typeface="Pathway Extreme"/>
              <a:ea typeface="Pathway Extreme"/>
              <a:cs typeface="Pathway Extreme"/>
              <a:sym typeface="Pathway Extreme"/>
            </a:endParaRPr>
          </a:p>
        </p:txBody>
      </p:sp>
      <p:sp>
        <p:nvSpPr>
          <p:cNvPr id="211" name="Google Shape;211;p32"/>
          <p:cNvSpPr txBox="1"/>
          <p:nvPr/>
        </p:nvSpPr>
        <p:spPr>
          <a:xfrm>
            <a:off x="3229200" y="3158625"/>
            <a:ext cx="2685600" cy="554100"/>
          </a:xfrm>
          <a:prstGeom prst="rect">
            <a:avLst/>
          </a:prstGeom>
          <a:noFill/>
          <a:ln>
            <a:noFill/>
          </a:ln>
        </p:spPr>
        <p:txBody>
          <a:bodyPr spcFirstLastPara="1" wrap="square" lIns="91425" tIns="91425" rIns="91425" bIns="91425" anchor="ctr" anchorCtr="0">
            <a:noAutofit/>
          </a:bodyPr>
          <a:lstStyle/>
          <a:p>
            <a:pPr marL="182880" lvl="0" indent="0" algn="ctr" rtl="0">
              <a:spcBef>
                <a:spcPts val="0"/>
              </a:spcBef>
              <a:spcAft>
                <a:spcPts val="0"/>
              </a:spcAft>
              <a:buNone/>
            </a:pPr>
            <a:r>
              <a:rPr lang="en" sz="1200">
                <a:solidFill>
                  <a:schemeClr val="dk1"/>
                </a:solidFill>
                <a:latin typeface="Pathway Extreme"/>
                <a:ea typeface="Pathway Extreme"/>
                <a:cs typeface="Pathway Extreme"/>
                <a:sym typeface="Pathway Extreme"/>
              </a:rPr>
              <a:t>What are the </a:t>
            </a:r>
            <a:r>
              <a:rPr lang="en" sz="1200" b="1">
                <a:solidFill>
                  <a:schemeClr val="dk1"/>
                </a:solidFill>
                <a:latin typeface="Pathway Extreme"/>
                <a:ea typeface="Pathway Extreme"/>
                <a:cs typeface="Pathway Extreme"/>
                <a:sym typeface="Pathway Extreme"/>
              </a:rPr>
              <a:t>strategies and actions </a:t>
            </a:r>
            <a:r>
              <a:rPr lang="en" sz="1200">
                <a:solidFill>
                  <a:schemeClr val="dk1"/>
                </a:solidFill>
                <a:latin typeface="Pathway Extreme"/>
                <a:ea typeface="Pathway Extreme"/>
                <a:cs typeface="Pathway Extreme"/>
                <a:sym typeface="Pathway Extreme"/>
              </a:rPr>
              <a:t> needed to accomplish those goals?</a:t>
            </a:r>
            <a:endParaRPr sz="1200">
              <a:solidFill>
                <a:schemeClr val="dk1"/>
              </a:solidFill>
              <a:latin typeface="Pathway Extreme"/>
              <a:ea typeface="Pathway Extreme"/>
              <a:cs typeface="Pathway Extreme"/>
              <a:sym typeface="Pathway Extreme"/>
            </a:endParaRPr>
          </a:p>
        </p:txBody>
      </p:sp>
      <p:sp>
        <p:nvSpPr>
          <p:cNvPr id="212" name="Google Shape;212;p32"/>
          <p:cNvSpPr/>
          <p:nvPr/>
        </p:nvSpPr>
        <p:spPr>
          <a:xfrm rot="10800000">
            <a:off x="1655575" y="2810925"/>
            <a:ext cx="313800" cy="271500"/>
          </a:xfrm>
          <a:prstGeom prst="triangle">
            <a:avLst>
              <a:gd name="adj" fmla="val 50000"/>
            </a:avLst>
          </a:prstGeom>
          <a:solidFill>
            <a:srgbClr val="41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ra"/>
              <a:ea typeface="Sora"/>
              <a:cs typeface="Sora"/>
              <a:sym typeface="Sora"/>
            </a:endParaRPr>
          </a:p>
        </p:txBody>
      </p:sp>
      <p:sp>
        <p:nvSpPr>
          <p:cNvPr id="213" name="Google Shape;213;p32"/>
          <p:cNvSpPr/>
          <p:nvPr/>
        </p:nvSpPr>
        <p:spPr>
          <a:xfrm rot="10800000">
            <a:off x="4415100" y="2810925"/>
            <a:ext cx="313800" cy="271500"/>
          </a:xfrm>
          <a:prstGeom prst="triangle">
            <a:avLst>
              <a:gd name="adj" fmla="val 50000"/>
            </a:avLst>
          </a:prstGeom>
          <a:solidFill>
            <a:srgbClr val="41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ra"/>
              <a:ea typeface="Sora"/>
              <a:cs typeface="Sora"/>
              <a:sym typeface="Sora"/>
            </a:endParaRPr>
          </a:p>
        </p:txBody>
      </p:sp>
      <p:sp>
        <p:nvSpPr>
          <p:cNvPr id="214" name="Google Shape;214;p32"/>
          <p:cNvSpPr txBox="1"/>
          <p:nvPr/>
        </p:nvSpPr>
        <p:spPr>
          <a:xfrm>
            <a:off x="5855775" y="3146400"/>
            <a:ext cx="2736900" cy="554100"/>
          </a:xfrm>
          <a:prstGeom prst="rect">
            <a:avLst/>
          </a:prstGeom>
          <a:noFill/>
          <a:ln>
            <a:noFill/>
          </a:ln>
        </p:spPr>
        <p:txBody>
          <a:bodyPr spcFirstLastPara="1" wrap="square" lIns="91425" tIns="91425" rIns="91425" bIns="91425" anchor="ctr" anchorCtr="0">
            <a:noAutofit/>
          </a:bodyPr>
          <a:lstStyle/>
          <a:p>
            <a:pPr marL="182880" lvl="0" indent="0" algn="ctr" rtl="0">
              <a:spcBef>
                <a:spcPts val="0"/>
              </a:spcBef>
              <a:spcAft>
                <a:spcPts val="0"/>
              </a:spcAft>
              <a:buNone/>
            </a:pPr>
            <a:r>
              <a:rPr lang="en" sz="1200">
                <a:solidFill>
                  <a:schemeClr val="dk1"/>
                </a:solidFill>
                <a:latin typeface="Pathway Extreme"/>
                <a:ea typeface="Pathway Extreme"/>
                <a:cs typeface="Pathway Extreme"/>
                <a:sym typeface="Pathway Extreme"/>
              </a:rPr>
              <a:t>What </a:t>
            </a:r>
            <a:r>
              <a:rPr lang="en" sz="1200" b="1">
                <a:solidFill>
                  <a:schemeClr val="dk1"/>
                </a:solidFill>
                <a:latin typeface="Pathway Extreme"/>
                <a:ea typeface="Pathway Extreme"/>
                <a:cs typeface="Pathway Extreme"/>
                <a:sym typeface="Pathway Extreme"/>
              </a:rPr>
              <a:t>outcomes</a:t>
            </a:r>
            <a:r>
              <a:rPr lang="en" sz="1200">
                <a:solidFill>
                  <a:schemeClr val="dk1"/>
                </a:solidFill>
                <a:latin typeface="Pathway Extreme"/>
                <a:ea typeface="Pathway Extreme"/>
                <a:cs typeface="Pathway Extreme"/>
                <a:sym typeface="Pathway Extreme"/>
              </a:rPr>
              <a:t> do you expect to see result from those strategies and actions?</a:t>
            </a:r>
            <a:endParaRPr>
              <a:solidFill>
                <a:schemeClr val="dk1"/>
              </a:solidFill>
              <a:latin typeface="Pathway Extreme"/>
              <a:ea typeface="Pathway Extreme"/>
              <a:cs typeface="Pathway Extreme"/>
              <a:sym typeface="Pathway Extreme"/>
            </a:endParaRPr>
          </a:p>
        </p:txBody>
      </p:sp>
      <p:sp>
        <p:nvSpPr>
          <p:cNvPr id="215" name="Google Shape;215;p32"/>
          <p:cNvSpPr/>
          <p:nvPr/>
        </p:nvSpPr>
        <p:spPr>
          <a:xfrm rot="10800000">
            <a:off x="7067325" y="2810925"/>
            <a:ext cx="313800" cy="271500"/>
          </a:xfrm>
          <a:prstGeom prst="triangle">
            <a:avLst>
              <a:gd name="adj" fmla="val 50000"/>
            </a:avLst>
          </a:prstGeom>
          <a:solidFill>
            <a:srgbClr val="41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ra"/>
              <a:ea typeface="Sora"/>
              <a:cs typeface="Sora"/>
              <a:sym typeface="So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4294967295"/>
          </p:nvPr>
        </p:nvSpPr>
        <p:spPr>
          <a:xfrm>
            <a:off x="1003300" y="1330275"/>
            <a:ext cx="8017800" cy="24762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KNOW WHERE YOU WANT TO GO</a:t>
            </a:r>
            <a:endParaRPr/>
          </a:p>
          <a:p>
            <a:pPr marL="457200" lvl="0" indent="-342900" algn="l" rtl="0">
              <a:lnSpc>
                <a:spcPct val="115000"/>
              </a:lnSpc>
              <a:spcBef>
                <a:spcPts val="1000"/>
              </a:spcBef>
              <a:spcAft>
                <a:spcPts val="0"/>
              </a:spcAft>
              <a:buSzPts val="1800"/>
              <a:buChar char="●"/>
            </a:pPr>
            <a:r>
              <a:rPr lang="en"/>
              <a:t>Get the right people involved EARLY!</a:t>
            </a:r>
            <a:endParaRPr/>
          </a:p>
          <a:p>
            <a:pPr marL="457200" lvl="0" indent="-342900" algn="l" rtl="0">
              <a:lnSpc>
                <a:spcPct val="115000"/>
              </a:lnSpc>
              <a:spcBef>
                <a:spcPts val="1000"/>
              </a:spcBef>
              <a:spcAft>
                <a:spcPts val="0"/>
              </a:spcAft>
              <a:buSzPts val="1800"/>
              <a:buChar char="●"/>
            </a:pPr>
            <a:r>
              <a:rPr lang="en"/>
              <a:t>Bring multiple perspectives to the table</a:t>
            </a:r>
            <a:endParaRPr/>
          </a:p>
          <a:p>
            <a:pPr marL="457200" lvl="0" indent="-342900" algn="l" rtl="0">
              <a:lnSpc>
                <a:spcPct val="115000"/>
              </a:lnSpc>
              <a:spcBef>
                <a:spcPts val="1000"/>
              </a:spcBef>
              <a:spcAft>
                <a:spcPts val="0"/>
              </a:spcAft>
              <a:buSzPts val="1800"/>
              <a:buChar char="●"/>
            </a:pPr>
            <a:r>
              <a:rPr lang="en"/>
              <a:t>Be conscious of equity &amp; implicit bias- Trust takes time</a:t>
            </a:r>
            <a:endParaRPr/>
          </a:p>
          <a:p>
            <a:pPr marL="457200" lvl="0" indent="-342900" algn="l" rtl="0">
              <a:lnSpc>
                <a:spcPct val="115000"/>
              </a:lnSpc>
              <a:spcBef>
                <a:spcPts val="1000"/>
              </a:spcBef>
              <a:spcAft>
                <a:spcPts val="1000"/>
              </a:spcAft>
              <a:buSzPts val="1800"/>
              <a:buChar char="●"/>
            </a:pPr>
            <a:r>
              <a:rPr lang="en"/>
              <a:t>Use this opportunity to build skills within your coalition </a:t>
            </a:r>
            <a:endParaRPr/>
          </a:p>
        </p:txBody>
      </p:sp>
      <p:sp>
        <p:nvSpPr>
          <p:cNvPr id="221" name="Google Shape;22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22" name="Google Shape;222;p33"/>
          <p:cNvSpPr txBox="1">
            <a:spLocks noGrp="1"/>
          </p:cNvSpPr>
          <p:nvPr>
            <p:ph type="title" idx="4294967295"/>
          </p:nvPr>
        </p:nvSpPr>
        <p:spPr>
          <a:xfrm>
            <a:off x="927100" y="523275"/>
            <a:ext cx="7905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Build Your Planning Circle </a:t>
            </a: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title" idx="4294967295"/>
          </p:nvPr>
        </p:nvSpPr>
        <p:spPr>
          <a:xfrm>
            <a:off x="-120650" y="184944"/>
            <a:ext cx="7886700" cy="994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1100"/>
              <a:buNone/>
            </a:pPr>
            <a:r>
              <a:rPr lang="en"/>
              <a:t>Getting The Right People Engaged</a:t>
            </a:r>
            <a:endParaRPr/>
          </a:p>
        </p:txBody>
      </p:sp>
      <p:sp>
        <p:nvSpPr>
          <p:cNvPr id="228" name="Google Shape;228;p34"/>
          <p:cNvSpPr txBox="1">
            <a:spLocks noGrp="1"/>
          </p:cNvSpPr>
          <p:nvPr>
            <p:ph type="body" idx="4294967295"/>
          </p:nvPr>
        </p:nvSpPr>
        <p:spPr>
          <a:xfrm>
            <a:off x="628650" y="1369219"/>
            <a:ext cx="7886700" cy="3263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2800"/>
              <a:buNone/>
            </a:pPr>
            <a:r>
              <a:rPr lang="en"/>
              <a:t>Look for organizations and leaders who: </a:t>
            </a:r>
            <a:endParaRPr/>
          </a:p>
          <a:p>
            <a:pPr marL="457200" lvl="0" indent="-342900" algn="l" rtl="0">
              <a:lnSpc>
                <a:spcPct val="100000"/>
              </a:lnSpc>
              <a:spcBef>
                <a:spcPts val="1000"/>
              </a:spcBef>
              <a:spcAft>
                <a:spcPts val="0"/>
              </a:spcAft>
              <a:buSzPts val="1800"/>
              <a:buChar char="●"/>
            </a:pPr>
            <a:r>
              <a:rPr lang="en"/>
              <a:t>Have a history of leading work on this issue.</a:t>
            </a:r>
            <a:endParaRPr/>
          </a:p>
          <a:p>
            <a:pPr marL="457200" lvl="0" indent="-342900" algn="l" rtl="0">
              <a:lnSpc>
                <a:spcPct val="100000"/>
              </a:lnSpc>
              <a:spcBef>
                <a:spcPts val="1000"/>
              </a:spcBef>
              <a:spcAft>
                <a:spcPts val="0"/>
              </a:spcAft>
              <a:buSzPts val="1800"/>
              <a:buChar char="●"/>
            </a:pPr>
            <a:r>
              <a:rPr lang="en"/>
              <a:t>Are directly impacted by this issue.</a:t>
            </a:r>
            <a:endParaRPr/>
          </a:p>
          <a:p>
            <a:pPr marL="457200" lvl="0" indent="-342900" algn="l" rtl="0">
              <a:lnSpc>
                <a:spcPct val="100000"/>
              </a:lnSpc>
              <a:spcBef>
                <a:spcPts val="1000"/>
              </a:spcBef>
              <a:spcAft>
                <a:spcPts val="0"/>
              </a:spcAft>
              <a:buSzPts val="1800"/>
              <a:buChar char="●"/>
            </a:pPr>
            <a:r>
              <a:rPr lang="en"/>
              <a:t>Can help you answer the questions you need to put together your measure</a:t>
            </a:r>
            <a:endParaRPr/>
          </a:p>
          <a:p>
            <a:pPr marL="457200" lvl="0" indent="-342900" algn="l" rtl="0">
              <a:lnSpc>
                <a:spcPct val="100000"/>
              </a:lnSpc>
              <a:spcBef>
                <a:spcPts val="1000"/>
              </a:spcBef>
              <a:spcAft>
                <a:spcPts val="0"/>
              </a:spcAft>
              <a:buSzPts val="1800"/>
              <a:buChar char="●"/>
            </a:pPr>
            <a:r>
              <a:rPr lang="en"/>
              <a:t>Have deep relationships in the communities you need to vote in favor of your ballot measure.</a:t>
            </a:r>
            <a:endParaRPr/>
          </a:p>
          <a:p>
            <a:pPr marL="457200" lvl="0" indent="-342900" algn="l" rtl="0">
              <a:lnSpc>
                <a:spcPct val="100000"/>
              </a:lnSpc>
              <a:spcBef>
                <a:spcPts val="1000"/>
              </a:spcBef>
              <a:spcAft>
                <a:spcPts val="1000"/>
              </a:spcAft>
              <a:buSzPts val="1800"/>
              <a:buChar char="●"/>
            </a:pPr>
            <a:r>
              <a:rPr lang="en"/>
              <a:t>Have deep relationships in the communities or with individuals you need to stay neutral on your ballot measure.</a:t>
            </a:r>
            <a:endParaRPr/>
          </a:p>
        </p:txBody>
      </p:sp>
      <p:sp>
        <p:nvSpPr>
          <p:cNvPr id="229" name="Google Shape;22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762000" y="631834"/>
            <a:ext cx="7086000" cy="2310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700"/>
              <a:t> </a:t>
            </a:r>
            <a:endParaRPr sz="2700"/>
          </a:p>
          <a:p>
            <a:pPr marL="0" lvl="0" indent="0" algn="ctr" rtl="0">
              <a:spcBef>
                <a:spcPts val="0"/>
              </a:spcBef>
              <a:spcAft>
                <a:spcPts val="0"/>
              </a:spcAft>
              <a:buNone/>
            </a:pPr>
            <a:endParaRPr sz="2700"/>
          </a:p>
          <a:p>
            <a:pPr marL="0" lvl="0" indent="0" algn="ctr" rtl="0">
              <a:spcBef>
                <a:spcPts val="0"/>
              </a:spcBef>
              <a:spcAft>
                <a:spcPts val="0"/>
              </a:spcAft>
              <a:buNone/>
            </a:pPr>
            <a:endParaRPr sz="2700"/>
          </a:p>
          <a:p>
            <a:pPr marL="0" lvl="0" indent="0" algn="ctr" rtl="0">
              <a:spcBef>
                <a:spcPts val="0"/>
              </a:spcBef>
              <a:spcAft>
                <a:spcPts val="0"/>
              </a:spcAft>
              <a:buNone/>
            </a:pPr>
            <a:br>
              <a:rPr lang="en" sz="2700"/>
            </a:br>
            <a:r>
              <a:rPr lang="en" sz="2700"/>
              <a:t>BUILDING YOUR CAPACITY TO WIN</a:t>
            </a:r>
            <a:endParaRPr/>
          </a:p>
        </p:txBody>
      </p:sp>
      <p:sp>
        <p:nvSpPr>
          <p:cNvPr id="235" name="Google Shape;235;p35"/>
          <p:cNvSpPr txBox="1"/>
          <p:nvPr/>
        </p:nvSpPr>
        <p:spPr>
          <a:xfrm>
            <a:off x="762000" y="1590975"/>
            <a:ext cx="3845700" cy="2737200"/>
          </a:xfrm>
          <a:prstGeom prst="rect">
            <a:avLst/>
          </a:prstGeom>
          <a:noFill/>
          <a:ln>
            <a:noFill/>
          </a:ln>
        </p:spPr>
        <p:txBody>
          <a:bodyPr spcFirstLastPara="1" wrap="square" lIns="68575" tIns="34275" rIns="68575" bIns="34275" anchor="t" anchorCtr="0">
            <a:spAutoFit/>
          </a:bodyPr>
          <a:lstStyle/>
          <a:p>
            <a:pPr marL="342900" marR="0" lvl="0" indent="-279400" algn="l" rtl="0">
              <a:lnSpc>
                <a:spcPct val="100000"/>
              </a:lnSpc>
              <a:spcBef>
                <a:spcPts val="0"/>
              </a:spcBef>
              <a:spcAft>
                <a:spcPts val="0"/>
              </a:spcAft>
              <a:buClr>
                <a:srgbClr val="000000"/>
              </a:buClr>
              <a:buSzPts val="1400"/>
              <a:buFont typeface="Pathway Extreme"/>
              <a:buChar char="●"/>
            </a:pPr>
            <a:r>
              <a:rPr lang="en">
                <a:latin typeface="Pathway Extreme"/>
                <a:ea typeface="Pathway Extreme"/>
                <a:cs typeface="Pathway Extreme"/>
                <a:sym typeface="Pathway Extreme"/>
              </a:rPr>
              <a:t>Structure your organization/coalition to work collectively toward your vision</a:t>
            </a:r>
            <a:endParaRPr>
              <a:latin typeface="Pathway Extreme"/>
              <a:ea typeface="Pathway Extreme"/>
              <a:cs typeface="Pathway Extreme"/>
              <a:sym typeface="Pathway Extreme"/>
            </a:endParaRPr>
          </a:p>
          <a:p>
            <a:pPr marL="342900" marR="0" lvl="0" indent="-279400" algn="l" rtl="0">
              <a:lnSpc>
                <a:spcPct val="100000"/>
              </a:lnSpc>
              <a:spcBef>
                <a:spcPts val="1000"/>
              </a:spcBef>
              <a:spcAft>
                <a:spcPts val="0"/>
              </a:spcAft>
              <a:buSzPts val="1400"/>
              <a:buFont typeface="Pathway Extreme"/>
              <a:buChar char="●"/>
            </a:pPr>
            <a:r>
              <a:rPr lang="en">
                <a:latin typeface="Pathway Extreme"/>
                <a:ea typeface="Pathway Extreme"/>
                <a:cs typeface="Pathway Extreme"/>
                <a:sym typeface="Pathway Extreme"/>
              </a:rPr>
              <a:t>Strengthen the network of support for young children in your county</a:t>
            </a:r>
            <a:endParaRPr>
              <a:latin typeface="Pathway Extreme"/>
              <a:ea typeface="Pathway Extreme"/>
              <a:cs typeface="Pathway Extreme"/>
              <a:sym typeface="Pathway Extreme"/>
            </a:endParaRPr>
          </a:p>
          <a:p>
            <a:pPr marL="342900" marR="0" lvl="0" indent="-279400" algn="l" rtl="0">
              <a:lnSpc>
                <a:spcPct val="100000"/>
              </a:lnSpc>
              <a:spcBef>
                <a:spcPts val="1000"/>
              </a:spcBef>
              <a:spcAft>
                <a:spcPts val="0"/>
              </a:spcAft>
              <a:buSzPts val="1400"/>
              <a:buFont typeface="Pathway Extreme"/>
              <a:buChar char="●"/>
            </a:pPr>
            <a:r>
              <a:rPr lang="en">
                <a:latin typeface="Pathway Extreme"/>
                <a:ea typeface="Pathway Extreme"/>
                <a:cs typeface="Pathway Extreme"/>
                <a:sym typeface="Pathway Extreme"/>
              </a:rPr>
              <a:t>Build the political capital of agencies in your circle</a:t>
            </a:r>
            <a:endParaRPr>
              <a:latin typeface="Pathway Extreme"/>
              <a:ea typeface="Pathway Extreme"/>
              <a:cs typeface="Pathway Extreme"/>
              <a:sym typeface="Pathway Extreme"/>
            </a:endParaRPr>
          </a:p>
          <a:p>
            <a:pPr marL="342900" marR="0" lvl="0" indent="-279400" algn="l" rtl="0">
              <a:lnSpc>
                <a:spcPct val="100000"/>
              </a:lnSpc>
              <a:spcBef>
                <a:spcPts val="1000"/>
              </a:spcBef>
              <a:spcAft>
                <a:spcPts val="0"/>
              </a:spcAft>
              <a:buSzPts val="1400"/>
              <a:buFont typeface="Pathway Extreme"/>
              <a:buChar char="●"/>
            </a:pPr>
            <a:r>
              <a:rPr lang="en">
                <a:latin typeface="Pathway Extreme"/>
                <a:ea typeface="Pathway Extreme"/>
                <a:cs typeface="Pathway Extreme"/>
                <a:sym typeface="Pathway Extreme"/>
              </a:rPr>
              <a:t>Increase your attention and focus on the larger public</a:t>
            </a:r>
            <a:endParaRPr>
              <a:latin typeface="Pathway Extreme"/>
              <a:ea typeface="Pathway Extreme"/>
              <a:cs typeface="Pathway Extreme"/>
              <a:sym typeface="Pathway Extreme"/>
            </a:endParaRPr>
          </a:p>
          <a:p>
            <a:pPr marL="342900" marR="0" lvl="0" indent="-279400" algn="l" rtl="0">
              <a:lnSpc>
                <a:spcPct val="100000"/>
              </a:lnSpc>
              <a:spcBef>
                <a:spcPts val="1000"/>
              </a:spcBef>
              <a:spcAft>
                <a:spcPts val="1000"/>
              </a:spcAft>
              <a:buSzPts val="1400"/>
              <a:buFont typeface="Pathway Extreme"/>
              <a:buChar char="●"/>
            </a:pPr>
            <a:r>
              <a:rPr lang="en">
                <a:latin typeface="Pathway Extreme"/>
                <a:ea typeface="Pathway Extreme"/>
                <a:cs typeface="Pathway Extreme"/>
                <a:sym typeface="Pathway Extreme"/>
              </a:rPr>
              <a:t>Communicate about your successes early and often</a:t>
            </a:r>
            <a:endParaRPr>
              <a:latin typeface="Pathway Extreme"/>
              <a:ea typeface="Pathway Extreme"/>
              <a:cs typeface="Pathway Extreme"/>
              <a:sym typeface="Pathway Extreme"/>
            </a:endParaRPr>
          </a:p>
        </p:txBody>
      </p:sp>
      <p:sp>
        <p:nvSpPr>
          <p:cNvPr id="236" name="Google Shape;236;p35"/>
          <p:cNvSpPr/>
          <p:nvPr/>
        </p:nvSpPr>
        <p:spPr>
          <a:xfrm>
            <a:off x="-152400" y="1005500"/>
            <a:ext cx="9537600" cy="108300"/>
          </a:xfrm>
          <a:prstGeom prst="rect">
            <a:avLst/>
          </a:prstGeom>
          <a:solidFill>
            <a:srgbClr val="EBAB2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37" name="Google Shape;237;p35" descr="children-silhouette.png"/>
          <p:cNvPicPr preferRelativeResize="0"/>
          <p:nvPr/>
        </p:nvPicPr>
        <p:blipFill rotWithShape="1">
          <a:blip r:embed="rId3">
            <a:alphaModFix/>
          </a:blip>
          <a:srcRect/>
          <a:stretch/>
        </p:blipFill>
        <p:spPr>
          <a:xfrm>
            <a:off x="7319949" y="392435"/>
            <a:ext cx="976313" cy="631825"/>
          </a:xfrm>
          <a:prstGeom prst="rect">
            <a:avLst/>
          </a:prstGeom>
          <a:noFill/>
          <a:ln>
            <a:noFill/>
          </a:ln>
        </p:spPr>
      </p:pic>
      <p:pic>
        <p:nvPicPr>
          <p:cNvPr id="238" name="Google Shape;238;p35"/>
          <p:cNvPicPr preferRelativeResize="0"/>
          <p:nvPr/>
        </p:nvPicPr>
        <p:blipFill>
          <a:blip r:embed="rId4">
            <a:alphaModFix/>
          </a:blip>
          <a:stretch>
            <a:fillRect/>
          </a:stretch>
        </p:blipFill>
        <p:spPr>
          <a:xfrm>
            <a:off x="4927175" y="1677999"/>
            <a:ext cx="3845699" cy="25631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p:nvPr/>
        </p:nvSpPr>
        <p:spPr>
          <a:xfrm>
            <a:off x="488525" y="1470425"/>
            <a:ext cx="4083300" cy="1373700"/>
          </a:xfrm>
          <a:prstGeom prst="rect">
            <a:avLst/>
          </a:prstGeom>
          <a:solidFill>
            <a:srgbClr val="BBE1FF"/>
          </a:solidFill>
          <a:ln>
            <a:noFill/>
          </a:ln>
        </p:spPr>
        <p:txBody>
          <a:bodyPr spcFirstLastPara="1" wrap="square" lIns="18287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Didact Gothic"/>
                <a:ea typeface="Didact Gothic"/>
                <a:cs typeface="Didact Gothic"/>
                <a:sym typeface="Didact Gothic"/>
              </a:rPr>
              <a:t>INVEST IN YOUR EMAIL PROGRAM </a:t>
            </a:r>
            <a:endParaRPr sz="2000" b="1">
              <a:solidFill>
                <a:schemeClr val="dk1"/>
              </a:solidFill>
              <a:latin typeface="Didact Gothic"/>
              <a:ea typeface="Didact Gothic"/>
              <a:cs typeface="Didact Gothic"/>
              <a:sym typeface="Didact Gothic"/>
            </a:endParaRPr>
          </a:p>
          <a:p>
            <a:pPr marL="0" lvl="0" indent="0" algn="ctr" rtl="0">
              <a:lnSpc>
                <a:spcPct val="115000"/>
              </a:lnSpc>
              <a:spcBef>
                <a:spcPts val="0"/>
              </a:spcBef>
              <a:spcAft>
                <a:spcPts val="0"/>
              </a:spcAft>
              <a:buClr>
                <a:schemeClr val="dk1"/>
              </a:buClr>
              <a:buSzPts val="1100"/>
              <a:buFont typeface="Arial"/>
              <a:buNone/>
            </a:pPr>
            <a:r>
              <a:rPr lang="en" sz="1500">
                <a:solidFill>
                  <a:schemeClr val="dk1"/>
                </a:solidFill>
                <a:latin typeface="Didact Gothic"/>
                <a:ea typeface="Didact Gothic"/>
                <a:cs typeface="Didact Gothic"/>
                <a:sym typeface="Didact Gothic"/>
              </a:rPr>
              <a:t>(Use deliverability best practices, offer incentives, use video, provide toolkits, etc.)</a:t>
            </a:r>
            <a:endParaRPr sz="1500">
              <a:solidFill>
                <a:schemeClr val="dk1"/>
              </a:solidFill>
              <a:latin typeface="Didact Gothic"/>
              <a:ea typeface="Didact Gothic"/>
              <a:cs typeface="Didact Gothic"/>
              <a:sym typeface="Didact Gothic"/>
            </a:endParaRPr>
          </a:p>
        </p:txBody>
      </p:sp>
      <p:sp>
        <p:nvSpPr>
          <p:cNvPr id="244" name="Google Shape;244;p36"/>
          <p:cNvSpPr/>
          <p:nvPr/>
        </p:nvSpPr>
        <p:spPr>
          <a:xfrm rot="-5400000">
            <a:off x="4337125" y="2609525"/>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6"/>
          <p:cNvSpPr/>
          <p:nvPr/>
        </p:nvSpPr>
        <p:spPr>
          <a:xfrm>
            <a:off x="488525" y="3014050"/>
            <a:ext cx="4083300" cy="1373700"/>
          </a:xfrm>
          <a:prstGeom prst="rect">
            <a:avLst/>
          </a:prstGeom>
          <a:solidFill>
            <a:srgbClr val="D9D2E9"/>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t>RUN DIGITAL ADS </a:t>
            </a:r>
            <a:endParaRPr/>
          </a:p>
        </p:txBody>
      </p:sp>
      <p:sp>
        <p:nvSpPr>
          <p:cNvPr id="246" name="Google Shape;246;p36"/>
          <p:cNvSpPr/>
          <p:nvPr/>
        </p:nvSpPr>
        <p:spPr>
          <a:xfrm>
            <a:off x="4709600" y="1470425"/>
            <a:ext cx="4083300" cy="1373700"/>
          </a:xfrm>
          <a:prstGeom prst="rect">
            <a:avLst/>
          </a:prstGeom>
          <a:solidFill>
            <a:srgbClr val="D9D9D9"/>
          </a:solidFill>
          <a:ln>
            <a:noFill/>
          </a:ln>
        </p:spPr>
        <p:txBody>
          <a:bodyPr spcFirstLastPara="1" wrap="square" lIns="18287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latin typeface="Didact Gothic"/>
                <a:ea typeface="Didact Gothic"/>
                <a:cs typeface="Didact Gothic"/>
                <a:sym typeface="Didact Gothic"/>
              </a:rPr>
              <a:t>PARTNER WITH OTHER ORGS</a:t>
            </a:r>
            <a:endParaRPr sz="2000" b="1">
              <a:solidFill>
                <a:schemeClr val="dk1"/>
              </a:solidFill>
              <a:latin typeface="Didact Gothic"/>
              <a:ea typeface="Didact Gothic"/>
              <a:cs typeface="Didact Gothic"/>
              <a:sym typeface="Didact Gothic"/>
            </a:endParaRPr>
          </a:p>
          <a:p>
            <a:pPr marL="0" lvl="0" indent="0" algn="ctr" rtl="0">
              <a:lnSpc>
                <a:spcPct val="115000"/>
              </a:lnSpc>
              <a:spcBef>
                <a:spcPts val="0"/>
              </a:spcBef>
              <a:spcAft>
                <a:spcPts val="0"/>
              </a:spcAft>
              <a:buClr>
                <a:schemeClr val="dk1"/>
              </a:buClr>
              <a:buSzPts val="1100"/>
              <a:buFont typeface="Arial"/>
              <a:buNone/>
            </a:pPr>
            <a:r>
              <a:rPr lang="en" sz="1500">
                <a:solidFill>
                  <a:schemeClr val="dk1"/>
                </a:solidFill>
                <a:latin typeface="Didact Gothic"/>
                <a:ea typeface="Didact Gothic"/>
                <a:cs typeface="Didact Gothic"/>
                <a:sym typeface="Didact Gothic"/>
              </a:rPr>
              <a:t>(Do joint actions, offer opt-in programs, etc.)</a:t>
            </a:r>
            <a:endParaRPr sz="1500">
              <a:solidFill>
                <a:schemeClr val="dk1"/>
              </a:solidFill>
              <a:latin typeface="Didact Gothic"/>
              <a:ea typeface="Didact Gothic"/>
              <a:cs typeface="Didact Gothic"/>
              <a:sym typeface="Didact Gothic"/>
            </a:endParaRPr>
          </a:p>
        </p:txBody>
      </p:sp>
      <p:sp>
        <p:nvSpPr>
          <p:cNvPr id="247" name="Google Shape;247;p36"/>
          <p:cNvSpPr txBox="1"/>
          <p:nvPr/>
        </p:nvSpPr>
        <p:spPr>
          <a:xfrm>
            <a:off x="0" y="0"/>
            <a:ext cx="9144000" cy="1218000"/>
          </a:xfrm>
          <a:prstGeom prst="rect">
            <a:avLst/>
          </a:prstGeom>
          <a:solidFill>
            <a:srgbClr val="091425"/>
          </a:solidFill>
          <a:ln>
            <a:noFill/>
          </a:ln>
        </p:spPr>
        <p:txBody>
          <a:bodyPr spcFirstLastPara="1" wrap="square" lIns="91425" tIns="91425" rIns="91425" bIns="91425" anchor="ctr" anchorCtr="0">
            <a:noAutofit/>
          </a:bodyPr>
          <a:lstStyle/>
          <a:p>
            <a:pPr marL="274320" marR="274320" lvl="0" indent="0" algn="ctr" rtl="0">
              <a:spcBef>
                <a:spcPts val="0"/>
              </a:spcBef>
              <a:spcAft>
                <a:spcPts val="0"/>
              </a:spcAft>
              <a:buNone/>
            </a:pPr>
            <a:r>
              <a:rPr lang="en" sz="3600">
                <a:solidFill>
                  <a:srgbClr val="FFFFFF"/>
                </a:solidFill>
                <a:latin typeface="Pathway Extreme SemiBold"/>
                <a:ea typeface="Pathway Extreme SemiBold"/>
                <a:cs typeface="Pathway Extreme SemiBold"/>
                <a:sym typeface="Pathway Extreme SemiBold"/>
              </a:rPr>
              <a:t>Building Your Email List</a:t>
            </a:r>
            <a:endParaRPr sz="3600">
              <a:solidFill>
                <a:srgbClr val="FFFFFF"/>
              </a:solidFill>
              <a:latin typeface="Pathway Extreme SemiBold"/>
              <a:ea typeface="Pathway Extreme SemiBold"/>
              <a:cs typeface="Pathway Extreme SemiBold"/>
              <a:sym typeface="Pathway Extreme SemiBold"/>
            </a:endParaRPr>
          </a:p>
        </p:txBody>
      </p:sp>
      <p:sp>
        <p:nvSpPr>
          <p:cNvPr id="248" name="Google Shape;248;p36"/>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49" name="Google Shape;249;p36"/>
          <p:cNvSpPr/>
          <p:nvPr/>
        </p:nvSpPr>
        <p:spPr>
          <a:xfrm>
            <a:off x="4709605" y="3014050"/>
            <a:ext cx="4083300" cy="1373700"/>
          </a:xfrm>
          <a:prstGeom prst="rect">
            <a:avLst/>
          </a:prstGeom>
          <a:solidFill>
            <a:srgbClr val="FFF2CC"/>
          </a:soli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ABC!</a:t>
            </a:r>
            <a:endParaRPr sz="20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2000" b="1">
                <a:solidFill>
                  <a:schemeClr val="dk1"/>
                </a:solidFill>
              </a:rPr>
              <a:t>ALWAYS BE COLLECTING</a:t>
            </a:r>
            <a:endParaRPr sz="2000" b="1">
              <a:solidFill>
                <a:schemeClr val="dk1"/>
              </a:solidFill>
            </a:endParaRPr>
          </a:p>
        </p:txBody>
      </p:sp>
      <p:sp>
        <p:nvSpPr>
          <p:cNvPr id="250" name="Google Shape;250;p36"/>
          <p:cNvSpPr/>
          <p:nvPr/>
        </p:nvSpPr>
        <p:spPr>
          <a:xfrm rot="10800000">
            <a:off x="4337125" y="3014050"/>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
          <p:cNvSpPr/>
          <p:nvPr/>
        </p:nvSpPr>
        <p:spPr>
          <a:xfrm rot="5400000">
            <a:off x="4709600" y="3014050"/>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6"/>
          <p:cNvSpPr/>
          <p:nvPr/>
        </p:nvSpPr>
        <p:spPr>
          <a:xfrm>
            <a:off x="4709600" y="2609525"/>
            <a:ext cx="234600" cy="234600"/>
          </a:xfrm>
          <a:prstGeom prst="rtTriangl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additive="base">
                                        <p:cTn id="7" dur="100"/>
                                        <p:tgtEl>
                                          <p:spTgt spid="24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 calcmode="lin" valueType="num">
                                      <p:cBhvr additive="base">
                                        <p:cTn id="12" dur="100"/>
                                        <p:tgtEl>
                                          <p:spTgt spid="24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49"/>
                                        </p:tgtEl>
                                        <p:attrNameLst>
                                          <p:attrName>style.visibility</p:attrName>
                                        </p:attrNameLst>
                                      </p:cBhvr>
                                      <p:to>
                                        <p:strVal val="visible"/>
                                      </p:to>
                                    </p:set>
                                    <p:anim calcmode="lin" valueType="num">
                                      <p:cBhvr additive="base">
                                        <p:cTn id="17" dur="100"/>
                                        <p:tgtEl>
                                          <p:spTgt spid="249"/>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45"/>
                                        </p:tgtEl>
                                        <p:attrNameLst>
                                          <p:attrName>style.visibility</p:attrName>
                                        </p:attrNameLst>
                                      </p:cBhvr>
                                      <p:to>
                                        <p:strVal val="visible"/>
                                      </p:to>
                                    </p:set>
                                    <p:anim calcmode="lin" valueType="num">
                                      <p:cBhvr additive="base">
                                        <p:cTn id="22" dur="100"/>
                                        <p:tgtEl>
                                          <p:spTgt spid="2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idx="4294967295"/>
          </p:nvPr>
        </p:nvSpPr>
        <p:spPr>
          <a:xfrm>
            <a:off x="311700" y="523600"/>
            <a:ext cx="85206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The </a:t>
            </a:r>
            <a:r>
              <a:rPr lang="en">
                <a:solidFill>
                  <a:srgbClr val="4100FF"/>
                </a:solidFill>
              </a:rPr>
              <a:t>Three Pillars</a:t>
            </a:r>
            <a:r>
              <a:rPr lang="en">
                <a:solidFill>
                  <a:schemeClr val="dk1"/>
                </a:solidFill>
              </a:rPr>
              <a:t> of Campaign Messaging</a:t>
            </a:r>
            <a:endParaRPr>
              <a:solidFill>
                <a:schemeClr val="dk1"/>
              </a:solidFill>
            </a:endParaRPr>
          </a:p>
          <a:p>
            <a:pPr marL="0" lvl="0" indent="0" algn="ctr" rtl="0">
              <a:spcBef>
                <a:spcPts val="0"/>
              </a:spcBef>
              <a:spcAft>
                <a:spcPts val="0"/>
              </a:spcAft>
              <a:buNone/>
            </a:pPr>
            <a:r>
              <a:rPr lang="en">
                <a:solidFill>
                  <a:srgbClr val="0C58D3"/>
                </a:solidFill>
              </a:rPr>
              <a:t>Find Opportunities to Use Research to Understand What Your Community Thinks </a:t>
            </a:r>
            <a:endParaRPr>
              <a:solidFill>
                <a:srgbClr val="0C58D3"/>
              </a:solidFill>
            </a:endParaRPr>
          </a:p>
        </p:txBody>
      </p:sp>
      <p:sp>
        <p:nvSpPr>
          <p:cNvPr id="258" name="Google Shape;258;p37"/>
          <p:cNvSpPr txBox="1">
            <a:spLocks noGrp="1"/>
          </p:cNvSpPr>
          <p:nvPr>
            <p:ph type="sldNum" idx="12"/>
          </p:nvPr>
        </p:nvSpPr>
        <p:spPr>
          <a:xfrm>
            <a:off x="8555233" y="481659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59" name="Google Shape;259;p37"/>
          <p:cNvSpPr txBox="1">
            <a:spLocks noGrp="1"/>
          </p:cNvSpPr>
          <p:nvPr>
            <p:ph type="title" idx="4294967295"/>
          </p:nvPr>
        </p:nvSpPr>
        <p:spPr>
          <a:xfrm>
            <a:off x="355604" y="2005575"/>
            <a:ext cx="2990700" cy="47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dk1"/>
                </a:solidFill>
              </a:rPr>
              <a:t>Education/Awareness</a:t>
            </a:r>
            <a:endParaRPr sz="1800">
              <a:solidFill>
                <a:schemeClr val="dk1"/>
              </a:solidFill>
            </a:endParaRPr>
          </a:p>
        </p:txBody>
      </p:sp>
      <p:sp>
        <p:nvSpPr>
          <p:cNvPr id="260" name="Google Shape;260;p37"/>
          <p:cNvSpPr txBox="1">
            <a:spLocks noGrp="1"/>
          </p:cNvSpPr>
          <p:nvPr>
            <p:ph type="title" idx="4294967295"/>
          </p:nvPr>
        </p:nvSpPr>
        <p:spPr>
          <a:xfrm>
            <a:off x="3434063" y="2005575"/>
            <a:ext cx="2226000" cy="47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dk1"/>
                </a:solidFill>
              </a:rPr>
              <a:t>Persuasion</a:t>
            </a:r>
            <a:endParaRPr sz="1800">
              <a:solidFill>
                <a:schemeClr val="dk1"/>
              </a:solidFill>
            </a:endParaRPr>
          </a:p>
        </p:txBody>
      </p:sp>
      <p:sp>
        <p:nvSpPr>
          <p:cNvPr id="261" name="Google Shape;261;p37"/>
          <p:cNvSpPr txBox="1">
            <a:spLocks noGrp="1"/>
          </p:cNvSpPr>
          <p:nvPr>
            <p:ph type="title" idx="4294967295"/>
          </p:nvPr>
        </p:nvSpPr>
        <p:spPr>
          <a:xfrm>
            <a:off x="6128475" y="1846275"/>
            <a:ext cx="2426700" cy="6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800">
              <a:solidFill>
                <a:schemeClr val="dk1"/>
              </a:solidFill>
            </a:endParaRPr>
          </a:p>
          <a:p>
            <a:pPr marL="0" lvl="0" indent="0" algn="ctr" rtl="0">
              <a:spcBef>
                <a:spcPts val="0"/>
              </a:spcBef>
              <a:spcAft>
                <a:spcPts val="0"/>
              </a:spcAft>
              <a:buNone/>
            </a:pPr>
            <a:r>
              <a:rPr lang="en" sz="1800">
                <a:solidFill>
                  <a:schemeClr val="dk1"/>
                </a:solidFill>
              </a:rPr>
              <a:t>Mobilization</a:t>
            </a:r>
            <a:endParaRPr sz="1800">
              <a:solidFill>
                <a:schemeClr val="dk1"/>
              </a:solidFill>
            </a:endParaRPr>
          </a:p>
        </p:txBody>
      </p:sp>
      <p:pic>
        <p:nvPicPr>
          <p:cNvPr id="262" name="Google Shape;262;p37"/>
          <p:cNvPicPr preferRelativeResize="0"/>
          <p:nvPr/>
        </p:nvPicPr>
        <p:blipFill rotWithShape="1">
          <a:blip r:embed="rId3">
            <a:alphaModFix/>
          </a:blip>
          <a:srcRect l="16062" r="15584" b="9371"/>
          <a:stretch/>
        </p:blipFill>
        <p:spPr>
          <a:xfrm>
            <a:off x="3459013" y="2215813"/>
            <a:ext cx="2226000" cy="2951310"/>
          </a:xfrm>
          <a:prstGeom prst="rect">
            <a:avLst/>
          </a:prstGeom>
          <a:noFill/>
          <a:ln>
            <a:noFill/>
          </a:ln>
        </p:spPr>
      </p:pic>
      <p:pic>
        <p:nvPicPr>
          <p:cNvPr id="263" name="Google Shape;263;p37"/>
          <p:cNvPicPr preferRelativeResize="0"/>
          <p:nvPr/>
        </p:nvPicPr>
        <p:blipFill rotWithShape="1">
          <a:blip r:embed="rId4">
            <a:alphaModFix/>
          </a:blip>
          <a:srcRect l="11458" r="12357" b="9231"/>
          <a:stretch/>
        </p:blipFill>
        <p:spPr>
          <a:xfrm>
            <a:off x="6103525" y="2215825"/>
            <a:ext cx="2477031" cy="2951301"/>
          </a:xfrm>
          <a:prstGeom prst="rect">
            <a:avLst/>
          </a:prstGeom>
          <a:noFill/>
          <a:ln>
            <a:noFill/>
          </a:ln>
        </p:spPr>
      </p:pic>
      <p:pic>
        <p:nvPicPr>
          <p:cNvPr id="264" name="Google Shape;264;p37"/>
          <p:cNvPicPr preferRelativeResize="0"/>
          <p:nvPr/>
        </p:nvPicPr>
        <p:blipFill rotWithShape="1">
          <a:blip r:embed="rId5">
            <a:alphaModFix/>
          </a:blip>
          <a:srcRect l="14151" r="14628" b="9371"/>
          <a:stretch/>
        </p:blipFill>
        <p:spPr>
          <a:xfrm>
            <a:off x="671275" y="2215825"/>
            <a:ext cx="2319342" cy="2951301"/>
          </a:xfrm>
          <a:prstGeom prst="rect">
            <a:avLst/>
          </a:prstGeom>
          <a:noFill/>
          <a:ln>
            <a:noFill/>
          </a:ln>
        </p:spPr>
      </p:pic>
    </p:spTree>
  </p:cSld>
  <p:clrMapOvr>
    <a:masterClrMapping/>
  </p:clrMapOvr>
</p:sld>
</file>

<file path=ppt/theme/theme1.xml><?xml version="1.0" encoding="utf-8"?>
<a:theme xmlns:a="http://schemas.openxmlformats.org/drawingml/2006/main" name="50p1 Base 08-2023">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2810</Words>
  <Application>Microsoft Office PowerPoint</Application>
  <PresentationFormat>On-screen Show (16:9)</PresentationFormat>
  <Paragraphs>221</Paragraphs>
  <Slides>16</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Pathway Extreme</vt:lpstr>
      <vt:lpstr>Montserrat</vt:lpstr>
      <vt:lpstr>Sora</vt:lpstr>
      <vt:lpstr>Times New Roman</vt:lpstr>
      <vt:lpstr>Roboto</vt:lpstr>
      <vt:lpstr>Helvetica Neue Light</vt:lpstr>
      <vt:lpstr>Calibri</vt:lpstr>
      <vt:lpstr>Pathway Extreme ExtraBold</vt:lpstr>
      <vt:lpstr>Open Sans</vt:lpstr>
      <vt:lpstr>Didact Gothic</vt:lpstr>
      <vt:lpstr>Pathway Extreme SemiBold</vt:lpstr>
      <vt:lpstr>Arial</vt:lpstr>
      <vt:lpstr>Oswald</vt:lpstr>
      <vt:lpstr>50p1 Base 08-2023</vt:lpstr>
      <vt:lpstr>PowerPoint Presentation</vt:lpstr>
      <vt:lpstr>PHASES OF A CAMPAIGN</vt:lpstr>
      <vt:lpstr>7 Things You Can Do Now</vt:lpstr>
      <vt:lpstr>What is your campaign’s</vt:lpstr>
      <vt:lpstr>Build Your Planning Circle </vt:lpstr>
      <vt:lpstr>Getting The Right People Engaged</vt:lpstr>
      <vt:lpstr>     BUILDING YOUR CAPACITY TO WIN</vt:lpstr>
      <vt:lpstr>PowerPoint Presentation</vt:lpstr>
      <vt:lpstr>The Three Pillars of Campaign Messaging Find Opportunities to Use Research to Understand What Your Community Thinks </vt:lpstr>
      <vt:lpstr>PowerPoint Presentation</vt:lpstr>
      <vt:lpstr>PowerPoint Presentation</vt:lpstr>
      <vt:lpstr>GET INVOLVED IN YOUR LOCAL BUDGET PROCESS</vt:lpstr>
      <vt:lpstr>PowerPoint Presentation</vt:lpstr>
      <vt:lpstr>WHAT CAN YOU LEARN FROM THOSE WHO HAVE COME BEFORE YOU? </vt:lpstr>
      <vt:lpstr>Decision-Making Scale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Brodkin</dc:creator>
  <cp:lastModifiedBy>Margaret Brodkin</cp:lastModifiedBy>
  <cp:revision>1</cp:revision>
  <dcterms:modified xsi:type="dcterms:W3CDTF">2023-10-30T15:31:34Z</dcterms:modified>
</cp:coreProperties>
</file>